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8669-C70D-4AF7-9101-073B2517237C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E4AB-B001-497F-AF9A-FCDCE412924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25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8669-C70D-4AF7-9101-073B2517237C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E4AB-B001-497F-AF9A-FCDCE4129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1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8669-C70D-4AF7-9101-073B2517237C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E4AB-B001-497F-AF9A-FCDCE4129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8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8669-C70D-4AF7-9101-073B2517237C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E4AB-B001-497F-AF9A-FCDCE4129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35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8669-C70D-4AF7-9101-073B2517237C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E4AB-B001-497F-AF9A-FCDCE412924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47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8669-C70D-4AF7-9101-073B2517237C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E4AB-B001-497F-AF9A-FCDCE4129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53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8669-C70D-4AF7-9101-073B2517237C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E4AB-B001-497F-AF9A-FCDCE4129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28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8669-C70D-4AF7-9101-073B2517237C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E4AB-B001-497F-AF9A-FCDCE4129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74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8669-C70D-4AF7-9101-073B2517237C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E4AB-B001-497F-AF9A-FCDCE4129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7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CE8669-C70D-4AF7-9101-073B2517237C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8FE4AB-B001-497F-AF9A-FCDCE4129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44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8669-C70D-4AF7-9101-073B2517237C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E4AB-B001-497F-AF9A-FCDCE4129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47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CE8669-C70D-4AF7-9101-073B2517237C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8FE4AB-B001-497F-AF9A-FCDCE412924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45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DC6D-FF76-4978-9755-BE404B4A5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Date &amp; Time in 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7CF74-9F02-43E5-B589-66CBD7539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68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EA778-2240-4D59-A294-36BC8115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Time</a:t>
            </a:r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928DA8C-31EE-465F-B4C3-893F214C98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335900"/>
              </p:ext>
            </p:extLst>
          </p:nvPr>
        </p:nvGraphicFramePr>
        <p:xfrm>
          <a:off x="1571625" y="1849204"/>
          <a:ext cx="5566185" cy="4022722"/>
        </p:xfrm>
        <a:graphic>
          <a:graphicData uri="http://schemas.openxmlformats.org/drawingml/2006/table">
            <a:tbl>
              <a:tblPr/>
              <a:tblGrid>
                <a:gridCol w="1544232">
                  <a:extLst>
                    <a:ext uri="{9D8B030D-6E8A-4147-A177-3AD203B41FA5}">
                      <a16:colId xmlns:a16="http://schemas.microsoft.com/office/drawing/2014/main" val="1755836163"/>
                    </a:ext>
                  </a:extLst>
                </a:gridCol>
                <a:gridCol w="2164905">
                  <a:extLst>
                    <a:ext uri="{9D8B030D-6E8A-4147-A177-3AD203B41FA5}">
                      <a16:colId xmlns:a16="http://schemas.microsoft.com/office/drawing/2014/main" val="1066698677"/>
                    </a:ext>
                  </a:extLst>
                </a:gridCol>
                <a:gridCol w="1857048">
                  <a:extLst>
                    <a:ext uri="{9D8B030D-6E8A-4147-A177-3AD203B41FA5}">
                      <a16:colId xmlns:a16="http://schemas.microsoft.com/office/drawing/2014/main" val="2594724091"/>
                    </a:ext>
                  </a:extLst>
                </a:gridCol>
              </a:tblGrid>
              <a:tr h="23256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Directive</a:t>
                      </a:r>
                    </a:p>
                  </a:txBody>
                  <a:tcPr marL="62855" marR="31428" marT="31428" marB="3142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Description</a:t>
                      </a:r>
                    </a:p>
                  </a:txBody>
                  <a:tcPr marL="31428" marR="31428" marT="31428" marB="3142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Example</a:t>
                      </a:r>
                    </a:p>
                  </a:txBody>
                  <a:tcPr marL="31428" marR="31428" marT="31428" marB="3142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846243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%a</a:t>
                      </a:r>
                    </a:p>
                  </a:txBody>
                  <a:tcPr marL="62855" marR="31428" marT="31428" marB="3142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Weekday, short version</a:t>
                      </a:r>
                    </a:p>
                  </a:txBody>
                  <a:tcPr marL="31428" marR="31428" marT="31428" marB="3142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Wed</a:t>
                      </a:r>
                    </a:p>
                  </a:txBody>
                  <a:tcPr marL="31428" marR="31428" marT="31428" marB="3142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432842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%A</a:t>
                      </a:r>
                    </a:p>
                  </a:txBody>
                  <a:tcPr marL="62855" marR="31428" marT="31428" marB="3142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Weekday, full version</a:t>
                      </a:r>
                    </a:p>
                  </a:txBody>
                  <a:tcPr marL="31428" marR="31428" marT="31428" marB="3142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Wednesday</a:t>
                      </a:r>
                    </a:p>
                  </a:txBody>
                  <a:tcPr marL="31428" marR="31428" marT="31428" marB="3142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82328"/>
                  </a:ext>
                </a:extLst>
              </a:tr>
              <a:tr h="571981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%w</a:t>
                      </a:r>
                    </a:p>
                  </a:txBody>
                  <a:tcPr marL="62855" marR="31428" marT="31428" marB="3142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Weekday as a number 0-6, 0 is Sunday</a:t>
                      </a:r>
                    </a:p>
                  </a:txBody>
                  <a:tcPr marL="31428" marR="31428" marT="31428" marB="3142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3</a:t>
                      </a:r>
                    </a:p>
                  </a:txBody>
                  <a:tcPr marL="31428" marR="31428" marT="31428" marB="3142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988130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%d</a:t>
                      </a:r>
                    </a:p>
                  </a:txBody>
                  <a:tcPr marL="62855" marR="31428" marT="31428" marB="3142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Day of month 01-31</a:t>
                      </a:r>
                    </a:p>
                  </a:txBody>
                  <a:tcPr marL="31428" marR="31428" marT="31428" marB="3142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31</a:t>
                      </a:r>
                    </a:p>
                  </a:txBody>
                  <a:tcPr marL="31428" marR="31428" marT="31428" marB="3142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984606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%b</a:t>
                      </a:r>
                    </a:p>
                  </a:txBody>
                  <a:tcPr marL="62855" marR="31428" marT="31428" marB="3142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Month name, short version</a:t>
                      </a:r>
                    </a:p>
                  </a:txBody>
                  <a:tcPr marL="31428" marR="31428" marT="31428" marB="3142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Dec</a:t>
                      </a:r>
                    </a:p>
                  </a:txBody>
                  <a:tcPr marL="31428" marR="31428" marT="31428" marB="3142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81861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%B</a:t>
                      </a:r>
                    </a:p>
                  </a:txBody>
                  <a:tcPr marL="62855" marR="31428" marT="31428" marB="3142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Month name, full version</a:t>
                      </a:r>
                    </a:p>
                  </a:txBody>
                  <a:tcPr marL="31428" marR="31428" marT="31428" marB="3142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December</a:t>
                      </a:r>
                    </a:p>
                  </a:txBody>
                  <a:tcPr marL="31428" marR="31428" marT="31428" marB="3142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357378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%m</a:t>
                      </a:r>
                    </a:p>
                  </a:txBody>
                  <a:tcPr marL="62855" marR="31428" marT="31428" marB="3142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Month as a number 01-12</a:t>
                      </a:r>
                    </a:p>
                  </a:txBody>
                  <a:tcPr marL="31428" marR="31428" marT="31428" marB="3142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12</a:t>
                      </a:r>
                    </a:p>
                  </a:txBody>
                  <a:tcPr marL="31428" marR="31428" marT="31428" marB="3142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122423"/>
                  </a:ext>
                </a:extLst>
              </a:tr>
              <a:tr h="571981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%y</a:t>
                      </a:r>
                    </a:p>
                  </a:txBody>
                  <a:tcPr marL="62855" marR="31428" marT="31428" marB="3142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Year, short version, without century</a:t>
                      </a:r>
                    </a:p>
                  </a:txBody>
                  <a:tcPr marL="31428" marR="31428" marT="31428" marB="3142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18</a:t>
                      </a:r>
                    </a:p>
                  </a:txBody>
                  <a:tcPr marL="31428" marR="31428" marT="31428" marB="3142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11934"/>
                  </a:ext>
                </a:extLst>
              </a:tr>
              <a:tr h="23256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%Y</a:t>
                      </a:r>
                    </a:p>
                  </a:txBody>
                  <a:tcPr marL="62855" marR="31428" marT="31428" marB="3142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Year, full version</a:t>
                      </a:r>
                    </a:p>
                  </a:txBody>
                  <a:tcPr marL="31428" marR="31428" marT="31428" marB="3142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2018</a:t>
                      </a:r>
                    </a:p>
                  </a:txBody>
                  <a:tcPr marL="31428" marR="31428" marT="31428" marB="3142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873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24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BC8CE1-24D7-4924-A10E-1F3587444B9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8668592"/>
              </p:ext>
            </p:extLst>
          </p:nvPr>
        </p:nvGraphicFramePr>
        <p:xfrm>
          <a:off x="1362075" y="657225"/>
          <a:ext cx="8020050" cy="5379291"/>
        </p:xfrm>
        <a:graphic>
          <a:graphicData uri="http://schemas.openxmlformats.org/drawingml/2006/table">
            <a:tbl>
              <a:tblPr/>
              <a:tblGrid>
                <a:gridCol w="2673350">
                  <a:extLst>
                    <a:ext uri="{9D8B030D-6E8A-4147-A177-3AD203B41FA5}">
                      <a16:colId xmlns:a16="http://schemas.microsoft.com/office/drawing/2014/main" val="3413069093"/>
                    </a:ext>
                  </a:extLst>
                </a:gridCol>
                <a:gridCol w="2673350">
                  <a:extLst>
                    <a:ext uri="{9D8B030D-6E8A-4147-A177-3AD203B41FA5}">
                      <a16:colId xmlns:a16="http://schemas.microsoft.com/office/drawing/2014/main" val="703023012"/>
                    </a:ext>
                  </a:extLst>
                </a:gridCol>
                <a:gridCol w="2673350">
                  <a:extLst>
                    <a:ext uri="{9D8B030D-6E8A-4147-A177-3AD203B41FA5}">
                      <a16:colId xmlns:a16="http://schemas.microsoft.com/office/drawing/2014/main" val="1151287761"/>
                    </a:ext>
                  </a:extLst>
                </a:gridCol>
              </a:tblGrid>
              <a:tr h="211113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%H</a:t>
                      </a:r>
                    </a:p>
                  </a:txBody>
                  <a:tcPr marL="35011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Hour 00-23</a:t>
                      </a:r>
                    </a:p>
                  </a:txBody>
                  <a:tcPr marL="17505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17</a:t>
                      </a:r>
                    </a:p>
                  </a:txBody>
                  <a:tcPr marL="17505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281487"/>
                  </a:ext>
                </a:extLst>
              </a:tr>
              <a:tr h="211113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%I</a:t>
                      </a:r>
                    </a:p>
                  </a:txBody>
                  <a:tcPr marL="35011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Hour 00-12</a:t>
                      </a:r>
                    </a:p>
                  </a:txBody>
                  <a:tcPr marL="17505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05</a:t>
                      </a:r>
                    </a:p>
                  </a:txBody>
                  <a:tcPr marL="17505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328256"/>
                  </a:ext>
                </a:extLst>
              </a:tr>
              <a:tr h="211113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%p</a:t>
                      </a:r>
                    </a:p>
                  </a:txBody>
                  <a:tcPr marL="35011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AM/PM</a:t>
                      </a:r>
                    </a:p>
                  </a:txBody>
                  <a:tcPr marL="17505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PM</a:t>
                      </a:r>
                    </a:p>
                  </a:txBody>
                  <a:tcPr marL="17505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375202"/>
                  </a:ext>
                </a:extLst>
              </a:tr>
              <a:tr h="287052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%M</a:t>
                      </a:r>
                    </a:p>
                  </a:txBody>
                  <a:tcPr marL="35011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Minute 00-59</a:t>
                      </a:r>
                    </a:p>
                  </a:txBody>
                  <a:tcPr marL="17505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41</a:t>
                      </a:r>
                    </a:p>
                  </a:txBody>
                  <a:tcPr marL="17505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50432"/>
                  </a:ext>
                </a:extLst>
              </a:tr>
              <a:tr h="287052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%S</a:t>
                      </a:r>
                    </a:p>
                  </a:txBody>
                  <a:tcPr marL="35011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Second 00-59</a:t>
                      </a:r>
                    </a:p>
                  </a:txBody>
                  <a:tcPr marL="17505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08</a:t>
                      </a:r>
                    </a:p>
                  </a:txBody>
                  <a:tcPr marL="17505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225201"/>
                  </a:ext>
                </a:extLst>
              </a:tr>
              <a:tr h="408153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%f</a:t>
                      </a:r>
                    </a:p>
                  </a:txBody>
                  <a:tcPr marL="35011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Microsecond 000000-999999</a:t>
                      </a:r>
                    </a:p>
                  </a:txBody>
                  <a:tcPr marL="17505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548513</a:t>
                      </a:r>
                    </a:p>
                  </a:txBody>
                  <a:tcPr marL="17505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768258"/>
                  </a:ext>
                </a:extLst>
              </a:tr>
              <a:tr h="211113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%z</a:t>
                      </a:r>
                    </a:p>
                  </a:txBody>
                  <a:tcPr marL="35011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UTC offset</a:t>
                      </a:r>
                    </a:p>
                  </a:txBody>
                  <a:tcPr marL="17505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+0100</a:t>
                      </a:r>
                    </a:p>
                  </a:txBody>
                  <a:tcPr marL="17505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386872"/>
                  </a:ext>
                </a:extLst>
              </a:tr>
              <a:tr h="211113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%Z</a:t>
                      </a:r>
                    </a:p>
                  </a:txBody>
                  <a:tcPr marL="35011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Timezone</a:t>
                      </a:r>
                    </a:p>
                  </a:txBody>
                  <a:tcPr marL="17505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CST</a:t>
                      </a:r>
                    </a:p>
                  </a:txBody>
                  <a:tcPr marL="17505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272199"/>
                  </a:ext>
                </a:extLst>
              </a:tr>
              <a:tr h="408153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%j</a:t>
                      </a:r>
                    </a:p>
                  </a:txBody>
                  <a:tcPr marL="35011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Day number of year 001-366</a:t>
                      </a:r>
                    </a:p>
                  </a:txBody>
                  <a:tcPr marL="17505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365</a:t>
                      </a:r>
                    </a:p>
                  </a:txBody>
                  <a:tcPr marL="17505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307241"/>
                  </a:ext>
                </a:extLst>
              </a:tr>
              <a:tr h="771453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%U</a:t>
                      </a:r>
                    </a:p>
                  </a:txBody>
                  <a:tcPr marL="35011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Week number of year, Sunday as the first day of week, 00-53</a:t>
                      </a:r>
                    </a:p>
                  </a:txBody>
                  <a:tcPr marL="17505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52</a:t>
                      </a:r>
                    </a:p>
                  </a:txBody>
                  <a:tcPr marL="17505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58222"/>
                  </a:ext>
                </a:extLst>
              </a:tr>
              <a:tr h="89255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%W</a:t>
                      </a:r>
                    </a:p>
                  </a:txBody>
                  <a:tcPr marL="35011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Week number of year, Monday as the first day of week, 00-53</a:t>
                      </a:r>
                    </a:p>
                  </a:txBody>
                  <a:tcPr marL="17505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52</a:t>
                      </a:r>
                    </a:p>
                  </a:txBody>
                  <a:tcPr marL="17505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074744"/>
                  </a:ext>
                </a:extLst>
              </a:tr>
              <a:tr h="408153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%c</a:t>
                      </a:r>
                    </a:p>
                  </a:txBody>
                  <a:tcPr marL="35011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Local version of date and time</a:t>
                      </a:r>
                    </a:p>
                  </a:txBody>
                  <a:tcPr marL="17505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>
                          <a:effectLst/>
                        </a:rPr>
                        <a:t>Mon Dec 31 17:41:00 2018</a:t>
                      </a:r>
                    </a:p>
                  </a:txBody>
                  <a:tcPr marL="17505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704373"/>
                  </a:ext>
                </a:extLst>
              </a:tr>
              <a:tr h="287052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%x</a:t>
                      </a:r>
                    </a:p>
                  </a:txBody>
                  <a:tcPr marL="35011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Local version of date</a:t>
                      </a:r>
                    </a:p>
                  </a:txBody>
                  <a:tcPr marL="17505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12/31/18</a:t>
                      </a:r>
                    </a:p>
                  </a:txBody>
                  <a:tcPr marL="17505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675625"/>
                  </a:ext>
                </a:extLst>
              </a:tr>
              <a:tr h="287052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%X</a:t>
                      </a:r>
                    </a:p>
                  </a:txBody>
                  <a:tcPr marL="35011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Local version of time</a:t>
                      </a:r>
                    </a:p>
                  </a:txBody>
                  <a:tcPr marL="17505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17:41:00</a:t>
                      </a:r>
                    </a:p>
                  </a:txBody>
                  <a:tcPr marL="17505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407383"/>
                  </a:ext>
                </a:extLst>
              </a:tr>
              <a:tr h="287052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%%</a:t>
                      </a:r>
                    </a:p>
                  </a:txBody>
                  <a:tcPr marL="35011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A % character</a:t>
                      </a:r>
                    </a:p>
                  </a:txBody>
                  <a:tcPr marL="17505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%</a:t>
                      </a:r>
                    </a:p>
                  </a:txBody>
                  <a:tcPr marL="17505" marR="17505" marT="17505" marB="1750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187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26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01AF9C-0726-41B0-8237-54EBB51B6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662191"/>
              </p:ext>
            </p:extLst>
          </p:nvPr>
        </p:nvGraphicFramePr>
        <p:xfrm>
          <a:off x="2085975" y="1019175"/>
          <a:ext cx="5467424" cy="4849813"/>
        </p:xfrm>
        <a:graphic>
          <a:graphicData uri="http://schemas.openxmlformats.org/drawingml/2006/table">
            <a:tbl>
              <a:tblPr/>
              <a:tblGrid>
                <a:gridCol w="573293">
                  <a:extLst>
                    <a:ext uri="{9D8B030D-6E8A-4147-A177-3AD203B41FA5}">
                      <a16:colId xmlns:a16="http://schemas.microsoft.com/office/drawing/2014/main" val="975334964"/>
                    </a:ext>
                  </a:extLst>
                </a:gridCol>
                <a:gridCol w="2184553">
                  <a:extLst>
                    <a:ext uri="{9D8B030D-6E8A-4147-A177-3AD203B41FA5}">
                      <a16:colId xmlns:a16="http://schemas.microsoft.com/office/drawing/2014/main" val="1087394101"/>
                    </a:ext>
                  </a:extLst>
                </a:gridCol>
                <a:gridCol w="2709578">
                  <a:extLst>
                    <a:ext uri="{9D8B030D-6E8A-4147-A177-3AD203B41FA5}">
                      <a16:colId xmlns:a16="http://schemas.microsoft.com/office/drawing/2014/main" val="128140145"/>
                    </a:ext>
                  </a:extLst>
                </a:gridCol>
              </a:tblGrid>
              <a:tr h="58343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Index</a:t>
                      </a:r>
                    </a:p>
                  </a:txBody>
                  <a:tcPr marL="37808" marR="37808" marT="37808" marB="3780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Attributes</a:t>
                      </a:r>
                    </a:p>
                  </a:txBody>
                  <a:tcPr marL="37808" marR="37808" marT="37808" marB="3780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Values</a:t>
                      </a:r>
                    </a:p>
                  </a:txBody>
                  <a:tcPr marL="37808" marR="37808" marT="37808" marB="3780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730512"/>
                  </a:ext>
                </a:extLst>
              </a:tr>
              <a:tr h="3372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0</a:t>
                      </a:r>
                    </a:p>
                  </a:txBody>
                  <a:tcPr marL="37808" marR="37808" marT="37808" marB="3780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tm_year</a:t>
                      </a:r>
                    </a:p>
                  </a:txBody>
                  <a:tcPr marL="37808" marR="37808" marT="37808" marB="3780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2008</a:t>
                      </a:r>
                    </a:p>
                  </a:txBody>
                  <a:tcPr marL="37808" marR="37808" marT="37808" marB="3780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944548"/>
                  </a:ext>
                </a:extLst>
              </a:tr>
              <a:tr h="3372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1</a:t>
                      </a:r>
                    </a:p>
                  </a:txBody>
                  <a:tcPr marL="37808" marR="37808" marT="37808" marB="3780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tm_mon</a:t>
                      </a:r>
                    </a:p>
                  </a:txBody>
                  <a:tcPr marL="37808" marR="37808" marT="37808" marB="3780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1 to 12</a:t>
                      </a:r>
                    </a:p>
                  </a:txBody>
                  <a:tcPr marL="37808" marR="37808" marT="37808" marB="3780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49372"/>
                  </a:ext>
                </a:extLst>
              </a:tr>
              <a:tr h="3372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2</a:t>
                      </a:r>
                    </a:p>
                  </a:txBody>
                  <a:tcPr marL="37808" marR="37808" marT="37808" marB="3780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tm_mday</a:t>
                      </a:r>
                    </a:p>
                  </a:txBody>
                  <a:tcPr marL="37808" marR="37808" marT="37808" marB="3780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1 to 31</a:t>
                      </a:r>
                    </a:p>
                  </a:txBody>
                  <a:tcPr marL="37808" marR="37808" marT="37808" marB="3780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750113"/>
                  </a:ext>
                </a:extLst>
              </a:tr>
              <a:tr h="3372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3</a:t>
                      </a:r>
                    </a:p>
                  </a:txBody>
                  <a:tcPr marL="37808" marR="37808" marT="37808" marB="3780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tm_hour</a:t>
                      </a:r>
                    </a:p>
                  </a:txBody>
                  <a:tcPr marL="37808" marR="37808" marT="37808" marB="3780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0 to 23</a:t>
                      </a:r>
                    </a:p>
                  </a:txBody>
                  <a:tcPr marL="37808" marR="37808" marT="37808" marB="3780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327467"/>
                  </a:ext>
                </a:extLst>
              </a:tr>
              <a:tr h="3372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4</a:t>
                      </a:r>
                    </a:p>
                  </a:txBody>
                  <a:tcPr marL="37808" marR="37808" marT="37808" marB="3780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tm_min</a:t>
                      </a:r>
                    </a:p>
                  </a:txBody>
                  <a:tcPr marL="37808" marR="37808" marT="37808" marB="3780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0 to 59</a:t>
                      </a:r>
                    </a:p>
                  </a:txBody>
                  <a:tcPr marL="37808" marR="37808" marT="37808" marB="3780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086392"/>
                  </a:ext>
                </a:extLst>
              </a:tr>
              <a:tr h="58343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5</a:t>
                      </a:r>
                    </a:p>
                  </a:txBody>
                  <a:tcPr marL="37808" marR="37808" marT="37808" marB="3780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tm_sec</a:t>
                      </a:r>
                    </a:p>
                  </a:txBody>
                  <a:tcPr marL="37808" marR="37808" marT="37808" marB="3780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0 to 61 (60 or 61 are leap-seconds)</a:t>
                      </a:r>
                    </a:p>
                  </a:txBody>
                  <a:tcPr marL="37808" marR="37808" marT="37808" marB="3780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682478"/>
                  </a:ext>
                </a:extLst>
              </a:tr>
              <a:tr h="58343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6</a:t>
                      </a:r>
                    </a:p>
                  </a:txBody>
                  <a:tcPr marL="37808" marR="37808" marT="37808" marB="3780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tm_wday</a:t>
                      </a:r>
                    </a:p>
                  </a:txBody>
                  <a:tcPr marL="37808" marR="37808" marT="37808" marB="3780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0 to 6 (0 is Monday)</a:t>
                      </a:r>
                    </a:p>
                  </a:txBody>
                  <a:tcPr marL="37808" marR="37808" marT="37808" marB="3780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675515"/>
                  </a:ext>
                </a:extLst>
              </a:tr>
              <a:tr h="58343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7</a:t>
                      </a:r>
                    </a:p>
                  </a:txBody>
                  <a:tcPr marL="37808" marR="37808" marT="37808" marB="3780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tm_yday</a:t>
                      </a:r>
                    </a:p>
                  </a:txBody>
                  <a:tcPr marL="37808" marR="37808" marT="37808" marB="3780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1 to 366 (Julian day)</a:t>
                      </a:r>
                    </a:p>
                  </a:txBody>
                  <a:tcPr marL="37808" marR="37808" marT="37808" marB="3780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719877"/>
                  </a:ext>
                </a:extLst>
              </a:tr>
              <a:tr h="82957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8</a:t>
                      </a:r>
                    </a:p>
                  </a:txBody>
                  <a:tcPr marL="37808" marR="37808" marT="37808" marB="3780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tm_isdst</a:t>
                      </a:r>
                    </a:p>
                  </a:txBody>
                  <a:tcPr marL="37808" marR="37808" marT="37808" marB="3780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-1, 0, 1, -1 means library determines DST</a:t>
                      </a:r>
                    </a:p>
                  </a:txBody>
                  <a:tcPr marL="37808" marR="37808" marT="37808" marB="3780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002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3130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289</Words>
  <Application>Microsoft Office PowerPoint</Application>
  <PresentationFormat>Widescreen</PresentationFormat>
  <Paragraphs>107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Date &amp; Time in Python</vt:lpstr>
      <vt:lpstr>Date Time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&amp; Time in Python</dc:title>
  <dc:creator>Saravana Ayyappa</dc:creator>
  <cp:lastModifiedBy>Saravana Ayyappa</cp:lastModifiedBy>
  <cp:revision>4</cp:revision>
  <dcterms:created xsi:type="dcterms:W3CDTF">2019-07-19T19:04:28Z</dcterms:created>
  <dcterms:modified xsi:type="dcterms:W3CDTF">2019-07-19T19:32:30Z</dcterms:modified>
</cp:coreProperties>
</file>