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61" r:id="rId5"/>
    <p:sldId id="257" r:id="rId6"/>
    <p:sldId id="258" r:id="rId7"/>
    <p:sldId id="265" r:id="rId8"/>
    <p:sldId id="260" r:id="rId9"/>
    <p:sldId id="272" r:id="rId10"/>
    <p:sldId id="27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6F9B-271E-49A0-84D1-1A34E640DBCD}"/>
              </a:ext>
            </a:extLst>
          </p:cNvPr>
          <p:cNvSpPr>
            <a:spLocks noGrp="1"/>
          </p:cNvSpPr>
          <p:nvPr>
            <p:ph type="ctrTitle"/>
          </p:nvPr>
        </p:nvSpPr>
        <p:spPr/>
        <p:txBody>
          <a:bodyPr/>
          <a:lstStyle/>
          <a:p>
            <a:r>
              <a:rPr lang="en-IN" dirty="0"/>
              <a:t>Sentiment Analysis on Ratings &amp; Reviews</a:t>
            </a:r>
          </a:p>
        </p:txBody>
      </p:sp>
      <p:sp>
        <p:nvSpPr>
          <p:cNvPr id="3" name="Subtitle 2">
            <a:extLst>
              <a:ext uri="{FF2B5EF4-FFF2-40B4-BE49-F238E27FC236}">
                <a16:creationId xmlns:a16="http://schemas.microsoft.com/office/drawing/2014/main" id="{2CF75DA0-4078-450A-A381-C6C2AB8422CC}"/>
              </a:ext>
            </a:extLst>
          </p:cNvPr>
          <p:cNvSpPr>
            <a:spLocks noGrp="1"/>
          </p:cNvSpPr>
          <p:nvPr>
            <p:ph type="subTitle" idx="1"/>
          </p:nvPr>
        </p:nvSpPr>
        <p:spPr/>
        <p:txBody>
          <a:bodyPr/>
          <a:lstStyle/>
          <a:p>
            <a:r>
              <a:rPr lang="en-IN" dirty="0"/>
              <a:t>Python Project</a:t>
            </a:r>
          </a:p>
        </p:txBody>
      </p:sp>
      <p:sp>
        <p:nvSpPr>
          <p:cNvPr id="4" name="TextBox 3">
            <a:extLst>
              <a:ext uri="{FF2B5EF4-FFF2-40B4-BE49-F238E27FC236}">
                <a16:creationId xmlns:a16="http://schemas.microsoft.com/office/drawing/2014/main" id="{FEACA6B9-9A2E-4AEA-8DCF-18802963A651}"/>
              </a:ext>
            </a:extLst>
          </p:cNvPr>
          <p:cNvSpPr txBox="1"/>
          <p:nvPr/>
        </p:nvSpPr>
        <p:spPr>
          <a:xfrm>
            <a:off x="7714695" y="4527612"/>
            <a:ext cx="1926455" cy="646331"/>
          </a:xfrm>
          <a:prstGeom prst="rect">
            <a:avLst/>
          </a:prstGeom>
          <a:noFill/>
        </p:spPr>
        <p:txBody>
          <a:bodyPr wrap="square" rtlCol="0">
            <a:spAutoFit/>
          </a:bodyPr>
          <a:lstStyle/>
          <a:p>
            <a:r>
              <a:rPr lang="en-IN" dirty="0"/>
              <a:t>Meera P</a:t>
            </a:r>
          </a:p>
          <a:p>
            <a:r>
              <a:rPr lang="en-IN" dirty="0"/>
              <a:t>Saravana A</a:t>
            </a:r>
          </a:p>
        </p:txBody>
      </p:sp>
    </p:spTree>
    <p:extLst>
      <p:ext uri="{BB962C8B-B14F-4D97-AF65-F5344CB8AC3E}">
        <p14:creationId xmlns:p14="http://schemas.microsoft.com/office/powerpoint/2010/main" val="124077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C5C01B8-5333-4E76-99EE-A79DD943D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920" y="1309722"/>
            <a:ext cx="6512560" cy="11599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12D9F4-490D-4A38-9A26-D9D0F2C3B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920" y="2575839"/>
            <a:ext cx="6512561" cy="11599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8ECF95A-527D-4014-9B57-40CD6C2AA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920" y="3571836"/>
            <a:ext cx="6512560" cy="11599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26B6EC1-8BEB-48FA-90AB-B2A15A01DC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3920" y="4837953"/>
            <a:ext cx="6512560" cy="11599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0266BF-437B-4E06-ADE8-730384D529F1}"/>
              </a:ext>
            </a:extLst>
          </p:cNvPr>
          <p:cNvSpPr txBox="1"/>
          <p:nvPr/>
        </p:nvSpPr>
        <p:spPr>
          <a:xfrm>
            <a:off x="2336800" y="756330"/>
            <a:ext cx="5354320" cy="369332"/>
          </a:xfrm>
          <a:prstGeom prst="rect">
            <a:avLst/>
          </a:prstGeom>
          <a:noFill/>
        </p:spPr>
        <p:txBody>
          <a:bodyPr wrap="square" rtlCol="0">
            <a:spAutoFit/>
          </a:bodyPr>
          <a:lstStyle/>
          <a:p>
            <a:r>
              <a:rPr lang="en-IN" b="1" dirty="0"/>
              <a:t>Sentiment values for top brands</a:t>
            </a:r>
          </a:p>
        </p:txBody>
      </p:sp>
    </p:spTree>
    <p:extLst>
      <p:ext uri="{BB962C8B-B14F-4D97-AF65-F5344CB8AC3E}">
        <p14:creationId xmlns:p14="http://schemas.microsoft.com/office/powerpoint/2010/main" val="108143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0FD7-9E95-4C34-941B-D0DAAACC63D6}"/>
              </a:ext>
            </a:extLst>
          </p:cNvPr>
          <p:cNvSpPr>
            <a:spLocks noGrp="1"/>
          </p:cNvSpPr>
          <p:nvPr>
            <p:ph type="title"/>
          </p:nvPr>
        </p:nvSpPr>
        <p:spPr/>
        <p:txBody>
          <a:bodyPr/>
          <a:lstStyle/>
          <a:p>
            <a:r>
              <a:rPr lang="en-IN" dirty="0"/>
              <a:t>Insights</a:t>
            </a:r>
          </a:p>
        </p:txBody>
      </p:sp>
      <p:sp>
        <p:nvSpPr>
          <p:cNvPr id="3" name="TextBox 2">
            <a:extLst>
              <a:ext uri="{FF2B5EF4-FFF2-40B4-BE49-F238E27FC236}">
                <a16:creationId xmlns:a16="http://schemas.microsoft.com/office/drawing/2014/main" id="{4D9E219C-D597-4E3B-B7A1-CF87D93EEA0E}"/>
              </a:ext>
            </a:extLst>
          </p:cNvPr>
          <p:cNvSpPr txBox="1"/>
          <p:nvPr/>
        </p:nvSpPr>
        <p:spPr>
          <a:xfrm>
            <a:off x="1438182" y="2823099"/>
            <a:ext cx="9458415" cy="923330"/>
          </a:xfrm>
          <a:prstGeom prst="rect">
            <a:avLst/>
          </a:prstGeom>
          <a:noFill/>
        </p:spPr>
        <p:txBody>
          <a:bodyPr wrap="square" rtlCol="0">
            <a:spAutoFit/>
          </a:bodyPr>
          <a:lstStyle/>
          <a:p>
            <a:r>
              <a:rPr lang="en-IN" dirty="0"/>
              <a:t>Word of Mouth plays a very big role in Customer’s Buying decision &amp; Major companies have realised that these Customers' voices affect shaping voice of other customers. With the help of NLP and Sentiment analysis we can keep track of these voices and manage our Brand to a large extent.</a:t>
            </a:r>
          </a:p>
        </p:txBody>
      </p:sp>
    </p:spTree>
    <p:extLst>
      <p:ext uri="{BB962C8B-B14F-4D97-AF65-F5344CB8AC3E}">
        <p14:creationId xmlns:p14="http://schemas.microsoft.com/office/powerpoint/2010/main" val="1082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2990-4C18-44ED-9FC1-3D7759A6089A}"/>
              </a:ext>
            </a:extLst>
          </p:cNvPr>
          <p:cNvSpPr>
            <a:spLocks noGrp="1"/>
          </p:cNvSpPr>
          <p:nvPr>
            <p:ph type="title"/>
          </p:nvPr>
        </p:nvSpPr>
        <p:spPr/>
        <p:txBody>
          <a:bodyPr/>
          <a:lstStyle/>
          <a:p>
            <a:r>
              <a:rPr lang="en-IN" dirty="0"/>
              <a:t>What is Sentiment Analysis?</a:t>
            </a:r>
          </a:p>
        </p:txBody>
      </p:sp>
      <p:sp>
        <p:nvSpPr>
          <p:cNvPr id="3" name="Content Placeholder 2">
            <a:extLst>
              <a:ext uri="{FF2B5EF4-FFF2-40B4-BE49-F238E27FC236}">
                <a16:creationId xmlns:a16="http://schemas.microsoft.com/office/drawing/2014/main" id="{7B15B026-90E7-4AC4-AFE2-AECB9D923A2A}"/>
              </a:ext>
            </a:extLst>
          </p:cNvPr>
          <p:cNvSpPr>
            <a:spLocks noGrp="1"/>
          </p:cNvSpPr>
          <p:nvPr>
            <p:ph idx="1"/>
          </p:nvPr>
        </p:nvSpPr>
        <p:spPr/>
        <p:txBody>
          <a:bodyPr/>
          <a:lstStyle/>
          <a:p>
            <a:r>
              <a:rPr lang="en-US" dirty="0"/>
              <a:t>Sentiment Analysis is a common text classification tool that analyses an incoming message and tells whether the underlying sentiment is positive, negative our neutral.</a:t>
            </a:r>
            <a:endParaRPr lang="en-IN" dirty="0"/>
          </a:p>
        </p:txBody>
      </p:sp>
    </p:spTree>
    <p:extLst>
      <p:ext uri="{BB962C8B-B14F-4D97-AF65-F5344CB8AC3E}">
        <p14:creationId xmlns:p14="http://schemas.microsoft.com/office/powerpoint/2010/main" val="1659984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9062-832B-4D70-9B02-5F3147ACBE52}"/>
              </a:ext>
            </a:extLst>
          </p:cNvPr>
          <p:cNvSpPr>
            <a:spLocks noGrp="1"/>
          </p:cNvSpPr>
          <p:nvPr>
            <p:ph type="title"/>
          </p:nvPr>
        </p:nvSpPr>
        <p:spPr>
          <a:xfrm>
            <a:off x="1295402" y="982132"/>
            <a:ext cx="9601196" cy="1303867"/>
          </a:xfrm>
        </p:spPr>
        <p:txBody>
          <a:bodyPr>
            <a:normAutofit/>
          </a:bodyPr>
          <a:lstStyle/>
          <a:p>
            <a:r>
              <a:rPr lang="en-IN" dirty="0"/>
              <a:t>Sentiment Analysis</a:t>
            </a:r>
          </a:p>
        </p:txBody>
      </p:sp>
      <p:sp>
        <p:nvSpPr>
          <p:cNvPr id="3" name="Content Placeholder 2">
            <a:extLst>
              <a:ext uri="{FF2B5EF4-FFF2-40B4-BE49-F238E27FC236}">
                <a16:creationId xmlns:a16="http://schemas.microsoft.com/office/drawing/2014/main" id="{61B7B555-3E6C-42BD-A323-B6B48C5B807C}"/>
              </a:ext>
            </a:extLst>
          </p:cNvPr>
          <p:cNvSpPr>
            <a:spLocks noGrp="1"/>
          </p:cNvSpPr>
          <p:nvPr>
            <p:ph idx="1"/>
          </p:nvPr>
        </p:nvSpPr>
        <p:spPr/>
        <p:txBody>
          <a:bodyPr/>
          <a:lstStyle/>
          <a:p>
            <a:r>
              <a:rPr lang="en-IN" b="1" dirty="0"/>
              <a:t>Sentiment Analysis for Brand Monitoring</a:t>
            </a:r>
            <a:endParaRPr lang="en-IN" dirty="0"/>
          </a:p>
          <a:p>
            <a:r>
              <a:rPr lang="en-US" b="1" dirty="0"/>
              <a:t>Sentiment Analysis for Customer Service</a:t>
            </a:r>
            <a:endParaRPr lang="en-US" dirty="0"/>
          </a:p>
          <a:p>
            <a:r>
              <a:rPr lang="en-US" b="1" dirty="0"/>
              <a:t>Sentiment Analysis for Market Research and Analysis</a:t>
            </a:r>
            <a:endParaRPr lang="en-US" dirty="0"/>
          </a:p>
          <a:p>
            <a:endParaRPr lang="en-IN" dirty="0"/>
          </a:p>
        </p:txBody>
      </p:sp>
    </p:spTree>
    <p:extLst>
      <p:ext uri="{BB962C8B-B14F-4D97-AF65-F5344CB8AC3E}">
        <p14:creationId xmlns:p14="http://schemas.microsoft.com/office/powerpoint/2010/main" val="15362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32B5-8BFC-4BC5-B282-CA314322BB36}"/>
              </a:ext>
            </a:extLst>
          </p:cNvPr>
          <p:cNvSpPr>
            <a:spLocks noGrp="1"/>
          </p:cNvSpPr>
          <p:nvPr>
            <p:ph type="title"/>
          </p:nvPr>
        </p:nvSpPr>
        <p:spPr/>
        <p:txBody>
          <a:bodyPr/>
          <a:lstStyle/>
          <a:p>
            <a:r>
              <a:rPr lang="en-IN" dirty="0"/>
              <a:t>Scoping &amp; Business Case	</a:t>
            </a:r>
          </a:p>
        </p:txBody>
      </p:sp>
      <p:sp>
        <p:nvSpPr>
          <p:cNvPr id="5" name="TextBox 4">
            <a:extLst>
              <a:ext uri="{FF2B5EF4-FFF2-40B4-BE49-F238E27FC236}">
                <a16:creationId xmlns:a16="http://schemas.microsoft.com/office/drawing/2014/main" id="{608AB2EC-241A-4E5E-887E-71844CD128D2}"/>
              </a:ext>
            </a:extLst>
          </p:cNvPr>
          <p:cNvSpPr txBox="1"/>
          <p:nvPr/>
        </p:nvSpPr>
        <p:spPr>
          <a:xfrm>
            <a:off x="1384916" y="2752077"/>
            <a:ext cx="9601195" cy="2585323"/>
          </a:xfrm>
          <a:prstGeom prst="rect">
            <a:avLst/>
          </a:prstGeom>
          <a:noFill/>
        </p:spPr>
        <p:txBody>
          <a:bodyPr wrap="square" rtlCol="0">
            <a:spAutoFit/>
          </a:bodyPr>
          <a:lstStyle/>
          <a:p>
            <a:r>
              <a:rPr lang="en-US" dirty="0"/>
              <a:t>The adoption of smartphones and online social networks has experienced a dramatic growth. Online social systems such as Facebook and YouTube have more than 1 billion active users….</a:t>
            </a:r>
          </a:p>
          <a:p>
            <a:endParaRPr lang="en-US" dirty="0"/>
          </a:p>
          <a:p>
            <a:r>
              <a:rPr lang="en-US" dirty="0"/>
              <a:t>Sentiment analysis has become an popular tool employed in various analytic domains, especially in Web and social media, its focused on monitoring the reputation or opinion of a company or a brand with the analysis of reviews of consumer products or services</a:t>
            </a:r>
          </a:p>
          <a:p>
            <a:endParaRPr lang="en-US" dirty="0"/>
          </a:p>
          <a:p>
            <a:r>
              <a:rPr lang="en-US" dirty="0"/>
              <a:t>With the ratings provided by the customers, we are measuring the brand performance </a:t>
            </a:r>
          </a:p>
          <a:p>
            <a:endParaRPr lang="en-IN" dirty="0"/>
          </a:p>
        </p:txBody>
      </p:sp>
    </p:spTree>
    <p:extLst>
      <p:ext uri="{BB962C8B-B14F-4D97-AF65-F5344CB8AC3E}">
        <p14:creationId xmlns:p14="http://schemas.microsoft.com/office/powerpoint/2010/main" val="422159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9062-832B-4D70-9B02-5F3147ACBE52}"/>
              </a:ext>
            </a:extLst>
          </p:cNvPr>
          <p:cNvSpPr>
            <a:spLocks noGrp="1"/>
          </p:cNvSpPr>
          <p:nvPr>
            <p:ph type="title"/>
          </p:nvPr>
        </p:nvSpPr>
        <p:spPr>
          <a:xfrm>
            <a:off x="1295402" y="982132"/>
            <a:ext cx="9601196" cy="1303867"/>
          </a:xfrm>
        </p:spPr>
        <p:txBody>
          <a:bodyPr>
            <a:normAutofit/>
          </a:bodyPr>
          <a:lstStyle/>
          <a:p>
            <a:r>
              <a:rPr lang="en-IN" dirty="0"/>
              <a:t>Business Benefits &amp; Target End-User</a:t>
            </a:r>
          </a:p>
        </p:txBody>
      </p:sp>
      <p:sp>
        <p:nvSpPr>
          <p:cNvPr id="3" name="Content Placeholder 2">
            <a:extLst>
              <a:ext uri="{FF2B5EF4-FFF2-40B4-BE49-F238E27FC236}">
                <a16:creationId xmlns:a16="http://schemas.microsoft.com/office/drawing/2014/main" id="{61B7B555-3E6C-42BD-A323-B6B48C5B807C}"/>
              </a:ext>
            </a:extLst>
          </p:cNvPr>
          <p:cNvSpPr>
            <a:spLocks noGrp="1"/>
          </p:cNvSpPr>
          <p:nvPr>
            <p:ph idx="1"/>
          </p:nvPr>
        </p:nvSpPr>
        <p:spPr/>
        <p:txBody>
          <a:bodyPr/>
          <a:lstStyle/>
          <a:p>
            <a:r>
              <a:rPr lang="en-IN" b="1" dirty="0"/>
              <a:t>Develop product quality</a:t>
            </a:r>
            <a:endParaRPr lang="en-IN" dirty="0"/>
          </a:p>
          <a:p>
            <a:r>
              <a:rPr lang="en-IN" b="1" dirty="0"/>
              <a:t>Adjust marketing strategy</a:t>
            </a:r>
          </a:p>
          <a:p>
            <a:r>
              <a:rPr lang="en-IN" b="1" dirty="0"/>
              <a:t>Improve customer service</a:t>
            </a:r>
            <a:endParaRPr lang="en-US" dirty="0"/>
          </a:p>
          <a:p>
            <a:endParaRPr lang="en-IN" dirty="0"/>
          </a:p>
        </p:txBody>
      </p:sp>
    </p:spTree>
    <p:extLst>
      <p:ext uri="{BB962C8B-B14F-4D97-AF65-F5344CB8AC3E}">
        <p14:creationId xmlns:p14="http://schemas.microsoft.com/office/powerpoint/2010/main" val="362701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9062-832B-4D70-9B02-5F3147ACBE52}"/>
              </a:ext>
            </a:extLst>
          </p:cNvPr>
          <p:cNvSpPr>
            <a:spLocks noGrp="1"/>
          </p:cNvSpPr>
          <p:nvPr>
            <p:ph type="title"/>
          </p:nvPr>
        </p:nvSpPr>
        <p:spPr>
          <a:xfrm>
            <a:off x="1295402" y="982132"/>
            <a:ext cx="9601196" cy="1303867"/>
          </a:xfrm>
        </p:spPr>
        <p:txBody>
          <a:bodyPr>
            <a:normAutofit/>
          </a:bodyPr>
          <a:lstStyle/>
          <a:p>
            <a:r>
              <a:rPr lang="en-IN" dirty="0"/>
              <a:t>Challenges of Sentiment Analysis</a:t>
            </a:r>
          </a:p>
        </p:txBody>
      </p:sp>
      <p:sp>
        <p:nvSpPr>
          <p:cNvPr id="3" name="Content Placeholder 2">
            <a:extLst>
              <a:ext uri="{FF2B5EF4-FFF2-40B4-BE49-F238E27FC236}">
                <a16:creationId xmlns:a16="http://schemas.microsoft.com/office/drawing/2014/main" id="{61B7B555-3E6C-42BD-A323-B6B48C5B807C}"/>
              </a:ext>
            </a:extLst>
          </p:cNvPr>
          <p:cNvSpPr>
            <a:spLocks noGrp="1"/>
          </p:cNvSpPr>
          <p:nvPr>
            <p:ph idx="1"/>
          </p:nvPr>
        </p:nvSpPr>
        <p:spPr/>
        <p:txBody>
          <a:bodyPr/>
          <a:lstStyle/>
          <a:p>
            <a:r>
              <a:rPr lang="en-IN" b="1" dirty="0"/>
              <a:t>Definition problem</a:t>
            </a:r>
          </a:p>
          <a:p>
            <a:r>
              <a:rPr lang="en-IN" b="1" dirty="0"/>
              <a:t>Multiple layers of Meaning </a:t>
            </a:r>
          </a:p>
          <a:p>
            <a:r>
              <a:rPr lang="en-US" b="1" dirty="0"/>
              <a:t>Recognize context, tone, and indications of sentiment</a:t>
            </a:r>
          </a:p>
          <a:p>
            <a:endParaRPr lang="en-US" dirty="0"/>
          </a:p>
        </p:txBody>
      </p:sp>
    </p:spTree>
    <p:extLst>
      <p:ext uri="{BB962C8B-B14F-4D97-AF65-F5344CB8AC3E}">
        <p14:creationId xmlns:p14="http://schemas.microsoft.com/office/powerpoint/2010/main" val="263521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FA79-2FD3-49E7-8E8F-AC74A1CCE5EA}"/>
              </a:ext>
            </a:extLst>
          </p:cNvPr>
          <p:cNvSpPr>
            <a:spLocks noGrp="1"/>
          </p:cNvSpPr>
          <p:nvPr>
            <p:ph type="title"/>
          </p:nvPr>
        </p:nvSpPr>
        <p:spPr>
          <a:xfrm>
            <a:off x="913662" y="1017642"/>
            <a:ext cx="9601196" cy="1303867"/>
          </a:xfrm>
        </p:spPr>
        <p:txBody>
          <a:bodyPr/>
          <a:lstStyle/>
          <a:p>
            <a:r>
              <a:rPr lang="en-IN" dirty="0"/>
              <a:t>Describing the Data</a:t>
            </a:r>
          </a:p>
        </p:txBody>
      </p:sp>
      <p:pic>
        <p:nvPicPr>
          <p:cNvPr id="5" name="Picture 4">
            <a:extLst>
              <a:ext uri="{FF2B5EF4-FFF2-40B4-BE49-F238E27FC236}">
                <a16:creationId xmlns:a16="http://schemas.microsoft.com/office/drawing/2014/main" id="{52E2F6C6-7E5A-4173-A9E9-F258FB66BCB4}"/>
              </a:ext>
            </a:extLst>
          </p:cNvPr>
          <p:cNvPicPr>
            <a:picLocks noChangeAspect="1"/>
          </p:cNvPicPr>
          <p:nvPr/>
        </p:nvPicPr>
        <p:blipFill>
          <a:blip r:embed="rId2"/>
          <a:stretch>
            <a:fillRect/>
          </a:stretch>
        </p:blipFill>
        <p:spPr>
          <a:xfrm>
            <a:off x="1557298" y="2920753"/>
            <a:ext cx="4472119" cy="2856344"/>
          </a:xfrm>
          <a:prstGeom prst="rect">
            <a:avLst/>
          </a:prstGeom>
        </p:spPr>
      </p:pic>
      <p:pic>
        <p:nvPicPr>
          <p:cNvPr id="6" name="Picture 2">
            <a:extLst>
              <a:ext uri="{FF2B5EF4-FFF2-40B4-BE49-F238E27FC236}">
                <a16:creationId xmlns:a16="http://schemas.microsoft.com/office/drawing/2014/main" id="{ABFB76AD-1DB4-401A-859E-AB69EECCD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582" y="2632692"/>
            <a:ext cx="3914775" cy="2533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662837-499C-4524-AB06-8BDB1BAE6D2C}"/>
              </a:ext>
            </a:extLst>
          </p:cNvPr>
          <p:cNvSpPr txBox="1"/>
          <p:nvPr/>
        </p:nvSpPr>
        <p:spPr>
          <a:xfrm>
            <a:off x="7182035" y="5308847"/>
            <a:ext cx="3151573" cy="646331"/>
          </a:xfrm>
          <a:prstGeom prst="rect">
            <a:avLst/>
          </a:prstGeom>
          <a:noFill/>
        </p:spPr>
        <p:txBody>
          <a:bodyPr wrap="square" rtlCol="0">
            <a:spAutoFit/>
          </a:bodyPr>
          <a:lstStyle/>
          <a:p>
            <a:r>
              <a:rPr lang="en-IN" dirty="0"/>
              <a:t>“There are more no of counts in reviews for rating as 5”</a:t>
            </a:r>
          </a:p>
        </p:txBody>
      </p:sp>
    </p:spTree>
    <p:extLst>
      <p:ext uri="{BB962C8B-B14F-4D97-AF65-F5344CB8AC3E}">
        <p14:creationId xmlns:p14="http://schemas.microsoft.com/office/powerpoint/2010/main" val="429220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3035-71FF-40C8-BC85-A75445E5E9E0}"/>
              </a:ext>
            </a:extLst>
          </p:cNvPr>
          <p:cNvSpPr>
            <a:spLocks noGrp="1"/>
          </p:cNvSpPr>
          <p:nvPr>
            <p:ph type="title"/>
          </p:nvPr>
        </p:nvSpPr>
        <p:spPr/>
        <p:txBody>
          <a:bodyPr/>
          <a:lstStyle/>
          <a:p>
            <a:r>
              <a:rPr lang="en-IN" dirty="0"/>
              <a:t>Checking for Patterns</a:t>
            </a:r>
          </a:p>
        </p:txBody>
      </p:sp>
      <p:pic>
        <p:nvPicPr>
          <p:cNvPr id="2050" name="Picture 2">
            <a:extLst>
              <a:ext uri="{FF2B5EF4-FFF2-40B4-BE49-F238E27FC236}">
                <a16:creationId xmlns:a16="http://schemas.microsoft.com/office/drawing/2014/main" id="{53CC5049-64C3-4360-9F10-F014228BB97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83162" y="2638972"/>
            <a:ext cx="3158015" cy="21106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EC9CA95-5305-4EC9-93F3-FF0C9F5145F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287908" y="2638972"/>
            <a:ext cx="3281871" cy="21934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B255FC6-3A36-4F86-9098-4E94917A6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1048" y="2647003"/>
            <a:ext cx="3024599" cy="206823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B93D233-001D-4654-99F4-94A950A5F3AE}"/>
              </a:ext>
            </a:extLst>
          </p:cNvPr>
          <p:cNvSpPr/>
          <p:nvPr/>
        </p:nvSpPr>
        <p:spPr>
          <a:xfrm>
            <a:off x="1512658" y="5169087"/>
            <a:ext cx="2828519" cy="523220"/>
          </a:xfrm>
          <a:prstGeom prst="rect">
            <a:avLst/>
          </a:prstGeom>
        </p:spPr>
        <p:txBody>
          <a:bodyPr wrap="square">
            <a:spAutoFit/>
          </a:bodyPr>
          <a:lstStyle/>
          <a:p>
            <a:r>
              <a:rPr lang="en-US" sz="1400" dirty="0">
                <a:solidFill>
                  <a:srgbClr val="000000"/>
                </a:solidFill>
                <a:latin typeface="Atlas Grotesk"/>
              </a:rPr>
              <a:t>It is observed that No </a:t>
            </a:r>
            <a:r>
              <a:rPr lang="en-US" sz="1400" dirty="0" err="1">
                <a:solidFill>
                  <a:srgbClr val="000000"/>
                </a:solidFill>
                <a:latin typeface="Atlas Grotesk"/>
              </a:rPr>
              <a:t>Corelation</a:t>
            </a:r>
            <a:r>
              <a:rPr lang="en-US" sz="1400" dirty="0">
                <a:solidFill>
                  <a:srgbClr val="000000"/>
                </a:solidFill>
                <a:latin typeface="Atlas Grotesk"/>
              </a:rPr>
              <a:t> between Price and Rating</a:t>
            </a:r>
            <a:endParaRPr lang="en-US" sz="1400" b="0" i="0" dirty="0">
              <a:solidFill>
                <a:srgbClr val="000000"/>
              </a:solidFill>
              <a:effectLst/>
              <a:latin typeface="Atlas Grotesk"/>
            </a:endParaRPr>
          </a:p>
        </p:txBody>
      </p:sp>
      <p:sp>
        <p:nvSpPr>
          <p:cNvPr id="11" name="Rectangle 10">
            <a:extLst>
              <a:ext uri="{FF2B5EF4-FFF2-40B4-BE49-F238E27FC236}">
                <a16:creationId xmlns:a16="http://schemas.microsoft.com/office/drawing/2014/main" id="{6D6959B4-599A-4F84-845F-9A9730A63D99}"/>
              </a:ext>
            </a:extLst>
          </p:cNvPr>
          <p:cNvSpPr/>
          <p:nvPr/>
        </p:nvSpPr>
        <p:spPr>
          <a:xfrm>
            <a:off x="4635569" y="5185356"/>
            <a:ext cx="2934210" cy="523220"/>
          </a:xfrm>
          <a:prstGeom prst="rect">
            <a:avLst/>
          </a:prstGeom>
        </p:spPr>
        <p:txBody>
          <a:bodyPr wrap="square">
            <a:spAutoFit/>
          </a:bodyPr>
          <a:lstStyle/>
          <a:p>
            <a:r>
              <a:rPr lang="en-US" sz="1400" dirty="0">
                <a:solidFill>
                  <a:srgbClr val="000000"/>
                </a:solidFill>
                <a:latin typeface="Atlas Grotesk"/>
              </a:rPr>
              <a:t>Strong concentration between review votes and price</a:t>
            </a:r>
            <a:endParaRPr lang="en-US" sz="1400" b="0" i="0" dirty="0">
              <a:solidFill>
                <a:srgbClr val="000000"/>
              </a:solidFill>
              <a:effectLst/>
              <a:latin typeface="Atlas Grotesk"/>
            </a:endParaRPr>
          </a:p>
        </p:txBody>
      </p:sp>
      <p:sp>
        <p:nvSpPr>
          <p:cNvPr id="14" name="Rectangle 13">
            <a:extLst>
              <a:ext uri="{FF2B5EF4-FFF2-40B4-BE49-F238E27FC236}">
                <a16:creationId xmlns:a16="http://schemas.microsoft.com/office/drawing/2014/main" id="{051915A7-3629-45B0-9D80-B366A476A860}"/>
              </a:ext>
            </a:extLst>
          </p:cNvPr>
          <p:cNvSpPr/>
          <p:nvPr/>
        </p:nvSpPr>
        <p:spPr>
          <a:xfrm>
            <a:off x="7962388" y="5169087"/>
            <a:ext cx="2934210" cy="523220"/>
          </a:xfrm>
          <a:prstGeom prst="rect">
            <a:avLst/>
          </a:prstGeom>
        </p:spPr>
        <p:txBody>
          <a:bodyPr wrap="square">
            <a:spAutoFit/>
          </a:bodyPr>
          <a:lstStyle/>
          <a:p>
            <a:r>
              <a:rPr lang="en-US" sz="1400" dirty="0">
                <a:solidFill>
                  <a:srgbClr val="000000"/>
                </a:solidFill>
                <a:latin typeface="Atlas Grotesk"/>
              </a:rPr>
              <a:t>Strong concentration between review votes and Rating</a:t>
            </a:r>
            <a:endParaRPr lang="en-US" sz="1400" b="0" i="0" dirty="0">
              <a:solidFill>
                <a:srgbClr val="000000"/>
              </a:solidFill>
              <a:effectLst/>
              <a:latin typeface="Atlas Grotesk"/>
            </a:endParaRPr>
          </a:p>
        </p:txBody>
      </p:sp>
    </p:spTree>
    <p:extLst>
      <p:ext uri="{BB962C8B-B14F-4D97-AF65-F5344CB8AC3E}">
        <p14:creationId xmlns:p14="http://schemas.microsoft.com/office/powerpoint/2010/main" val="362596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FA79-2FD3-49E7-8E8F-AC74A1CCE5EA}"/>
              </a:ext>
            </a:extLst>
          </p:cNvPr>
          <p:cNvSpPr>
            <a:spLocks noGrp="1"/>
          </p:cNvSpPr>
          <p:nvPr>
            <p:ph type="title"/>
          </p:nvPr>
        </p:nvSpPr>
        <p:spPr/>
        <p:txBody>
          <a:bodyPr/>
          <a:lstStyle/>
          <a:p>
            <a:r>
              <a:rPr lang="en-IN" dirty="0"/>
              <a:t>Detect Anomalies</a:t>
            </a:r>
          </a:p>
        </p:txBody>
      </p:sp>
      <p:pic>
        <p:nvPicPr>
          <p:cNvPr id="3074" name="Picture 2">
            <a:extLst>
              <a:ext uri="{FF2B5EF4-FFF2-40B4-BE49-F238E27FC236}">
                <a16:creationId xmlns:a16="http://schemas.microsoft.com/office/drawing/2014/main" id="{B7AD2563-D403-4AA9-B3D9-CAF4CC0E1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656457"/>
            <a:ext cx="8486775" cy="2095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327AD3-C55F-4766-A0E1-4551139928B5}"/>
              </a:ext>
            </a:extLst>
          </p:cNvPr>
          <p:cNvSpPr txBox="1"/>
          <p:nvPr/>
        </p:nvSpPr>
        <p:spPr>
          <a:xfrm>
            <a:off x="2911876" y="5033639"/>
            <a:ext cx="5965794" cy="369332"/>
          </a:xfrm>
          <a:prstGeom prst="rect">
            <a:avLst/>
          </a:prstGeom>
          <a:noFill/>
        </p:spPr>
        <p:txBody>
          <a:bodyPr wrap="square" rtlCol="0">
            <a:spAutoFit/>
          </a:bodyPr>
          <a:lstStyle/>
          <a:p>
            <a:r>
              <a:rPr lang="en-IN" i="1" dirty="0">
                <a:latin typeface="Calibri" panose="020F0502020204030204" pitchFamily="34" charset="0"/>
                <a:cs typeface="Calibri" panose="020F0502020204030204" pitchFamily="34" charset="0"/>
              </a:rPr>
              <a:t>“Difference in Mean Values in Rating &amp; Sentimental values”</a:t>
            </a:r>
          </a:p>
        </p:txBody>
      </p:sp>
    </p:spTree>
    <p:extLst>
      <p:ext uri="{BB962C8B-B14F-4D97-AF65-F5344CB8AC3E}">
        <p14:creationId xmlns:p14="http://schemas.microsoft.com/office/powerpoint/2010/main" val="39875189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0</TotalTime>
  <Words>294</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Atlas Grotesk</vt:lpstr>
      <vt:lpstr>Calibri</vt:lpstr>
      <vt:lpstr>Garamond</vt:lpstr>
      <vt:lpstr>Organic</vt:lpstr>
      <vt:lpstr>Sentiment Analysis on Ratings &amp; Reviews</vt:lpstr>
      <vt:lpstr>What is Sentiment Analysis?</vt:lpstr>
      <vt:lpstr>Sentiment Analysis</vt:lpstr>
      <vt:lpstr>Scoping &amp; Business Case </vt:lpstr>
      <vt:lpstr>Business Benefits &amp; Target End-User</vt:lpstr>
      <vt:lpstr>Challenges of Sentiment Analysis</vt:lpstr>
      <vt:lpstr>Describing the Data</vt:lpstr>
      <vt:lpstr>Checking for Patterns</vt:lpstr>
      <vt:lpstr>Detect Anomalies</vt:lpstr>
      <vt:lpstr>PowerPoint Presentation</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Mobile Phones</dc:title>
  <dc:creator>Saravana Ayyappa</dc:creator>
  <cp:lastModifiedBy>Saravana Ayyappa</cp:lastModifiedBy>
  <cp:revision>25</cp:revision>
  <dcterms:created xsi:type="dcterms:W3CDTF">2018-09-16T05:51:04Z</dcterms:created>
  <dcterms:modified xsi:type="dcterms:W3CDTF">2018-09-18T01:53:59Z</dcterms:modified>
</cp:coreProperties>
</file>