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1"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67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ser\Downloads\nm%202%20(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2 (1).xlsx]Sheet3!PivotTable2</c:name>
    <c:fmtId val="16"/>
  </c:pivotSource>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800" b="1">
                <a:effectLst/>
              </a:rPr>
              <a:t>Salary And Compensation Analysis Though Excel Data Modeling</a:t>
            </a:r>
            <a:endParaRPr lang="en-IN">
              <a:effectLst/>
            </a:endParaRPr>
          </a:p>
          <a:p>
            <a:pPr marL="0" marR="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IN"/>
          </a:p>
        </c:rich>
      </c:tx>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s>
    <c:plotArea>
      <c:layout/>
      <c:barChart>
        <c:barDir val="col"/>
        <c:grouping val="clustered"/>
        <c:varyColors val="0"/>
        <c:ser>
          <c:idx val="0"/>
          <c:order val="0"/>
          <c:tx>
            <c:strRef>
              <c:f>Sheet3!$B$3:$B$4</c:f>
              <c:strCache>
                <c:ptCount val="1"/>
                <c:pt idx="0">
                  <c:v>Fixed Term</c:v>
                </c:pt>
              </c:strCache>
            </c:strRef>
          </c:tx>
          <c:spPr>
            <a:solidFill>
              <a:schemeClr val="accent1"/>
            </a:solidFill>
            <a:ln>
              <a:noFill/>
            </a:ln>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Sheet3!$B$5:$B$18</c:f>
              <c:numCache>
                <c:formatCode>General</c:formatCode>
                <c:ptCount val="13"/>
                <c:pt idx="0">
                  <c:v>3</c:v>
                </c:pt>
                <c:pt idx="1">
                  <c:v>4</c:v>
                </c:pt>
                <c:pt idx="2">
                  <c:v>3</c:v>
                </c:pt>
                <c:pt idx="3">
                  <c:v>4</c:v>
                </c:pt>
                <c:pt idx="4">
                  <c:v>2</c:v>
                </c:pt>
                <c:pt idx="5">
                  <c:v>1</c:v>
                </c:pt>
                <c:pt idx="6">
                  <c:v>1</c:v>
                </c:pt>
                <c:pt idx="7">
                  <c:v>3</c:v>
                </c:pt>
                <c:pt idx="8">
                  <c:v>1</c:v>
                </c:pt>
                <c:pt idx="9">
                  <c:v>1</c:v>
                </c:pt>
                <c:pt idx="10">
                  <c:v>3</c:v>
                </c:pt>
                <c:pt idx="11">
                  <c:v>3</c:v>
                </c:pt>
                <c:pt idx="12">
                  <c:v>5</c:v>
                </c:pt>
              </c:numCache>
            </c:numRef>
          </c:val>
          <c:extLst>
            <c:ext xmlns:c16="http://schemas.microsoft.com/office/drawing/2014/chart" uri="{C3380CC4-5D6E-409C-BE32-E72D297353CC}">
              <c16:uniqueId val="{00000000-0438-4587-87DE-A5017472D0C6}"/>
            </c:ext>
          </c:extLst>
        </c:ser>
        <c:ser>
          <c:idx val="1"/>
          <c:order val="1"/>
          <c:tx>
            <c:strRef>
              <c:f>Sheet3!$C$3:$C$4</c:f>
              <c:strCache>
                <c:ptCount val="1"/>
                <c:pt idx="0">
                  <c:v>Permanent</c:v>
                </c:pt>
              </c:strCache>
            </c:strRef>
          </c:tx>
          <c:spPr>
            <a:solidFill>
              <a:schemeClr val="accent2"/>
            </a:solidFill>
            <a:ln>
              <a:noFill/>
            </a:ln>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Sheet3!$C$5:$C$18</c:f>
              <c:numCache>
                <c:formatCode>General</c:formatCode>
                <c:ptCount val="13"/>
                <c:pt idx="0">
                  <c:v>13</c:v>
                </c:pt>
                <c:pt idx="1">
                  <c:v>15</c:v>
                </c:pt>
                <c:pt idx="2">
                  <c:v>6</c:v>
                </c:pt>
                <c:pt idx="3">
                  <c:v>6</c:v>
                </c:pt>
                <c:pt idx="4">
                  <c:v>11</c:v>
                </c:pt>
                <c:pt idx="5">
                  <c:v>8</c:v>
                </c:pt>
                <c:pt idx="6">
                  <c:v>6</c:v>
                </c:pt>
                <c:pt idx="7">
                  <c:v>11</c:v>
                </c:pt>
                <c:pt idx="8">
                  <c:v>9</c:v>
                </c:pt>
                <c:pt idx="9">
                  <c:v>7</c:v>
                </c:pt>
                <c:pt idx="10">
                  <c:v>11</c:v>
                </c:pt>
                <c:pt idx="11">
                  <c:v>10</c:v>
                </c:pt>
                <c:pt idx="12">
                  <c:v>8</c:v>
                </c:pt>
              </c:numCache>
            </c:numRef>
          </c:val>
          <c:extLst>
            <c:ext xmlns:c16="http://schemas.microsoft.com/office/drawing/2014/chart" uri="{C3380CC4-5D6E-409C-BE32-E72D297353CC}">
              <c16:uniqueId val="{00000001-0438-4587-87DE-A5017472D0C6}"/>
            </c:ext>
          </c:extLst>
        </c:ser>
        <c:ser>
          <c:idx val="2"/>
          <c:order val="2"/>
          <c:tx>
            <c:strRef>
              <c:f>Sheet3!$D$3:$D$4</c:f>
              <c:strCache>
                <c:ptCount val="1"/>
                <c:pt idx="0">
                  <c:v>Temporary</c:v>
                </c:pt>
              </c:strCache>
            </c:strRef>
          </c:tx>
          <c:spPr>
            <a:solidFill>
              <a:schemeClr val="accent3"/>
            </a:solidFill>
            <a:ln>
              <a:noFill/>
            </a:ln>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Sheet3!$D$5:$D$18</c:f>
              <c:numCache>
                <c:formatCode>General</c:formatCode>
                <c:ptCount val="13"/>
                <c:pt idx="0">
                  <c:v>3</c:v>
                </c:pt>
                <c:pt idx="1">
                  <c:v>2</c:v>
                </c:pt>
                <c:pt idx="2">
                  <c:v>4</c:v>
                </c:pt>
                <c:pt idx="3">
                  <c:v>2</c:v>
                </c:pt>
                <c:pt idx="4">
                  <c:v>4</c:v>
                </c:pt>
                <c:pt idx="5">
                  <c:v>1</c:v>
                </c:pt>
                <c:pt idx="7">
                  <c:v>3</c:v>
                </c:pt>
                <c:pt idx="8">
                  <c:v>3</c:v>
                </c:pt>
                <c:pt idx="9">
                  <c:v>1</c:v>
                </c:pt>
                <c:pt idx="10">
                  <c:v>2</c:v>
                </c:pt>
                <c:pt idx="11">
                  <c:v>3</c:v>
                </c:pt>
                <c:pt idx="12">
                  <c:v>6</c:v>
                </c:pt>
              </c:numCache>
            </c:numRef>
          </c:val>
          <c:extLst>
            <c:ext xmlns:c16="http://schemas.microsoft.com/office/drawing/2014/chart" uri="{C3380CC4-5D6E-409C-BE32-E72D297353CC}">
              <c16:uniqueId val="{00000002-0438-4587-87DE-A5017472D0C6}"/>
            </c:ext>
          </c:extLst>
        </c:ser>
        <c:dLbls>
          <c:showLegendKey val="0"/>
          <c:showVal val="0"/>
          <c:showCatName val="0"/>
          <c:showSerName val="0"/>
          <c:showPercent val="0"/>
          <c:showBubbleSize val="0"/>
        </c:dLbls>
        <c:gapWidth val="219"/>
        <c:overlap val="-27"/>
        <c:axId val="1467738543"/>
        <c:axId val="1467736463"/>
      </c:barChart>
      <c:catAx>
        <c:axId val="1467738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7736463"/>
        <c:crosses val="autoZero"/>
        <c:auto val="1"/>
        <c:lblAlgn val="ctr"/>
        <c:lblOffset val="100"/>
        <c:noMultiLvlLbl val="0"/>
      </c:catAx>
      <c:valAx>
        <c:axId val="14677364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7738543"/>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1555457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230473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47779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371599" y="-17293"/>
            <a:ext cx="7781925" cy="1038514"/>
          </a:xfrm>
          <a:prstGeom prst="rect">
            <a:avLst/>
          </a:prstGeom>
        </p:spPr>
        <p:txBody>
          <a:bodyPr vert="horz" wrap="square" lIns="0" tIns="16510" rIns="0" bIns="0" rtlCol="0">
            <a:spAutoFit/>
          </a:bodyPr>
          <a:lstStyle/>
          <a:p>
            <a:r>
              <a:rPr lang="en-US" b="1" dirty="0">
                <a:solidFill>
                  <a:srgbClr val="0F0F0F"/>
                </a:solidFill>
                <a:latin typeface="Times New Roman" panose="02020603050405020304" pitchFamily="18" charset="0"/>
                <a:cs typeface="Times New Roman" panose="02020603050405020304" pitchFamily="18" charset="0"/>
              </a:rPr>
              <a:t>Salary And Compensation Analysis Though Excel Data Modeling</a:t>
            </a:r>
            <a:endParaRPr lang="en-IN" sz="1800" dirty="0">
              <a:solidFill>
                <a:srgbClr val="7030A0"/>
              </a:solidFill>
              <a:latin typeface="Times New Roman" panose="02020603050405020304" pitchFamily="18" charset="0"/>
              <a:cs typeface="Times New Roman" panose="02020603050405020304"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3276600"/>
            <a:ext cx="10333700" cy="1982957"/>
          </a:xfrm>
          <a:prstGeom prst="rect">
            <a:avLst/>
          </a:prstGeom>
          <a:noFill/>
        </p:spPr>
        <p:txBody>
          <a:bodyPr wrap="square" rtlCol="0">
            <a:spAutoFit/>
          </a:bodyPr>
          <a:lstStyle/>
          <a:p>
            <a:r>
              <a:rPr lang="en-US" sz="2400" dirty="0"/>
              <a:t>STUDENT </a:t>
            </a:r>
            <a:r>
              <a:rPr lang="en-US" sz="2400" dirty="0" smtClean="0"/>
              <a:t>NAME: SARAVANA S</a:t>
            </a:r>
            <a:endParaRPr lang="en-US" sz="2400" dirty="0"/>
          </a:p>
          <a:p>
            <a:r>
              <a:rPr lang="en-US" sz="2400" dirty="0"/>
              <a:t>REGISTER NO</a:t>
            </a:r>
            <a:r>
              <a:rPr lang="en-US" sz="2400" dirty="0" smtClean="0"/>
              <a:t>: </a:t>
            </a:r>
            <a:r>
              <a:rPr lang="en-US" sz="2400" dirty="0" smtClean="0"/>
              <a:t>312214545/3E0FCD4C8977D6EB136452C549ADC3BD</a:t>
            </a:r>
            <a:endParaRPr lang="en-US" sz="2400" dirty="0" smtClean="0"/>
          </a:p>
          <a:p>
            <a:r>
              <a:rPr lang="en-US" sz="2400" dirty="0" smtClean="0"/>
              <a:t>DEPARTMENT: B.COM (COMPUTER APPLICATION)</a:t>
            </a:r>
          </a:p>
          <a:p>
            <a:r>
              <a:rPr lang="en-US" sz="2400" dirty="0" smtClean="0"/>
              <a:t>COLLEGE: ST THOMAS COLLEGE OF ARTS AND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Rectangle 14"/>
          <p:cNvSpPr/>
          <p:nvPr/>
        </p:nvSpPr>
        <p:spPr>
          <a:xfrm>
            <a:off x="739774" y="3202126"/>
            <a:ext cx="8579005" cy="2031325"/>
          </a:xfrm>
          <a:prstGeom prst="rect">
            <a:avLst/>
          </a:prstGeom>
        </p:spPr>
        <p:txBody>
          <a:bodyPr wrap="square">
            <a:spAutoFit/>
          </a:bodyPr>
          <a:lstStyle/>
          <a:p>
            <a:r>
              <a:rPr lang="en-GB" b="1" dirty="0"/>
              <a:t>2. Data </a:t>
            </a:r>
            <a:r>
              <a:rPr lang="en-GB" b="1" dirty="0" smtClean="0"/>
              <a:t>Organization :</a:t>
            </a:r>
          </a:p>
          <a:p>
            <a:endParaRPr lang="en-GB" b="1" dirty="0"/>
          </a:p>
          <a:p>
            <a:r>
              <a:rPr lang="en-GB" b="1" dirty="0"/>
              <a:t>Create a Clean Data Structure</a:t>
            </a:r>
            <a:r>
              <a:rPr lang="en-GB" b="1" dirty="0" smtClean="0"/>
              <a:t>:</a:t>
            </a:r>
          </a:p>
          <a:p>
            <a:endParaRPr lang="en-GB" dirty="0"/>
          </a:p>
          <a:p>
            <a:pPr>
              <a:buFont typeface="Arial" panose="020B0604020202020204" pitchFamily="34" charset="0"/>
              <a:buChar char="•"/>
            </a:pPr>
            <a:r>
              <a:rPr lang="en-GB" b="1" dirty="0"/>
              <a:t>Sheets:</a:t>
            </a:r>
            <a:r>
              <a:rPr lang="en-GB" dirty="0"/>
              <a:t> Organize data into different sheets if necessary (e.g., Employee Data, Compensation Data, Benchmark Data</a:t>
            </a:r>
            <a:r>
              <a:rPr lang="en-GB" dirty="0" smtClean="0"/>
              <a:t>).</a:t>
            </a:r>
          </a:p>
          <a:p>
            <a:pPr>
              <a:buFont typeface="Arial" panose="020B0604020202020204" pitchFamily="34" charset="0"/>
              <a:buChar char="•"/>
            </a:pPr>
            <a:endParaRPr lang="en-GB" dirty="0"/>
          </a:p>
        </p:txBody>
      </p:sp>
      <p:sp>
        <p:nvSpPr>
          <p:cNvPr id="2" name="Rectangle 1"/>
          <p:cNvSpPr/>
          <p:nvPr/>
        </p:nvSpPr>
        <p:spPr>
          <a:xfrm>
            <a:off x="739774" y="1447800"/>
            <a:ext cx="8404226" cy="1754326"/>
          </a:xfrm>
          <a:prstGeom prst="rect">
            <a:avLst/>
          </a:prstGeom>
        </p:spPr>
        <p:txBody>
          <a:bodyPr wrap="square">
            <a:spAutoFit/>
          </a:bodyPr>
          <a:lstStyle/>
          <a:p>
            <a:pPr marL="342900" indent="-342900">
              <a:buAutoNum type="arabicPeriod"/>
            </a:pPr>
            <a:r>
              <a:rPr lang="en-IN" b="1" dirty="0" smtClean="0"/>
              <a:t>Data Preparation</a:t>
            </a:r>
          </a:p>
          <a:p>
            <a:pPr marL="342900" indent="-342900">
              <a:buAutoNum type="arabicPeriod"/>
            </a:pPr>
            <a:endParaRPr lang="en-IN" dirty="0"/>
          </a:p>
          <a:p>
            <a:pPr>
              <a:buFont typeface="Arial" panose="020B0604020202020204" pitchFamily="34" charset="0"/>
              <a:buChar char="•"/>
            </a:pPr>
            <a:r>
              <a:rPr lang="en-IN" b="1" dirty="0"/>
              <a:t>Data Collection:</a:t>
            </a:r>
            <a:endParaRPr lang="en-IN" dirty="0"/>
          </a:p>
          <a:p>
            <a:pPr marL="742950" lvl="1" indent="-285750">
              <a:buFont typeface="Arial" panose="020B0604020202020204" pitchFamily="34" charset="0"/>
              <a:buChar char="•"/>
            </a:pPr>
            <a:r>
              <a:rPr lang="en-IN" b="1" dirty="0"/>
              <a:t>Internal Data:</a:t>
            </a:r>
            <a:r>
              <a:rPr lang="en-IN" dirty="0"/>
              <a:t> Salaries, bonuses, benefits, job titles, departments, experience levels.</a:t>
            </a:r>
          </a:p>
          <a:p>
            <a:pPr marL="742950" lvl="1" indent="-285750">
              <a:buFont typeface="Arial" panose="020B0604020202020204" pitchFamily="34" charset="0"/>
              <a:buChar char="•"/>
            </a:pPr>
            <a:r>
              <a:rPr lang="en-IN" b="1" dirty="0"/>
              <a:t>Market Data:</a:t>
            </a:r>
            <a:r>
              <a:rPr lang="en-IN" dirty="0"/>
              <a:t> Industry benchmarks, competitor compensation packages</a:t>
            </a:r>
            <a:r>
              <a:rPr lang="en-IN" dirty="0" smtClean="0"/>
              <a:t>.</a:t>
            </a:r>
            <a:endParaRPr lang="en-IN" dirty="0"/>
          </a:p>
        </p:txBody>
      </p:sp>
      <p:sp>
        <p:nvSpPr>
          <p:cNvPr id="3" name="Rectangle 2"/>
          <p:cNvSpPr/>
          <p:nvPr/>
        </p:nvSpPr>
        <p:spPr>
          <a:xfrm>
            <a:off x="739774" y="4956452"/>
            <a:ext cx="8404226" cy="1477328"/>
          </a:xfrm>
          <a:prstGeom prst="rect">
            <a:avLst/>
          </a:prstGeom>
        </p:spPr>
        <p:txBody>
          <a:bodyPr wrap="square">
            <a:spAutoFit/>
          </a:bodyPr>
          <a:lstStyle/>
          <a:p>
            <a:r>
              <a:rPr lang="en-GB" b="1" dirty="0" smtClean="0"/>
              <a:t>3. Visualization:</a:t>
            </a:r>
          </a:p>
          <a:p>
            <a:endParaRPr lang="en-GB" dirty="0"/>
          </a:p>
          <a:p>
            <a:pPr>
              <a:buFont typeface="Arial" panose="020B0604020202020204" pitchFamily="34" charset="0"/>
              <a:buChar char="•"/>
            </a:pPr>
            <a:r>
              <a:rPr lang="en-GB" b="1" dirty="0"/>
              <a:t>Charts and Graphs:</a:t>
            </a:r>
            <a:endParaRPr lang="en-GB" dirty="0"/>
          </a:p>
          <a:p>
            <a:pPr marL="742950" lvl="1" indent="-285750">
              <a:buFont typeface="Arial" panose="020B0604020202020204" pitchFamily="34" charset="0"/>
              <a:buChar char="•"/>
            </a:pPr>
            <a:r>
              <a:rPr lang="en-GB" b="1" dirty="0"/>
              <a:t>Types:</a:t>
            </a:r>
            <a:r>
              <a:rPr lang="en-GB" dirty="0"/>
              <a:t> Bar charts, line graphs, pie charts.</a:t>
            </a:r>
          </a:p>
          <a:p>
            <a:pPr marL="742950" lvl="1" indent="-285750">
              <a:buFont typeface="Arial" panose="020B0604020202020204" pitchFamily="34" charset="0"/>
              <a:buChar char="•"/>
            </a:pPr>
            <a:r>
              <a:rPr lang="en-GB" b="1" dirty="0"/>
              <a:t>Purpose:</a:t>
            </a:r>
            <a:r>
              <a:rPr lang="en-GB" dirty="0"/>
              <a:t> Visualize salary distributions, comparisons, scenario outcomes.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4" name="Picture 13" descr="nm 2 (1) - Excel (Product Activation Fail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332" y="1219200"/>
            <a:ext cx="8131756" cy="440190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389370269"/>
              </p:ext>
            </p:extLst>
          </p:nvPr>
        </p:nvGraphicFramePr>
        <p:xfrm>
          <a:off x="838200" y="1905000"/>
          <a:ext cx="8515350" cy="3719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70306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755332" y="1295400"/>
            <a:ext cx="89154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IN" dirty="0" smtClean="0"/>
              <a:t>➤</a:t>
            </a:r>
            <a:r>
              <a:rPr lang="en-GB" dirty="0"/>
              <a:t>In conclusion, the salary and compensation analysis through Excel data modeling provides a comprehensive understanding of compensation structures and trends within an organization. By leveraging Excel's powerful data analysis tools, we can identify key patterns and insights, such as salary distribution, compensation disparities, and the impact of various factors like experience, education, and job role on overall pay. This analysis not only helps in making informed decisions regarding pay equity and competitive compensation strategies but also aids in budgeting and forecasting future compensation needs. Ultimately, using Excel for this purpose enables organizations to align their compensation practices with industry standards, improve employee satisfaction, and support strategic HR planning.</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Salary And Compensation Analysis Though Excel Data Modeling</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42297" y="2895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4" cstate="print"/>
          <a:stretch>
            <a:fillRect/>
          </a:stretch>
        </p:blipFill>
        <p:spPr>
          <a:xfrm>
            <a:off x="644681" y="6402719"/>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2"/>
          <p:cNvSpPr>
            <a:spLocks noChangeArrowheads="1"/>
          </p:cNvSpPr>
          <p:nvPr/>
        </p:nvSpPr>
        <p:spPr bwMode="auto">
          <a:xfrm>
            <a:off x="609599" y="1689531"/>
            <a:ext cx="921067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dirty="0"/>
              <a:t>➤ </a:t>
            </a:r>
            <a:r>
              <a:rPr lang="en-GB" b="1" dirty="0" smtClean="0">
                <a:latin typeface="Arial" panose="020B0604020202020204" pitchFamily="34" charset="0"/>
                <a:cs typeface="Arial" panose="020B0604020202020204" pitchFamily="34" charset="0"/>
              </a:rPr>
              <a:t>Equity</a:t>
            </a:r>
            <a:r>
              <a:rPr lang="en-GB" b="1" dirty="0" smtClean="0"/>
              <a:t>:</a:t>
            </a:r>
            <a:endParaRPr lang="en-GB" dirty="0" smtClean="0"/>
          </a:p>
          <a:p>
            <a:r>
              <a:rPr lang="en-GB" dirty="0" smtClean="0"/>
              <a:t>   Are </a:t>
            </a:r>
            <a:r>
              <a:rPr lang="en-GB" dirty="0"/>
              <a:t>there disparities in compensation among employees in similar roles, departments, or levels of experience?</a:t>
            </a:r>
          </a:p>
          <a:p>
            <a:r>
              <a:rPr lang="en-GB" dirty="0"/>
              <a:t>How does our compensation structure impact fairness within the organization</a:t>
            </a:r>
            <a:r>
              <a:rPr lang="en-GB" dirty="0" smtClean="0"/>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lvl="0" eaLnBrk="0" fontAlgn="base" hangingPunct="0">
              <a:spcBef>
                <a:spcPct val="0"/>
              </a:spcBef>
              <a:spcAft>
                <a:spcPct val="0"/>
              </a:spcAft>
            </a:pPr>
            <a:r>
              <a:rPr lang="en-IN" dirty="0"/>
              <a:t>➤ </a:t>
            </a:r>
            <a:r>
              <a:rPr kumimoji="0" lang="en-US" altLang="en-US" sz="1800" b="1" i="0" u="none" strike="noStrike" cap="none" normalizeH="0" baseline="0" dirty="0" smtClean="0">
                <a:ln>
                  <a:noFill/>
                </a:ln>
                <a:solidFill>
                  <a:schemeClr val="tx1"/>
                </a:solidFill>
                <a:effectLst/>
                <a:latin typeface="Arial" panose="020B0604020202020204" pitchFamily="34" charset="0"/>
              </a:rPr>
              <a:t>Equity Analysis:</a:t>
            </a:r>
            <a:endParaRPr lang="en-US" altLang="en-US" dirty="0">
              <a:latin typeface="Arial" panose="020B0604020202020204" pitchFamily="34" charset="0"/>
            </a:endParaRPr>
          </a:p>
          <a:p>
            <a:pPr lvl="0" eaLnBrk="0" fontAlgn="base" hangingPunct="0">
              <a:spcBef>
                <a:spcPct val="0"/>
              </a:spcBef>
              <a:spcAft>
                <a:spcPct val="0"/>
              </a:spcAft>
            </a:pPr>
            <a:r>
              <a:rPr kumimoji="0" lang="en-US" altLang="en-US" sz="1800" b="0" i="0" u="none" strike="noStrike" cap="none" normalizeH="0" dirty="0" smtClean="0">
                <a:ln>
                  <a:noFill/>
                </a:ln>
                <a:solidFill>
                  <a:schemeClr val="tx1"/>
                </a:solidFill>
                <a:effectLst/>
                <a:latin typeface="Arial" panose="020B0604020202020204" pitchFamily="34" charset="0"/>
              </a:rPr>
              <a:t> </a:t>
            </a:r>
            <a:r>
              <a:rPr kumimoji="0" lang="en-US" altLang="en-US" sz="1800" b="0" i="0" u="none" strike="noStrike" cap="none" normalizeH="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Evaluate </a:t>
            </a:r>
            <a:r>
              <a:rPr kumimoji="0" lang="en-US" altLang="en-US" sz="1800" b="0" i="0" u="none" strike="noStrike" cap="none" normalizeH="0" baseline="0" dirty="0" smtClean="0">
                <a:ln>
                  <a:noFill/>
                </a:ln>
                <a:solidFill>
                  <a:schemeClr val="tx1"/>
                </a:solidFill>
                <a:effectLst/>
                <a:latin typeface="Arial" panose="020B0604020202020204" pitchFamily="34" charset="0"/>
              </a:rPr>
              <a:t>internal pay equity across different roles, departments, and experience levels.</a:t>
            </a:r>
          </a:p>
          <a:p>
            <a:pPr lvl="0" eaLnBrk="0" fontAlgn="base" hangingPunct="0">
              <a:spcBef>
                <a:spcPct val="0"/>
              </a:spcBef>
              <a:spcAft>
                <a:spcPct val="0"/>
              </a:spcAft>
            </a:pPr>
            <a:r>
              <a:rPr lang="en-IN" dirty="0"/>
              <a:t>➤ </a:t>
            </a:r>
            <a:r>
              <a:rPr kumimoji="0" lang="en-US" altLang="en-US" sz="1800" b="1" i="0" u="none" strike="noStrike" cap="none" normalizeH="0" baseline="0" dirty="0" smtClean="0">
                <a:ln>
                  <a:noFill/>
                </a:ln>
                <a:solidFill>
                  <a:schemeClr val="tx1"/>
                </a:solidFill>
                <a:effectLst/>
                <a:latin typeface="Arial" panose="020B0604020202020204" pitchFamily="34" charset="0"/>
              </a:rPr>
              <a:t>Trend Analysis:</a:t>
            </a:r>
            <a:endParaRPr lang="en-US" altLang="en-US" dirty="0" smtClean="0">
              <a:latin typeface="Arial" panose="020B0604020202020204" pitchFamily="34" charset="0"/>
            </a:endParaRPr>
          </a:p>
          <a:p>
            <a:pPr lvl="0" eaLnBrk="0" fontAlgn="base" hangingPunct="0">
              <a:spcBef>
                <a:spcPct val="0"/>
              </a:spcBef>
              <a:spcAft>
                <a:spcPct val="0"/>
              </a:spcAft>
            </a:pPr>
            <a:r>
              <a:rPr kumimoji="0" lang="en-US" altLang="en-US" sz="1800" b="0" i="0" u="none" strike="noStrike" cap="none" normalizeH="0" dirty="0">
                <a:ln>
                  <a:noFill/>
                </a:ln>
                <a:solidFill>
                  <a:schemeClr val="tx1"/>
                </a:solidFill>
                <a:effectLst/>
                <a:latin typeface="Arial" panose="020B0604020202020204" pitchFamily="34" charset="0"/>
              </a:rPr>
              <a:t> </a:t>
            </a:r>
            <a:r>
              <a:rPr kumimoji="0" lang="en-US" altLang="en-US" sz="1800" b="0" i="0" u="none" strike="noStrike" cap="none" normalizeH="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Identify </a:t>
            </a:r>
            <a:r>
              <a:rPr kumimoji="0" lang="en-US" altLang="en-US" sz="1800" b="0" i="0" u="none" strike="noStrike" cap="none" normalizeH="0" baseline="0" dirty="0" smtClean="0">
                <a:ln>
                  <a:noFill/>
                </a:ln>
                <a:solidFill>
                  <a:schemeClr val="tx1"/>
                </a:solidFill>
                <a:effectLst/>
                <a:latin typeface="Arial" panose="020B0604020202020204" pitchFamily="34" charset="0"/>
              </a:rPr>
              <a:t>historical trends in salary adjustments and compensation changes.</a:t>
            </a:r>
          </a:p>
          <a:p>
            <a:pPr lvl="0" eaLnBrk="0" fontAlgn="base" hangingPunct="0">
              <a:spcBef>
                <a:spcPct val="0"/>
              </a:spcBef>
              <a:spcAft>
                <a:spcPct val="0"/>
              </a:spcAft>
            </a:pPr>
            <a:r>
              <a:rPr lang="en-IN" dirty="0"/>
              <a:t>➤ </a:t>
            </a:r>
            <a:r>
              <a:rPr kumimoji="0" lang="en-US" altLang="en-US" sz="1800" b="1" i="0" u="none" strike="noStrike" cap="none" normalizeH="0" baseline="0" dirty="0" smtClean="0">
                <a:ln>
                  <a:noFill/>
                </a:ln>
                <a:solidFill>
                  <a:schemeClr val="tx1"/>
                </a:solidFill>
                <a:effectLst/>
                <a:latin typeface="Arial" panose="020B0604020202020204" pitchFamily="34" charset="0"/>
              </a:rPr>
              <a:t>Forecasting</a:t>
            </a:r>
            <a:r>
              <a:rPr kumimoji="0" lang="en-US" altLang="en-US" sz="1800" b="1" i="0" u="none" strike="noStrike" cap="none" normalizeH="0" baseline="0" dirty="0" smtClean="0">
                <a:ln>
                  <a:noFill/>
                </a:ln>
                <a:solidFill>
                  <a:schemeClr val="tx1"/>
                </a:solidFill>
                <a:effectLst/>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Predict </a:t>
            </a:r>
            <a:r>
              <a:rPr kumimoji="0" lang="en-US" altLang="en-US" sz="1800" b="0" i="0" u="none" strike="noStrike" cap="none" normalizeH="0" baseline="0" dirty="0" smtClean="0">
                <a:ln>
                  <a:noFill/>
                </a:ln>
                <a:solidFill>
                  <a:schemeClr val="tx1"/>
                </a:solidFill>
                <a:effectLst/>
                <a:latin typeface="Arial" panose="020B0604020202020204" pitchFamily="34" charset="0"/>
              </a:rPr>
              <a:t>future compensation needs based on current data trends and business growth projections.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smtClean="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676275" y="2533650"/>
            <a:ext cx="8534400" cy="1477328"/>
          </a:xfrm>
          <a:prstGeom prst="rect">
            <a:avLst/>
          </a:prstGeom>
        </p:spPr>
        <p:txBody>
          <a:bodyPr wrap="square">
            <a:spAutoFit/>
          </a:bodyPr>
          <a:lstStyle/>
          <a:p>
            <a:r>
              <a:rPr lang="en-IN" b="1" dirty="0" smtClean="0"/>
              <a:t>Data Collection: </a:t>
            </a:r>
            <a:r>
              <a:rPr lang="en-IN" dirty="0" smtClean="0"/>
              <a:t>Consolidation </a:t>
            </a:r>
            <a:r>
              <a:rPr lang="en-IN" dirty="0"/>
              <a:t>of salary, demographic, performance, and market data</a:t>
            </a:r>
            <a:r>
              <a:rPr lang="en-IN" dirty="0" smtClean="0"/>
              <a:t>.</a:t>
            </a:r>
          </a:p>
          <a:p>
            <a:endParaRPr lang="en-IN" dirty="0" smtClean="0"/>
          </a:p>
          <a:p>
            <a:r>
              <a:rPr lang="en-IN" b="1" dirty="0" smtClean="0"/>
              <a:t>Data </a:t>
            </a:r>
            <a:r>
              <a:rPr lang="en-IN" b="1" dirty="0"/>
              <a:t>Analysis: </a:t>
            </a:r>
            <a:r>
              <a:rPr lang="en-IN" dirty="0"/>
              <a:t>Examination of salary structures, compensation equity, and benchmarking against industry standards</a:t>
            </a:r>
            <a:r>
              <a:rPr lang="en-IN" dirty="0" smtClean="0"/>
              <a:t>.</a:t>
            </a:r>
          </a:p>
          <a:p>
            <a:endParaRPr lang="en-IN" dirty="0" smtClean="0"/>
          </a:p>
        </p:txBody>
      </p:sp>
      <p:sp>
        <p:nvSpPr>
          <p:cNvPr id="12" name="Rectangle 1"/>
          <p:cNvSpPr>
            <a:spLocks noChangeArrowheads="1"/>
          </p:cNvSpPr>
          <p:nvPr/>
        </p:nvSpPr>
        <p:spPr bwMode="auto">
          <a:xfrm>
            <a:off x="676275" y="3775751"/>
            <a:ext cx="846772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Scenario Modeling</a:t>
            </a:r>
            <a:r>
              <a:rPr kumimoji="0" lang="en-US" altLang="en-US" sz="1800" b="1" i="0" u="none" strike="noStrike" cap="none" normalizeH="0" baseline="0" dirty="0" smtClean="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a:t>
            </a:r>
            <a:r>
              <a:rPr kumimoji="0" lang="en-US" altLang="en-US" sz="1800" b="0" i="0" u="none" strike="noStrike" cap="none" normalizeH="0" baseline="0" dirty="0" smtClean="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Simulate different compensation scenarios to evaluate their effects on </a:t>
            </a:r>
            <a:r>
              <a:rPr kumimoji="0" lang="en-US" altLang="en-US" sz="18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a:t>
            </a:r>
            <a:r>
              <a:rPr kumimoji="0" lang="en-US" altLang="en-US" sz="1800" b="0" i="0" u="none" strike="noStrike" cap="none" normalizeH="0" baseline="0" dirty="0" smtClean="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budget and equity.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smtClean="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3" name="Rectangle 12"/>
          <p:cNvSpPr/>
          <p:nvPr/>
        </p:nvSpPr>
        <p:spPr>
          <a:xfrm>
            <a:off x="676275" y="4411028"/>
            <a:ext cx="8453437" cy="369332"/>
          </a:xfrm>
          <a:prstGeom prst="rect">
            <a:avLst/>
          </a:prstGeom>
        </p:spPr>
        <p:txBody>
          <a:bodyPr wrap="square">
            <a:spAutoFit/>
          </a:bodyPr>
          <a:lstStyle/>
          <a:p>
            <a:r>
              <a:rPr lang="en-GB" b="1" dirty="0"/>
              <a:t>Reporting:</a:t>
            </a:r>
            <a:r>
              <a:rPr lang="en-GB" dirty="0"/>
              <a:t> Prepare a report and presentation with findings and recommendations.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699452" y="6136436"/>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914400" y="1752600"/>
            <a:ext cx="3115853" cy="369332"/>
          </a:xfrm>
          <a:prstGeom prst="rect">
            <a:avLst/>
          </a:prstGeom>
        </p:spPr>
        <p:txBody>
          <a:bodyPr wrap="none">
            <a:spAutoFit/>
          </a:bodyPr>
          <a:lstStyle/>
          <a:p>
            <a:r>
              <a:rPr lang="en-GB" b="1" dirty="0" smtClean="0"/>
              <a:t>1.</a:t>
            </a:r>
            <a:r>
              <a:rPr lang="en-GB" dirty="0" smtClean="0"/>
              <a:t> </a:t>
            </a:r>
            <a:r>
              <a:rPr lang="en-GB" dirty="0" smtClean="0"/>
              <a:t>Human Resources (HR) </a:t>
            </a:r>
            <a:r>
              <a:rPr lang="en-GB" dirty="0" smtClean="0"/>
              <a:t>Team</a:t>
            </a:r>
            <a:endParaRPr lang="en-IN" dirty="0"/>
          </a:p>
        </p:txBody>
      </p:sp>
      <p:sp>
        <p:nvSpPr>
          <p:cNvPr id="9" name="Rectangle 8"/>
          <p:cNvSpPr/>
          <p:nvPr/>
        </p:nvSpPr>
        <p:spPr>
          <a:xfrm>
            <a:off x="914400" y="2121932"/>
            <a:ext cx="7189361" cy="369332"/>
          </a:xfrm>
          <a:prstGeom prst="rect">
            <a:avLst/>
          </a:prstGeom>
        </p:spPr>
        <p:txBody>
          <a:bodyPr wrap="square">
            <a:spAutoFit/>
          </a:bodyPr>
          <a:lstStyle/>
          <a:p>
            <a:r>
              <a:rPr lang="en-GB" b="1" dirty="0"/>
              <a:t>2.</a:t>
            </a:r>
            <a:r>
              <a:rPr lang="en-GB" dirty="0"/>
              <a:t> Compensation and Benefits Specialists</a:t>
            </a:r>
            <a:endParaRPr lang="en-IN" dirty="0"/>
          </a:p>
        </p:txBody>
      </p:sp>
      <p:sp>
        <p:nvSpPr>
          <p:cNvPr id="10" name="Rectangle 9"/>
          <p:cNvSpPr/>
          <p:nvPr/>
        </p:nvSpPr>
        <p:spPr>
          <a:xfrm>
            <a:off x="914400" y="2491264"/>
            <a:ext cx="6349291" cy="369332"/>
          </a:xfrm>
          <a:prstGeom prst="rect">
            <a:avLst/>
          </a:prstGeom>
        </p:spPr>
        <p:txBody>
          <a:bodyPr wrap="square">
            <a:spAutoFit/>
          </a:bodyPr>
          <a:lstStyle/>
          <a:p>
            <a:r>
              <a:rPr lang="en-IN" b="1" dirty="0"/>
              <a:t>3.</a:t>
            </a:r>
            <a:r>
              <a:rPr lang="en-IN" dirty="0"/>
              <a:t> </a:t>
            </a:r>
            <a:r>
              <a:rPr lang="en-IN" dirty="0"/>
              <a:t>Department Heads/Managers</a:t>
            </a:r>
            <a:endParaRPr lang="en-IN" dirty="0"/>
          </a:p>
        </p:txBody>
      </p:sp>
      <p:sp>
        <p:nvSpPr>
          <p:cNvPr id="11" name="Rectangle 10"/>
          <p:cNvSpPr/>
          <p:nvPr/>
        </p:nvSpPr>
        <p:spPr>
          <a:xfrm>
            <a:off x="914400" y="2860596"/>
            <a:ext cx="7061506" cy="369332"/>
          </a:xfrm>
          <a:prstGeom prst="rect">
            <a:avLst/>
          </a:prstGeom>
        </p:spPr>
        <p:txBody>
          <a:bodyPr wrap="square">
            <a:spAutoFit/>
          </a:bodyPr>
          <a:lstStyle/>
          <a:p>
            <a:r>
              <a:rPr lang="en-GB" b="1" dirty="0"/>
              <a:t>4.</a:t>
            </a:r>
            <a:r>
              <a:rPr lang="en-GB" dirty="0"/>
              <a:t> Senior Management and Executives</a:t>
            </a:r>
            <a:endParaRPr lang="en-IN" dirty="0"/>
          </a:p>
        </p:txBody>
      </p:sp>
      <p:sp>
        <p:nvSpPr>
          <p:cNvPr id="12" name="Rectangle 11"/>
          <p:cNvSpPr/>
          <p:nvPr/>
        </p:nvSpPr>
        <p:spPr>
          <a:xfrm>
            <a:off x="914400" y="3203244"/>
            <a:ext cx="2118337" cy="369332"/>
          </a:xfrm>
          <a:prstGeom prst="rect">
            <a:avLst/>
          </a:prstGeom>
        </p:spPr>
        <p:txBody>
          <a:bodyPr wrap="none">
            <a:spAutoFit/>
          </a:bodyPr>
          <a:lstStyle/>
          <a:p>
            <a:r>
              <a:rPr lang="en-IN" b="1" dirty="0"/>
              <a:t>5.</a:t>
            </a:r>
            <a:r>
              <a:rPr lang="en-IN" dirty="0"/>
              <a:t> </a:t>
            </a:r>
            <a:r>
              <a:rPr lang="en-IN" dirty="0"/>
              <a:t>Board of Directors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819400" y="1695450"/>
            <a:ext cx="4033837" cy="369332"/>
          </a:xfrm>
          <a:prstGeom prst="rect">
            <a:avLst/>
          </a:prstGeom>
        </p:spPr>
        <p:txBody>
          <a:bodyPr wrap="square">
            <a:spAutoFit/>
          </a:bodyPr>
          <a:lstStyle/>
          <a:p>
            <a:r>
              <a:rPr lang="en-IN" b="1" dirty="0"/>
              <a:t>Our Solution:</a:t>
            </a:r>
          </a:p>
        </p:txBody>
      </p:sp>
      <p:sp>
        <p:nvSpPr>
          <p:cNvPr id="10" name="Rectangle 9"/>
          <p:cNvSpPr/>
          <p:nvPr/>
        </p:nvSpPr>
        <p:spPr>
          <a:xfrm>
            <a:off x="3352800" y="2093357"/>
            <a:ext cx="6968490" cy="1200329"/>
          </a:xfrm>
          <a:prstGeom prst="rect">
            <a:avLst/>
          </a:prstGeom>
        </p:spPr>
        <p:txBody>
          <a:bodyPr wrap="square">
            <a:spAutoFit/>
          </a:bodyPr>
          <a:lstStyle/>
          <a:p>
            <a:r>
              <a:rPr lang="en-GB" b="1" dirty="0" smtClean="0"/>
              <a:t>Integrated </a:t>
            </a:r>
            <a:r>
              <a:rPr lang="en-GB" b="1" dirty="0"/>
              <a:t>Data Model:</a:t>
            </a:r>
            <a:r>
              <a:rPr lang="en-GB" dirty="0"/>
              <a:t/>
            </a:r>
            <a:br>
              <a:rPr lang="en-GB" dirty="0"/>
            </a:br>
            <a:r>
              <a:rPr lang="en-GB" dirty="0"/>
              <a:t>Our solution consolidates all relevant compensation data—salaries, bonuses, benefits—into a single, comprehensive Excel model. This integration allows for a holistic view and seamless analysis.</a:t>
            </a:r>
            <a:endParaRPr lang="en-IN" dirty="0"/>
          </a:p>
        </p:txBody>
      </p:sp>
      <p:sp>
        <p:nvSpPr>
          <p:cNvPr id="12" name="Rectangle 11"/>
          <p:cNvSpPr/>
          <p:nvPr/>
        </p:nvSpPr>
        <p:spPr>
          <a:xfrm>
            <a:off x="2819400" y="3429000"/>
            <a:ext cx="4224680" cy="369332"/>
          </a:xfrm>
          <a:prstGeom prst="rect">
            <a:avLst/>
          </a:prstGeom>
        </p:spPr>
        <p:txBody>
          <a:bodyPr wrap="square">
            <a:spAutoFit/>
          </a:bodyPr>
          <a:lstStyle/>
          <a:p>
            <a:r>
              <a:rPr lang="en-IN" b="1" dirty="0"/>
              <a:t>Value Proposition:</a:t>
            </a:r>
          </a:p>
        </p:txBody>
      </p:sp>
      <p:sp>
        <p:nvSpPr>
          <p:cNvPr id="13" name="Rectangle 12"/>
          <p:cNvSpPr/>
          <p:nvPr/>
        </p:nvSpPr>
        <p:spPr>
          <a:xfrm>
            <a:off x="3276600" y="3798332"/>
            <a:ext cx="7162800" cy="1200329"/>
          </a:xfrm>
          <a:prstGeom prst="rect">
            <a:avLst/>
          </a:prstGeom>
        </p:spPr>
        <p:txBody>
          <a:bodyPr wrap="square">
            <a:spAutoFit/>
          </a:bodyPr>
          <a:lstStyle/>
          <a:p>
            <a:r>
              <a:rPr lang="en-GB" b="1" dirty="0"/>
              <a:t>Enhanced Decision-Making:</a:t>
            </a:r>
            <a:r>
              <a:rPr lang="en-GB" dirty="0"/>
              <a:t/>
            </a:r>
            <a:br>
              <a:rPr lang="en-GB" dirty="0"/>
            </a:br>
            <a:r>
              <a:rPr lang="en-GB" dirty="0"/>
              <a:t>By providing clear, actionable insights, our solution empowers HR and management teams to make well-informed decisions regarding salary adjustments, compensation policies, and budget planning.</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Rectangle 4"/>
          <p:cNvSpPr/>
          <p:nvPr/>
        </p:nvSpPr>
        <p:spPr>
          <a:xfrm>
            <a:off x="2057400" y="1371600"/>
            <a:ext cx="7848600" cy="2585323"/>
          </a:xfrm>
          <a:prstGeom prst="rect">
            <a:avLst/>
          </a:prstGeom>
        </p:spPr>
        <p:txBody>
          <a:bodyPr wrap="square">
            <a:spAutoFit/>
          </a:bodyPr>
          <a:lstStyle/>
          <a:p>
            <a:endParaRPr lang="en-IN" dirty="0"/>
          </a:p>
          <a:p>
            <a:r>
              <a:rPr lang="en-IN" dirty="0" smtClean="0"/>
              <a:t>➤ </a:t>
            </a:r>
            <a:r>
              <a:rPr lang="en-IN" dirty="0"/>
              <a:t>Employee </a:t>
            </a:r>
            <a:r>
              <a:rPr lang="en-IN" b="1" u="sng" dirty="0"/>
              <a:t>KAGGLE</a:t>
            </a:r>
          </a:p>
          <a:p>
            <a:r>
              <a:rPr lang="en-IN" dirty="0"/>
              <a:t>➤ </a:t>
            </a:r>
            <a:r>
              <a:rPr lang="en-IN" dirty="0" smtClean="0"/>
              <a:t>26-Features</a:t>
            </a:r>
            <a:endParaRPr lang="en-IN" dirty="0"/>
          </a:p>
          <a:p>
            <a:r>
              <a:rPr lang="en-IN" dirty="0"/>
              <a:t>➤ </a:t>
            </a:r>
            <a:r>
              <a:rPr lang="en-IN" dirty="0" smtClean="0"/>
              <a:t>9-Features</a:t>
            </a:r>
            <a:endParaRPr lang="en-IN" dirty="0"/>
          </a:p>
          <a:p>
            <a:r>
              <a:rPr lang="en-IN" dirty="0"/>
              <a:t>➤ </a:t>
            </a:r>
            <a:r>
              <a:rPr lang="en-IN" dirty="0" smtClean="0"/>
              <a:t>Emp </a:t>
            </a:r>
            <a:r>
              <a:rPr lang="en-IN" dirty="0"/>
              <a:t>Id- Number</a:t>
            </a:r>
          </a:p>
          <a:p>
            <a:r>
              <a:rPr lang="en-IN" dirty="0"/>
              <a:t>➤ </a:t>
            </a:r>
            <a:r>
              <a:rPr lang="en-IN" dirty="0" smtClean="0"/>
              <a:t>Name </a:t>
            </a:r>
            <a:r>
              <a:rPr lang="en-IN" dirty="0"/>
              <a:t>Text</a:t>
            </a:r>
          </a:p>
          <a:p>
            <a:r>
              <a:rPr lang="en-IN" dirty="0"/>
              <a:t>➤ Emp- Type</a:t>
            </a:r>
          </a:p>
          <a:p>
            <a:r>
              <a:rPr lang="en-IN" dirty="0"/>
              <a:t>➤ Current Employee Rating- Number</a:t>
            </a:r>
          </a:p>
          <a:p>
            <a:r>
              <a:rPr lang="en-IN" dirty="0"/>
              <a:t>➤ </a:t>
            </a:r>
            <a:r>
              <a:rPr lang="en-IN" dirty="0" smtClean="0"/>
              <a:t>Gender- </a:t>
            </a:r>
            <a:r>
              <a:rPr lang="en-IN" dirty="0"/>
              <a:t>Male </a:t>
            </a:r>
            <a:r>
              <a:rPr lang="en-IN" dirty="0" smtClean="0"/>
              <a:t>Female</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Rectangle 9"/>
          <p:cNvSpPr/>
          <p:nvPr/>
        </p:nvSpPr>
        <p:spPr>
          <a:xfrm>
            <a:off x="1295400" y="2389116"/>
            <a:ext cx="9220200" cy="338554"/>
          </a:xfrm>
          <a:prstGeom prst="rect">
            <a:avLst/>
          </a:prstGeom>
        </p:spPr>
        <p:txBody>
          <a:bodyPr wrap="square">
            <a:spAutoFit/>
          </a:bodyPr>
          <a:lstStyle/>
          <a:p>
            <a:r>
              <a:rPr lang="en-GB" sz="1600" b="1" u="sng" dirty="0">
                <a:solidFill>
                  <a:srgbClr val="0D0D0D"/>
                </a:solidFill>
                <a:latin typeface="Times New Roman" panose="02020603050405020304" pitchFamily="18" charset="0"/>
                <a:cs typeface="Times New Roman" panose="02020603050405020304" pitchFamily="18" charset="0"/>
              </a:rPr>
              <a:t>•=IFS(Z8&gt;=5,"VERY HIGH",Z8&gt;=4,"HIGH",Z8&gt;=3,"MED",TRUE,"LOW")</a:t>
            </a:r>
            <a:endParaRPr lang="en-IN" sz="1600" b="1" u="sng"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443</TotalTime>
  <Words>575</Words>
  <Application>Microsoft Office PowerPoint</Application>
  <PresentationFormat>Widescreen</PresentationFormat>
  <Paragraphs>96</Paragraphs>
  <Slides>13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Trebuchet MS</vt:lpstr>
      <vt:lpstr>Office Theme</vt:lpstr>
      <vt:lpstr>Salary And Compensation Analysis Though Excel Data Modeling</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35</cp:revision>
  <dcterms:created xsi:type="dcterms:W3CDTF">2024-03-29T15:07:22Z</dcterms:created>
  <dcterms:modified xsi:type="dcterms:W3CDTF">2024-09-02T11:31:47Z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