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harts/chart1.xml" ContentType="application/vnd.openxmlformats-officedocument.drawingml.chart+xml"/>
  <Override PartName="/ppt/slides/slide10.xml" ContentType="application/vnd.openxmlformats-officedocument.presentationml.slide+xml"/>
  <Override PartName="/ppt/charts/chart2.xml" ContentType="application/vnd.openxmlformats-officedocument.drawingml.chart+xml"/>
  <Override PartName="/ppt/slides/slide11.xml" ContentType="application/vnd.openxmlformats-officedocument.presentationml.slide+xml"/>
  <Override PartName="/ppt/charts/chart3.xml" ContentType="application/vnd.openxmlformats-officedocument.drawingml.chart+xml"/>
  <Override PartName="/ppt/slides/slide12.xml" ContentType="application/vnd.openxmlformats-officedocument.presentationml.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72" r:id="rId1"/>
  </p:sldMasterIdLst>
  <p:notesMasterIdLst>
    <p:notesMasterId r:id="rId2"/>
  </p:notesMasterIdLst>
  <p:sldIdLst>
    <p:sldId id="289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300" r:id="rId13"/>
    <p:sldId id="301" r:id="rId14"/>
    <p:sldId id="302" r:id="rId15"/>
    <p:sldId id="303" r:id="rId16"/>
  </p:sldIdLst>
  <p:sldSz type="screen4x3" cy="6858000" cx="9144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14" autoAdjust="0"/>
    <p:restoredTop sz="94624" autoAdjust="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7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3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4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5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  Employee dataset  in classification of  Work  </a:t>
            </a:r>
            <a:r>
              <a:rPr lang="en-US" dirty="0" err="1"/>
              <a:t>Locarion</a:t>
            </a:r>
            <a:r>
              <a:rPr lang="en-US" dirty="0"/>
              <a:t> 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0.07591172286670274"/>
          <c:y val="0.2960648148148155"/>
          <c:w val="0.5452980304942806"/>
          <c:h val="0.6029350678991219"/>
        </c:manualLayout>
      </c:layout>
      <c:ofPieChart>
        <c:ofPieType val="bar"/>
        <c:varyColors val="1"/>
        <c:ser>
          <c:idx val="0"/>
          <c:order val="0"/>
          <c:tx>
            <c:strRef>
              <c:f>Sheet4!$W$33:$W$34</c:f>
              <c:strCache>
                <c:ptCount val="1"/>
                <c:pt idx="0">
                  <c:v> 4 . Employee dataset  in classification of  Work  Locarion Male</c:v>
                </c:pt>
              </c:strCache>
            </c:strRef>
          </c:tx>
          <c:explosion val="3"/>
          <c:dPt>
            <c:idx val="1"/>
            <c:bubble3D val="0"/>
            <c:explosion val="43"/>
          </c:dPt>
          <c:dPt>
            <c:idx val="3"/>
            <c:bubble3D val="0"/>
            <c:explosion val="32"/>
          </c:dPt>
          <c:dPt>
            <c:idx val="8"/>
            <c:bubble3D val="0"/>
            <c:explosion val="25"/>
          </c:dPt>
          <c:cat>
            <c:multiLvlStrRef>
              <c:f>Sheet4!$U$35:$V$42</c:f>
              <c:multiLvlStrCache>
                <c:ptCount val="8"/>
                <c:lvl>
                  <c:pt idx="0">
                    <c:v>Chennai, India</c:v>
                  </c:pt>
                  <c:pt idx="1">
                    <c:v>Hyderabad, India</c:v>
                  </c:pt>
                  <c:pt idx="2">
                    <c:v>Auckland, New Zealand</c:v>
                  </c:pt>
                  <c:pt idx="3">
                    <c:v>Columbus, USA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Sheet4!$W$35:$W$42</c:f>
              <c:numCache>
                <c:formatCode>General</c:formatCode>
                <c:ptCount val="8"/>
                <c:pt idx="0">
                  <c:v>10.0</c:v>
                </c:pt>
                <c:pt idx="1">
                  <c:v>15.0</c:v>
                </c:pt>
                <c:pt idx="2">
                  <c:v>14.0</c:v>
                </c:pt>
                <c:pt idx="3">
                  <c:v>15.0</c:v>
                </c:pt>
                <c:pt idx="4">
                  <c:v>24.0</c:v>
                </c:pt>
                <c:pt idx="5">
                  <c:v>8.0</c:v>
                </c:pt>
                <c:pt idx="6">
                  <c:v>11.0</c:v>
                </c:pt>
                <c:pt idx="7">
                  <c:v>97.0</c:v>
                </c:pt>
              </c:numCache>
            </c:numRef>
          </c:val>
        </c:ser>
        <c:ser>
          <c:idx val="1"/>
          <c:order val="1"/>
          <c:tx>
            <c:strRef>
              <c:f>Sheet4!$X$33:$X$34</c:f>
              <c:strCache>
                <c:ptCount val="1"/>
                <c:pt idx="0">
                  <c:v> 4 . Employee dataset  in classification of  Work  Locarion Female</c:v>
                </c:pt>
              </c:strCache>
            </c:strRef>
          </c:tx>
          <c:cat>
            <c:multiLvlStrRef>
              <c:f>Sheet4!$U$35:$V$42</c:f>
              <c:multiLvlStrCache>
                <c:ptCount val="8"/>
                <c:lvl>
                  <c:pt idx="0">
                    <c:v>Chennai, India</c:v>
                  </c:pt>
                  <c:pt idx="1">
                    <c:v>Hyderabad, India</c:v>
                  </c:pt>
                  <c:pt idx="2">
                    <c:v>Auckland, New Zealand</c:v>
                  </c:pt>
                  <c:pt idx="3">
                    <c:v>Columbus, USA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Sheet4!$X$35:$X$42</c:f>
              <c:numCache>
                <c:formatCode>General</c:formatCode>
                <c:ptCount val="8"/>
                <c:pt idx="0">
                  <c:v>16.0</c:v>
                </c:pt>
                <c:pt idx="1">
                  <c:v>19.0</c:v>
                </c:pt>
                <c:pt idx="2">
                  <c:v>9.0</c:v>
                </c:pt>
                <c:pt idx="3">
                  <c:v>9.0</c:v>
                </c:pt>
                <c:pt idx="4">
                  <c:v>23.0</c:v>
                </c:pt>
                <c:pt idx="5">
                  <c:v>12.0</c:v>
                </c:pt>
                <c:pt idx="6">
                  <c:v>11.0</c:v>
                </c:pt>
                <c:pt idx="7">
                  <c:v>99.0</c:v>
                </c:pt>
              </c:numCache>
            </c:numRef>
          </c:val>
        </c:ser>
        <c:ser>
          <c:idx val="2"/>
          <c:order val="2"/>
          <c:tx>
            <c:strRef>
              <c:f>Sheet4!$Y$33:$Y$34</c:f>
              <c:strCache>
                <c:ptCount val="1"/>
                <c:pt idx="0">
                  <c:v> 4 . Employee dataset  in classification of  Work  Locarion Total</c:v>
                </c:pt>
              </c:strCache>
            </c:strRef>
          </c:tx>
          <c:cat>
            <c:multiLvlStrRef>
              <c:f>Sheet4!$U$35:$V$42</c:f>
              <c:multiLvlStrCache>
                <c:ptCount val="8"/>
                <c:lvl>
                  <c:pt idx="0">
                    <c:v>Chennai, India</c:v>
                  </c:pt>
                  <c:pt idx="1">
                    <c:v>Hyderabad, India</c:v>
                  </c:pt>
                  <c:pt idx="2">
                    <c:v>Auckland, New Zealand</c:v>
                  </c:pt>
                  <c:pt idx="3">
                    <c:v>Columbus, USA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Sheet4!$Y$35:$Y$42</c:f>
              <c:numCache>
                <c:formatCode>General</c:formatCode>
                <c:ptCount val="8"/>
                <c:pt idx="0">
                  <c:v>26.0</c:v>
                </c:pt>
                <c:pt idx="1">
                  <c:v>34.0</c:v>
                </c:pt>
                <c:pt idx="2">
                  <c:v>23.0</c:v>
                </c:pt>
                <c:pt idx="3">
                  <c:v>24.0</c:v>
                </c:pt>
                <c:pt idx="4">
                  <c:v>47.0</c:v>
                </c:pt>
                <c:pt idx="5">
                  <c:v>20.0</c:v>
                </c:pt>
                <c:pt idx="6">
                  <c:v>22.0</c:v>
                </c:pt>
                <c:pt idx="7">
                  <c:v>196.0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/>
      </c:ofPieChart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Sheet4!$F$26:$F$27</c:f>
              <c:strCache>
                <c:ptCount val="1"/>
                <c:pt idx="0">
                  <c:v>3 . Employee  Dataset  in  classification  of  Employee Type Male</c:v>
                </c:pt>
              </c:strCache>
            </c:strRef>
          </c:tx>
          <c:invertIfNegative val="0"/>
          <c:cat>
            <c:multiLvlStrRef>
              <c:f>Sheet4!$D$28:$E$31</c:f>
              <c:multiLvlStrCache>
                <c:ptCount val="4"/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Temporary</c:v>
                  </c:pt>
                  <c:pt idx="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Sheet4!$F$28:$F$31</c:f>
              <c:numCache>
                <c:formatCode>General</c:formatCode>
                <c:ptCount val="4"/>
                <c:pt idx="0">
                  <c:v>18.0</c:v>
                </c:pt>
                <c:pt idx="1">
                  <c:v>59.0</c:v>
                </c:pt>
                <c:pt idx="2">
                  <c:v>20.0</c:v>
                </c:pt>
                <c:pt idx="3">
                  <c:v>97.0</c:v>
                </c:pt>
              </c:numCache>
            </c:numRef>
          </c:val>
        </c:ser>
        <c:ser>
          <c:idx val="1"/>
          <c:order val="1"/>
          <c:tx>
            <c:strRef>
              <c:f>Sheet4!$G$26:$G$27</c:f>
              <c:strCache>
                <c:ptCount val="1"/>
                <c:pt idx="0">
                  <c:v>3 . Employee  Dataset  in  classification  of  Employee Type Female</c:v>
                </c:pt>
              </c:strCache>
            </c:strRef>
          </c:tx>
          <c:invertIfNegative val="0"/>
          <c:cat>
            <c:multiLvlStrRef>
              <c:f>Sheet4!$D$28:$E$31</c:f>
              <c:multiLvlStrCache>
                <c:ptCount val="4"/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Temporary</c:v>
                  </c:pt>
                  <c:pt idx="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Sheet4!$G$28:$G$31</c:f>
              <c:numCache>
                <c:formatCode>General</c:formatCode>
                <c:ptCount val="4"/>
                <c:pt idx="0">
                  <c:v>17.0</c:v>
                </c:pt>
                <c:pt idx="1">
                  <c:v>68.0</c:v>
                </c:pt>
                <c:pt idx="2">
                  <c:v>14.0</c:v>
                </c:pt>
                <c:pt idx="3">
                  <c:v>99.0</c:v>
                </c:pt>
              </c:numCache>
            </c:numRef>
          </c:val>
        </c:ser>
        <c:ser>
          <c:idx val="2"/>
          <c:order val="2"/>
          <c:tx>
            <c:strRef>
              <c:f>Sheet4!$H$26:$H$27</c:f>
              <c:strCache>
                <c:ptCount val="1"/>
                <c:pt idx="0">
                  <c:v>3 . Employee  Dataset  in  classification  of  Employee Type Total</c:v>
                </c:pt>
              </c:strCache>
            </c:strRef>
          </c:tx>
          <c:invertIfNegative val="0"/>
          <c:cat>
            <c:multiLvlStrRef>
              <c:f>Sheet4!$D$28:$E$31</c:f>
              <c:multiLvlStrCache>
                <c:ptCount val="4"/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Temporary</c:v>
                  </c:pt>
                  <c:pt idx="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Sheet4!$H$28:$H$31</c:f>
              <c:numCache>
                <c:formatCode>General</c:formatCode>
                <c:ptCount val="4"/>
                <c:pt idx="0">
                  <c:v>35.0</c:v>
                </c:pt>
                <c:pt idx="1">
                  <c:v>127.0</c:v>
                </c:pt>
                <c:pt idx="2">
                  <c:v>34.0</c:v>
                </c:pt>
                <c:pt idx="3">
                  <c:v>196.0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98800384"/>
        <c:axId val="98985856"/>
        <c:axId val="0"/>
      </c:bar3DChart>
      <c:catAx>
        <c:axId val="98800384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98985856"/>
        <c:crosses val="autoZero"/>
        <c:auto val="1"/>
        <c:lblAlgn val="ctr"/>
        <c:lblOffset val="100"/>
        <c:noMultiLvlLbl val="0"/>
      </c:catAx>
      <c:valAx>
        <c:axId val="98985856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9880038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percentStacked"/>
        <c:varyColors val="0"/>
        <c:ser>
          <c:idx val="0"/>
          <c:order val="0"/>
          <c:tx>
            <c:strRef>
              <c:f>Sheet4!$W$3:$W$4</c:f>
              <c:strCache>
                <c:ptCount val="1"/>
                <c:pt idx="0">
                  <c:v>2 . Employee  Dataset  in  classification  of  Department Male</c:v>
                </c:pt>
              </c:strCache>
            </c:strRef>
          </c:tx>
          <c:cat>
            <c:multiLvlStrRef>
              <c:f>Sheet4!$U$5:$V$18</c:f>
              <c:multiLvlStrCache>
                <c:ptCount val="14"/>
                <c:lvl>
                  <c:pt idx="0">
                    <c:v>Engineering</c:v>
                  </c:pt>
                  <c:pt idx="1">
                    <c:v>Training</c:v>
                  </c:pt>
                  <c:pt idx="2">
                    <c:v>Product Management</c:v>
                  </c:pt>
                  <c:pt idx="3">
                    <c:v>Services</c:v>
                  </c:pt>
                  <c:pt idx="4">
                    <c:v>Business Development</c:v>
                  </c:pt>
                  <c:pt idx="5">
                    <c:v>Research and Development</c:v>
                  </c:pt>
                  <c:pt idx="6">
                    <c:v>Support</c:v>
                  </c:pt>
                  <c:pt idx="7">
                    <c:v>Legal</c:v>
                  </c:pt>
                  <c:pt idx="8">
                    <c:v>Sales</c:v>
                  </c:pt>
                  <c:pt idx="9">
                    <c:v>Human Resources</c:v>
                  </c:pt>
                  <c:pt idx="10">
                    <c:v>Accounting</c:v>
                  </c:pt>
                  <c:pt idx="11">
                    <c:v>Marketing</c:v>
                  </c:pt>
                  <c:pt idx="12">
                    <c:v>Null</c:v>
                  </c:pt>
                  <c:pt idx="1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</c:lvl>
              </c:multiLvlStrCache>
            </c:multiLvlStrRef>
          </c:cat>
          <c:val>
            <c:numRef>
              <c:f>Sheet4!$W$5:$W$18</c:f>
              <c:numCache>
                <c:formatCode>General</c:formatCode>
                <c:ptCount val="14"/>
                <c:pt idx="0">
                  <c:v>11.0</c:v>
                </c:pt>
                <c:pt idx="1">
                  <c:v>6.0</c:v>
                </c:pt>
                <c:pt idx="2">
                  <c:v>8.0</c:v>
                </c:pt>
                <c:pt idx="3">
                  <c:v>6.0</c:v>
                </c:pt>
                <c:pt idx="4">
                  <c:v>12.0</c:v>
                </c:pt>
                <c:pt idx="5">
                  <c:v>4.0</c:v>
                </c:pt>
                <c:pt idx="6">
                  <c:v>9.0</c:v>
                </c:pt>
                <c:pt idx="7">
                  <c:v>10.0</c:v>
                </c:pt>
                <c:pt idx="8">
                  <c:v>5.0</c:v>
                </c:pt>
                <c:pt idx="9">
                  <c:v>6.0</c:v>
                </c:pt>
                <c:pt idx="10">
                  <c:v>11.0</c:v>
                </c:pt>
                <c:pt idx="11">
                  <c:v>6.0</c:v>
                </c:pt>
                <c:pt idx="12">
                  <c:v>3.0</c:v>
                </c:pt>
                <c:pt idx="13">
                  <c:v>97.0</c:v>
                </c:pt>
              </c:numCache>
            </c:numRef>
          </c:val>
        </c:ser>
        <c:ser>
          <c:idx val="1"/>
          <c:order val="1"/>
          <c:tx>
            <c:strRef>
              <c:f>Sheet4!$X$3:$X$4</c:f>
              <c:strCache>
                <c:ptCount val="1"/>
                <c:pt idx="0">
                  <c:v>2 . Employee  Dataset  in  classification  of  Department Female</c:v>
                </c:pt>
              </c:strCache>
            </c:strRef>
          </c:tx>
          <c:cat>
            <c:multiLvlStrRef>
              <c:f>Sheet4!$U$5:$V$18</c:f>
              <c:multiLvlStrCache>
                <c:ptCount val="14"/>
                <c:lvl>
                  <c:pt idx="0">
                    <c:v>Engineering</c:v>
                  </c:pt>
                  <c:pt idx="1">
                    <c:v>Training</c:v>
                  </c:pt>
                  <c:pt idx="2">
                    <c:v>Product Management</c:v>
                  </c:pt>
                  <c:pt idx="3">
                    <c:v>Services</c:v>
                  </c:pt>
                  <c:pt idx="4">
                    <c:v>Business Development</c:v>
                  </c:pt>
                  <c:pt idx="5">
                    <c:v>Research and Development</c:v>
                  </c:pt>
                  <c:pt idx="6">
                    <c:v>Support</c:v>
                  </c:pt>
                  <c:pt idx="7">
                    <c:v>Legal</c:v>
                  </c:pt>
                  <c:pt idx="8">
                    <c:v>Sales</c:v>
                  </c:pt>
                  <c:pt idx="9">
                    <c:v>Human Resources</c:v>
                  </c:pt>
                  <c:pt idx="10">
                    <c:v>Accounting</c:v>
                  </c:pt>
                  <c:pt idx="11">
                    <c:v>Marketing</c:v>
                  </c:pt>
                  <c:pt idx="12">
                    <c:v>Null</c:v>
                  </c:pt>
                  <c:pt idx="1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</c:lvl>
              </c:multiLvlStrCache>
            </c:multiLvlStrRef>
          </c:cat>
          <c:val>
            <c:numRef>
              <c:f>Sheet4!$X$5:$X$18</c:f>
              <c:numCache>
                <c:formatCode>General</c:formatCode>
                <c:ptCount val="14"/>
                <c:pt idx="0">
                  <c:v>3.0</c:v>
                </c:pt>
                <c:pt idx="1">
                  <c:v>13.0</c:v>
                </c:pt>
                <c:pt idx="2">
                  <c:v>10.0</c:v>
                </c:pt>
                <c:pt idx="3">
                  <c:v>10.0</c:v>
                </c:pt>
                <c:pt idx="4">
                  <c:v>9.0</c:v>
                </c:pt>
                <c:pt idx="5">
                  <c:v>11.0</c:v>
                </c:pt>
                <c:pt idx="6">
                  <c:v>8.0</c:v>
                </c:pt>
                <c:pt idx="7">
                  <c:v>8.0</c:v>
                </c:pt>
                <c:pt idx="8">
                  <c:v>4.0</c:v>
                </c:pt>
                <c:pt idx="9">
                  <c:v>6.0</c:v>
                </c:pt>
                <c:pt idx="10">
                  <c:v>9.0</c:v>
                </c:pt>
                <c:pt idx="11">
                  <c:v>4.0</c:v>
                </c:pt>
                <c:pt idx="12">
                  <c:v>4.0</c:v>
                </c:pt>
                <c:pt idx="13">
                  <c:v>99.0</c:v>
                </c:pt>
              </c:numCache>
            </c:numRef>
          </c:val>
        </c:ser>
        <c:ser>
          <c:idx val="2"/>
          <c:order val="2"/>
          <c:tx>
            <c:strRef>
              <c:f>Sheet4!$Y$3:$Y$4</c:f>
              <c:strCache>
                <c:ptCount val="1"/>
                <c:pt idx="0">
                  <c:v>2 . Employee  Dataset  in  classification  of  Department Total</c:v>
                </c:pt>
              </c:strCache>
            </c:strRef>
          </c:tx>
          <c:cat>
            <c:multiLvlStrRef>
              <c:f>Sheet4!$U$5:$V$18</c:f>
              <c:multiLvlStrCache>
                <c:ptCount val="14"/>
                <c:lvl>
                  <c:pt idx="0">
                    <c:v>Engineering</c:v>
                  </c:pt>
                  <c:pt idx="1">
                    <c:v>Training</c:v>
                  </c:pt>
                  <c:pt idx="2">
                    <c:v>Product Management</c:v>
                  </c:pt>
                  <c:pt idx="3">
                    <c:v>Services</c:v>
                  </c:pt>
                  <c:pt idx="4">
                    <c:v>Business Development</c:v>
                  </c:pt>
                  <c:pt idx="5">
                    <c:v>Research and Development</c:v>
                  </c:pt>
                  <c:pt idx="6">
                    <c:v>Support</c:v>
                  </c:pt>
                  <c:pt idx="7">
                    <c:v>Legal</c:v>
                  </c:pt>
                  <c:pt idx="8">
                    <c:v>Sales</c:v>
                  </c:pt>
                  <c:pt idx="9">
                    <c:v>Human Resources</c:v>
                  </c:pt>
                  <c:pt idx="10">
                    <c:v>Accounting</c:v>
                  </c:pt>
                  <c:pt idx="11">
                    <c:v>Marketing</c:v>
                  </c:pt>
                  <c:pt idx="12">
                    <c:v>Null</c:v>
                  </c:pt>
                  <c:pt idx="1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</c:lvl>
              </c:multiLvlStrCache>
            </c:multiLvlStrRef>
          </c:cat>
          <c:val>
            <c:numRef>
              <c:f>Sheet4!$Y$5:$Y$18</c:f>
              <c:numCache>
                <c:formatCode>General</c:formatCode>
                <c:ptCount val="14"/>
                <c:pt idx="0">
                  <c:v>14.0</c:v>
                </c:pt>
                <c:pt idx="1">
                  <c:v>19.0</c:v>
                </c:pt>
                <c:pt idx="2">
                  <c:v>18.0</c:v>
                </c:pt>
                <c:pt idx="3">
                  <c:v>16.0</c:v>
                </c:pt>
                <c:pt idx="4">
                  <c:v>21.0</c:v>
                </c:pt>
                <c:pt idx="5">
                  <c:v>15.0</c:v>
                </c:pt>
                <c:pt idx="6">
                  <c:v>17.0</c:v>
                </c:pt>
                <c:pt idx="7">
                  <c:v>18.0</c:v>
                </c:pt>
                <c:pt idx="8">
                  <c:v>9.0</c:v>
                </c:pt>
                <c:pt idx="9">
                  <c:v>12.0</c:v>
                </c:pt>
                <c:pt idx="10">
                  <c:v>20.0</c:v>
                </c:pt>
                <c:pt idx="11">
                  <c:v>10.0</c:v>
                </c:pt>
                <c:pt idx="12">
                  <c:v>7.0</c:v>
                </c:pt>
                <c:pt idx="13">
                  <c:v>196.0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033600"/>
        <c:axId val="97262208"/>
      </c:areaChart>
      <c:catAx>
        <c:axId val="970336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97262208"/>
        <c:crosses val="autoZero"/>
        <c:auto val="1"/>
        <c:lblAlgn val="ctr"/>
        <c:lblOffset val="100"/>
        <c:noMultiLvlLbl val="0"/>
      </c:catAx>
      <c:valAx>
        <c:axId val="97262208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97033600"/>
        <c:crosses val="autoZero"/>
        <c:crossBetween val="midCat"/>
      </c:valAx>
    </c:plotArea>
    <c:legend>
      <c:legendPos val="r"/>
      <c:overlay val="0"/>
    </c:legend>
    <c:plotVisOnly val="1"/>
    <c:dispBlanksAs val="zero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Sheet4!$C$5:$D$5</c:f>
              <c:strCache>
                <c:ptCount val="1"/>
                <c:pt idx="0">
                  <c:v>1 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Sheet4!$E$5:$H$5</c:f>
              <c:numCache>
                <c:formatCode>General</c:formatCode>
                <c:ptCount val="4"/>
                <c:pt idx="0">
                  <c:v>97.0</c:v>
                </c:pt>
                <c:pt idx="1">
                  <c:v>49.0</c:v>
                </c:pt>
                <c:pt idx="2">
                  <c:v>48.0</c:v>
                </c:pt>
                <c:pt idx="3">
                  <c:v>97.0</c:v>
                </c:pt>
              </c:numCache>
            </c:numRef>
          </c:val>
        </c:ser>
        <c:ser>
          <c:idx val="1"/>
          <c:order val="1"/>
          <c:tx>
            <c:strRef>
              <c:f>Sheet4!$C$6:$D$6</c:f>
              <c:strCache>
                <c:ptCount val="1"/>
                <c:pt idx="0">
                  <c:v>2 Female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Sheet4!$E$6:$H$6</c:f>
              <c:numCache>
                <c:formatCode>General</c:formatCode>
                <c:ptCount val="4"/>
                <c:pt idx="0">
                  <c:v>99.0</c:v>
                </c:pt>
                <c:pt idx="1">
                  <c:v>58.0</c:v>
                </c:pt>
                <c:pt idx="2">
                  <c:v>41.0</c:v>
                </c:pt>
                <c:pt idx="3">
                  <c:v>99.0</c:v>
                </c:pt>
              </c:numCache>
            </c:numRef>
          </c:val>
        </c:ser>
        <c:ser>
          <c:idx val="2"/>
          <c:order val="2"/>
          <c:tx>
            <c:strRef>
              <c:f>Sheet4!$C$7:$D$7</c:f>
              <c:strCache>
                <c:ptCount val="1"/>
                <c:pt idx="0">
                  <c:v>2 Total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Sheet4!$E$7:$H$7</c:f>
              <c:numCache>
                <c:formatCode>General</c:formatCode>
                <c:ptCount val="4"/>
                <c:pt idx="0">
                  <c:v>196.0</c:v>
                </c:pt>
                <c:pt idx="1">
                  <c:v>107.0</c:v>
                </c:pt>
                <c:pt idx="2">
                  <c:v>89.0</c:v>
                </c:pt>
                <c:pt idx="3">
                  <c:v>196.0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3"/>
          <c:order val="3"/>
          <c:tx>
            <c:strRef>
              <c:f>Sheet4!$C$6:$D$6</c:f>
              <c:strCache>
                <c:ptCount val="1"/>
                <c:pt idx="0">
                  <c:v>2 Female</c:v>
                </c:pt>
              </c:strCache>
            </c:strRef>
          </c:tx>
          <c:val>
            <c:numRef>
              <c:f>Sheet4!$E$6:$H$6</c:f>
              <c:numCache>
                <c:formatCode>General</c:formatCode>
                <c:ptCount val="4"/>
                <c:pt idx="0">
                  <c:v>99.0</c:v>
                </c:pt>
                <c:pt idx="1">
                  <c:v>58.0</c:v>
                </c:pt>
                <c:pt idx="2">
                  <c:v>41.0</c:v>
                </c:pt>
                <c:pt idx="3">
                  <c:v>99.0</c:v>
                </c:pt>
              </c:numCache>
            </c:numRef>
          </c:val>
        </c:ser>
        <c:ser>
          <c:idx val="4"/>
          <c:order val="4"/>
          <c:tx>
            <c:strRef>
              <c:f>Sheet4!$C$7:$D$7</c:f>
              <c:strCache>
                <c:ptCount val="1"/>
                <c:pt idx="0">
                  <c:v>2 Total</c:v>
                </c:pt>
              </c:strCache>
            </c:strRef>
          </c:tx>
          <c:val>
            <c:numRef>
              <c:f>Sheet4!$E$7:$H$7</c:f>
              <c:numCache>
                <c:formatCode>General</c:formatCode>
                <c:ptCount val="4"/>
                <c:pt idx="0">
                  <c:v>196.0</c:v>
                </c:pt>
                <c:pt idx="1">
                  <c:v>107.0</c:v>
                </c:pt>
                <c:pt idx="2">
                  <c:v>89.0</c:v>
                </c:pt>
                <c:pt idx="3">
                  <c:v>196.0</c:v>
                </c:pt>
              </c:numCache>
            </c:numRef>
          </c:val>
        </c:ser>
        <c:ser>
          <c:idx val="0"/>
          <c:order val="0"/>
          <c:tx>
            <c:strRef>
              <c:f>Sheet4!$C$5:$D$5</c:f>
              <c:strCache>
                <c:ptCount val="1"/>
                <c:pt idx="0">
                  <c:v>1 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Sheet4!$E$5:$H$5</c:f>
              <c:numCache>
                <c:formatCode>General</c:formatCode>
                <c:ptCount val="4"/>
                <c:pt idx="0">
                  <c:v>97.0</c:v>
                </c:pt>
                <c:pt idx="1">
                  <c:v>49.0</c:v>
                </c:pt>
                <c:pt idx="2">
                  <c:v>48.0</c:v>
                </c:pt>
                <c:pt idx="3">
                  <c:v>97.0</c:v>
                </c:pt>
              </c:numCache>
            </c:numRef>
          </c:val>
        </c:ser>
        <c:ser>
          <c:idx val="1"/>
          <c:order val="1"/>
          <c:tx>
            <c:strRef>
              <c:f>Sheet4!$C$6:$D$6</c:f>
              <c:strCache>
                <c:ptCount val="1"/>
                <c:pt idx="0">
                  <c:v>2 Female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Sheet4!$E$6:$H$6</c:f>
              <c:numCache>
                <c:formatCode>General</c:formatCode>
                <c:ptCount val="4"/>
                <c:pt idx="0">
                  <c:v>99.0</c:v>
                </c:pt>
                <c:pt idx="1">
                  <c:v>58.0</c:v>
                </c:pt>
                <c:pt idx="2">
                  <c:v>41.0</c:v>
                </c:pt>
                <c:pt idx="3">
                  <c:v>99.0</c:v>
                </c:pt>
              </c:numCache>
            </c:numRef>
          </c:val>
        </c:ser>
        <c:ser>
          <c:idx val="2"/>
          <c:order val="2"/>
          <c:tx>
            <c:strRef>
              <c:f>Sheet4!$C$7:$D$7</c:f>
              <c:strCache>
                <c:ptCount val="1"/>
                <c:pt idx="0">
                  <c:v>2 Total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Sheet4!$E$7:$H$7</c:f>
              <c:numCache>
                <c:formatCode>General</c:formatCode>
                <c:ptCount val="4"/>
                <c:pt idx="0">
                  <c:v>196.0</c:v>
                </c:pt>
                <c:pt idx="1">
                  <c:v>107.0</c:v>
                </c:pt>
                <c:pt idx="2">
                  <c:v>89.0</c:v>
                </c:pt>
                <c:pt idx="3">
                  <c:v>196.0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74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F30FE65C-2D40-4C69-B2E3-DBC159AFD025}" type="datetimeFigureOut">
              <a:rPr lang="en-US" smtClean="0"/>
              <a:t>9/3/24</a:t>
            </a:fld>
            <a:endParaRPr lang="en-US"/>
          </a:p>
        </p:txBody>
      </p:sp>
      <p:sp>
        <p:nvSpPr>
          <p:cNvPr id="1048675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67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7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7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10DCADE-712B-4795-91CF-4958EF939CC6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9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endParaRPr dirty="0" lang="en-US"/>
          </a:p>
        </p:txBody>
      </p:sp>
      <p:sp>
        <p:nvSpPr>
          <p:cNvPr id="104859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810DCADE-712B-4795-91CF-4958EF939CC6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bg>
      <p:bgRef idx="1002">
        <a:schemeClr val="bg2"/>
      </p:bgRef>
    </p:bg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anchor="b" bIns="0" rIns="18288" tIns="0" vert="horz">
            <a:normAutofit/>
            <a:scene3d>
              <a:camera prst="orthographicFront"/>
              <a:lightRig dir="t" rig="freezing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b="1" sz="56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algn="tl" blurRad="38100" dir="5400000" dist="25400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586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algn="r" indent="0" marL="0" marR="45720">
              <a:buNone/>
              <a:defRPr>
                <a:solidFill>
                  <a:schemeClr val="tx1"/>
                </a:solidFill>
              </a:defRPr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048587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1048588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9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/>
              <a:t>Click to edit Master title style</a:t>
            </a:r>
          </a:p>
        </p:txBody>
      </p:sp>
      <p:sp>
        <p:nvSpPr>
          <p:cNvPr id="104865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  <p:sp>
        <p:nvSpPr>
          <p:cNvPr id="104865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104865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p>
            <a:r>
              <a:rPr kumimoji="0" lang="en-US"/>
              <a:t>Click to edit Master title style</a:t>
            </a:r>
          </a:p>
        </p:txBody>
      </p:sp>
      <p:sp>
        <p:nvSpPr>
          <p:cNvPr id="104863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  <p:sp>
        <p:nvSpPr>
          <p:cNvPr id="104863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104863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/>
              <a:t>Click to edit Master title style</a:t>
            </a: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  <p:sp>
        <p:nvSpPr>
          <p:cNvPr id="104859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104859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bg>
      <p:bgRef idx="1002">
        <a:schemeClr val="bg2"/>
      </p:bgRef>
    </p:bg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anchor="b" bIns="0" tIns="0" vert="horz">
            <a:noAutofit/>
            <a:scene3d>
              <a:camera prst="orthographicFront"/>
              <a:lightRig dir="t" rig="freezing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baseline="0" b="1" cap="none" dirty="0" sz="5600" lang="en-US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algn="tl" blurRad="38100" dir="5400000" dist="25400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655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anchor="t" lIns="45720" rIns="45720"/>
          <a:lstStyle>
            <a:lvl1pPr indent="0" marL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eaLnBrk="1" hangingPunct="1" latinLnBrk="0" lvl="0"/>
            <a:r>
              <a:rPr kumimoji="0" lang="en-US"/>
              <a:t>Click to edit Master text styles</a:t>
            </a:r>
          </a:p>
        </p:txBody>
      </p:sp>
      <p:sp>
        <p:nvSpPr>
          <p:cNvPr id="104865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104865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p>
            <a:r>
              <a:rPr kumimoji="0" lang="en-US"/>
              <a:t>Click to edit Master title style</a:t>
            </a:r>
          </a:p>
        </p:txBody>
      </p:sp>
      <p:sp>
        <p:nvSpPr>
          <p:cNvPr id="104861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  <p:sp>
        <p:nvSpPr>
          <p:cNvPr id="1048619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  <p:sp>
        <p:nvSpPr>
          <p:cNvPr id="104862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104862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anchor="b" tIns="45720"/>
          <a:p>
            <a:r>
              <a:rPr kumimoji="0" lang="en-US"/>
              <a:t>Click to edit Master title style</a:t>
            </a:r>
          </a:p>
        </p:txBody>
      </p:sp>
      <p:sp>
        <p:nvSpPr>
          <p:cNvPr id="1048660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anchor="ctr" bIns="0" lIns="45720" rIns="45720" tIns="0">
            <a:noAutofit/>
          </a:bodyPr>
          <a:lstStyle>
            <a:lvl1pPr indent="0" marL="0">
              <a:buNone/>
              <a:defRPr baseline="0" b="1" cap="none" sz="2400">
                <a:solidFill>
                  <a:schemeClr val="tx2"/>
                </a:solidFill>
                <a:effectLst/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/>
              <a:t>Click to edit Master text styles</a:t>
            </a:r>
          </a:p>
        </p:txBody>
      </p:sp>
      <p:sp>
        <p:nvSpPr>
          <p:cNvPr id="1048661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anchor="ctr" bIns="0" lIns="45720" rIns="45720" tIns="0"/>
          <a:lstStyle>
            <a:lvl1pPr indent="0" marL="0">
              <a:buNone/>
              <a:defRPr baseline="0" b="1" cap="none" sz="2400">
                <a:solidFill>
                  <a:schemeClr val="tx2"/>
                </a:solidFill>
                <a:effectLst/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/>
              <a:t>Click to edit Master text styles</a:t>
            </a:r>
          </a:p>
        </p:txBody>
      </p:sp>
      <p:sp>
        <p:nvSpPr>
          <p:cNvPr id="1048662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  <p:sp>
        <p:nvSpPr>
          <p:cNvPr id="1048663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  <p:sp>
        <p:nvSpPr>
          <p:cNvPr id="104866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104866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anchor="b" bIns="0" tIns="45720" vert="horz">
            <a:normAutofit/>
            <a:scene3d>
              <a:camera prst="orthographicFront"/>
              <a:lightRig dir="t" rig="freezing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b="0" sz="50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63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104863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104862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anchor="b" lIns="0">
            <a:noAutofit/>
          </a:bodyPr>
          <a:lstStyle>
            <a:lvl1pPr algn="l" rtl="0">
              <a:spcBef>
                <a:spcPct val="0"/>
              </a:spcBef>
              <a:buNone/>
              <a:defRPr b="0" sz="26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668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algn="l" indent="0" marL="0">
              <a:buNone/>
              <a:defRPr sz="1400"/>
            </a:lvl1pPr>
            <a:lvl2pPr algn="l" indent="0">
              <a:buNone/>
              <a:defRPr sz="1200"/>
            </a:lvl2pPr>
            <a:lvl3pPr algn="l" indent="0">
              <a:buNone/>
              <a:defRPr sz="1000"/>
            </a:lvl3pPr>
            <a:lvl4pPr algn="l" indent="0">
              <a:buNone/>
              <a:defRPr sz="900"/>
            </a:lvl4pPr>
            <a:lvl5pPr algn="l" indent="0">
              <a:buNone/>
              <a:defRPr sz="900"/>
            </a:lvl5pPr>
          </a:lstStyle>
          <a:p>
            <a:pPr eaLnBrk="1" hangingPunct="1" latinLnBrk="0" lvl="0"/>
            <a:r>
              <a:rPr kumimoji="0" lang="en-US"/>
              <a:t>Click to edit Master text styles</a:t>
            </a:r>
          </a:p>
        </p:txBody>
      </p:sp>
      <p:sp>
        <p:nvSpPr>
          <p:cNvPr id="1048669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  <p:sp>
        <p:nvSpPr>
          <p:cNvPr id="104867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104867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algn="tl" blurRad="63500" dir="7500000" dist="38500" kx="100000" rotWithShape="0" sx="98500" sy="10008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eaLnBrk="1" hangingPunct="1" latinLnBrk="0"/>
            <a:endParaRPr kumimoji="0" lang="en-US"/>
          </a:p>
        </p:txBody>
      </p:sp>
      <p:sp>
        <p:nvSpPr>
          <p:cNvPr id="1048640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/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algn="tl" blurRad="19685" dir="12900000" dist="6350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eaLnBrk="1" hangingPunct="1" latinLnBrk="0"/>
            <a:endParaRPr kumimoji="0" lang="en-US"/>
          </a:p>
        </p:txBody>
      </p:sp>
      <p:sp>
        <p:nvSpPr>
          <p:cNvPr id="1048641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anchor="b" bIns="45720" lIns="45720" rIns="45720" tIns="45720" vert="horz"/>
          <a:lstStyle>
            <a:lvl1pPr algn="l">
              <a:buNone/>
              <a:defRPr b="1" sz="2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642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anchor="t" bIns="45720" lIns="64008" rIns="45720"/>
          <a:lstStyle>
            <a:lvl1pPr algn="l" indent="0" marL="0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eaLnBrk="1" hangingPunct="1" latinLnBrk="0" lvl="0"/>
            <a:r>
              <a:rPr kumimoji="0" lang="en-US"/>
              <a:t>Click to edit Master text styles</a:t>
            </a:r>
          </a:p>
        </p:txBody>
      </p:sp>
      <p:sp>
        <p:nvSpPr>
          <p:cNvPr id="104864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104864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  <p:sp>
        <p:nvSpPr>
          <p:cNvPr id="1048646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/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indent="0" marL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dirty="0" kumimoji="0" lang="en-US"/>
          </a:p>
        </p:txBody>
      </p:sp>
      <p:sp>
        <p:nvSpPr>
          <p:cNvPr id="1048647" name="Freeform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648" name="Freeform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Freeform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77" name="Freeform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78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/>
        </p:spPr>
        <p:txBody>
          <a:bodyPr anchor="b" bIns="0" lIns="0" rIns="0" vert="horz">
            <a:normAutofit/>
          </a:bodyPr>
          <a:p>
            <a:r>
              <a:rPr kumimoji="0" lang="en-US"/>
              <a:t>Click to edit Master title style</a:t>
            </a:r>
          </a:p>
        </p:txBody>
      </p:sp>
      <p:sp>
        <p:nvSpPr>
          <p:cNvPr id="1048579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/>
        </p:spPr>
        <p:txBody>
          <a:bodyPr vert="horz">
            <a:normAutofit/>
          </a:bodyPr>
          <a:p>
            <a:pPr eaLnBrk="1" hangingPunct="1" latinLnBrk="0" lvl="0"/>
            <a:r>
              <a:rPr kumimoji="0" lang="en-US"/>
              <a:t>Click to edit Master text styles</a:t>
            </a:r>
          </a:p>
          <a:p>
            <a:pPr eaLnBrk="1" hangingPunct="1" latinLnBrk="0" lvl="1"/>
            <a:r>
              <a:rPr kumimoji="0" lang="en-US"/>
              <a:t>Second level</a:t>
            </a:r>
          </a:p>
          <a:p>
            <a:pPr eaLnBrk="1" hangingPunct="1" latinLnBrk="0" lvl="2"/>
            <a:r>
              <a:rPr kumimoji="0" lang="en-US"/>
              <a:t>Third level</a:t>
            </a:r>
          </a:p>
          <a:p>
            <a:pPr eaLnBrk="1" hangingPunct="1" latinLnBrk="0" lvl="3"/>
            <a:r>
              <a:rPr kumimoji="0" lang="en-US"/>
              <a:t>Fourth level</a:t>
            </a:r>
          </a:p>
          <a:p>
            <a:pPr eaLnBrk="1" hangingPunct="1" latinLnBrk="0" lvl="4"/>
            <a:r>
              <a:rPr kumimoji="0" lang="en-US"/>
              <a:t>Fifth level</a:t>
            </a:r>
          </a:p>
        </p:txBody>
      </p:sp>
      <p:sp>
        <p:nvSpPr>
          <p:cNvPr id="104858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b" bIns="0" lIns="0" rIns="0" tIns="0" vert="horz"/>
          <a:lstStyle>
            <a:lvl1pPr algn="l" eaLnBrk="1" hangingPunct="1" latinLnBrk="0">
              <a:defRPr sz="1200" kumimoji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1048581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/>
        </p:spPr>
        <p:txBody>
          <a:bodyPr anchor="b" bIns="0" lIns="0" rIns="0" tIns="0" vert="horz"/>
          <a:lstStyle>
            <a:lvl1pPr algn="l" eaLnBrk="1" hangingPunct="1" latinLnBrk="0">
              <a:defRPr sz="1200" kumimoji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2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/>
        </p:spPr>
        <p:txBody>
          <a:bodyPr anchor="b" bIns="0" lIns="0" rIns="0" tIns="0" vert="horz"/>
          <a:lstStyle>
            <a:lvl1pPr algn="r" eaLnBrk="1" hangingPunct="1" latinLnBrk="0">
              <a:defRPr sz="1200" kumimoji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  <p:grpSp>
        <p:nvGrpSpPr>
          <p:cNvPr id="13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048583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16000">
                    <a:schemeClr val="accent2">
                      <a:shade val="75000"/>
                      <a:alpha val="56000"/>
                    </a:schemeClr>
                  </a:gs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t" bIns="45720" compatLnSpc="1" lIns="91440" rIns="91440" tIns="45720" vert="horz" wrap="square"/>
            <a:p>
              <a:endParaRPr kumimoji="0" lang="en-US"/>
            </a:p>
          </p:txBody>
        </p:sp>
        <p:sp>
          <p:nvSpPr>
            <p:cNvPr id="1048584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33000">
                    <a:schemeClr val="accent2">
                      <a:alpha val="56000"/>
                    </a:schemeClr>
                  </a:gs>
                  <a:gs pos="44000">
                    <a:schemeClr val="accent1"/>
                  </a:gs>
                  <a:gs pos="74000">
                    <a:schemeClr val="accent4"/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t" bIns="45720" compatLnSpc="1" lIns="91440" rIns="91440" tIns="45720" vert="horz" wrap="square"/>
            <a:p>
              <a:endParaRPr kumimoji="0" lang="en-US"/>
            </a:p>
          </p:txBody>
        </p:sp>
      </p:grp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eaLnBrk="1" hangingPunct="1" latinLnBrk="0" rtl="0">
        <a:spcBef>
          <a:spcPct val="0"/>
        </a:spcBef>
        <a:buNone/>
        <a:defRPr b="0" sz="5000" kern="1200" kumimoji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algn="l" eaLnBrk="1" hangingPunct="1" indent="-274320" latinLnBrk="0" marL="274320" rtl="0">
        <a:spcBef>
          <a:spcPct val="20000"/>
        </a:spcBef>
        <a:buClr>
          <a:schemeClr val="accent3"/>
        </a:buClr>
        <a:buSzPct val="95000"/>
        <a:buFont typeface="Wingdings 2"/>
        <a:buChar char=""/>
        <a:defRPr sz="2600"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indent="-246888" latinLnBrk="0" marL="640080" rtl="0">
        <a:spcBef>
          <a:spcPct val="20000"/>
        </a:spcBef>
        <a:buClr>
          <a:schemeClr val="accent1"/>
        </a:buClr>
        <a:buSzPct val="85000"/>
        <a:buFont typeface="Wingdings 2"/>
        <a:buChar char=""/>
        <a:defRPr sz="2400"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indent="-246888" latinLnBrk="0" marL="914400" rtl="0">
        <a:spcBef>
          <a:spcPct val="20000"/>
        </a:spcBef>
        <a:buClr>
          <a:schemeClr val="accent2"/>
        </a:buClr>
        <a:buSzPct val="70000"/>
        <a:buFont typeface="Wingdings 2"/>
        <a:buChar char=""/>
        <a:defRPr sz="2100"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indent="-210312" latinLnBrk="0" marL="1188720" rtl="0">
        <a:spcBef>
          <a:spcPct val="20000"/>
        </a:spcBef>
        <a:buClr>
          <a:schemeClr val="accent3"/>
        </a:buClr>
        <a:buSzPct val="65000"/>
        <a:buFont typeface="Wingdings 2"/>
        <a:buChar char="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indent="-210312" latinLnBrk="0" marL="1463040" rtl="0">
        <a:spcBef>
          <a:spcPct val="20000"/>
        </a:spcBef>
        <a:buClr>
          <a:schemeClr val="accent4"/>
        </a:buClr>
        <a:buSzPct val="65000"/>
        <a:buFont typeface="Wingdings 2"/>
        <a:buChar char="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indent="-210312" latinLnBrk="0" marL="1737360" rtl="0">
        <a:spcBef>
          <a:spcPct val="20000"/>
        </a:spcBef>
        <a:buClr>
          <a:schemeClr val="accent5"/>
        </a:buClr>
        <a:buSzPct val="80000"/>
        <a:buFont typeface="Wingdings 2"/>
        <a:buChar char="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indent="-182880" latinLnBrk="0" marL="1920240" rtl="0">
        <a:spcBef>
          <a:spcPct val="20000"/>
        </a:spcBef>
        <a:buClr>
          <a:schemeClr val="accent6"/>
        </a:buClr>
        <a:buSzPct val="80000"/>
        <a:buFont typeface="Wingdings 2"/>
        <a:buChar char=""/>
        <a:defRPr baseline="0" sz="1600"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indent="-182880" latinLnBrk="0" marL="2194560" rtl="0">
        <a:spcBef>
          <a:spcPct val="20000"/>
        </a:spcBef>
        <a:buClr>
          <a:schemeClr val="tx2"/>
        </a:buClr>
        <a:buChar char="•"/>
        <a:defRPr sz="1600"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indent="-182880" latinLnBrk="0" marL="2468880" rtl="0">
        <a:spcBef>
          <a:spcPct val="20000"/>
        </a:spcBef>
        <a:buClr>
          <a:schemeClr val="tx2"/>
        </a:buClr>
        <a:buFontTx/>
        <a:buChar char="•"/>
        <a:defRPr baseline="0" sz="1400" kern="1200" kumimoji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eaLnBrk="1" hangingPunct="1" latinLnBrk="0" marL="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latinLnBrk="0" marL="457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latinLnBrk="0" marL="914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latinLnBrk="0" marL="1371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latinLnBrk="0" marL="18288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latinLnBrk="0" marL="22860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latinLnBrk="0" marL="2743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latinLnBrk="0" marL="3200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latinLnBrk="0" marL="3657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3.x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4.xml"/><Relationship Id="rId2" Type="http://schemas.openxmlformats.org/officeDocument/2006/relationships/chart" Target="../charts/chart5.xml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772400" cy="1470025"/>
          </a:xfrm>
        </p:spPr>
        <p:txBody>
          <a:bodyPr>
            <a:normAutofit fontScale="90000"/>
          </a:bodyPr>
          <a:p>
            <a:pPr algn="ctr"/>
            <a:r>
              <a:rPr dirty="0" lang="en-US">
                <a:solidFill>
                  <a:srgbClr val="C00000"/>
                </a:solidFill>
              </a:rPr>
              <a:t>Employee  Data  Analysis    Using Excel          </a:t>
            </a:r>
          </a:p>
        </p:txBody>
      </p:sp>
      <p:sp>
        <p:nvSpPr>
          <p:cNvPr id="1048591" name="Subtitle 2"/>
          <p:cNvSpPr>
            <a:spLocks noGrp="1"/>
          </p:cNvSpPr>
          <p:nvPr>
            <p:ph type="subTitle" idx="1"/>
          </p:nvPr>
        </p:nvSpPr>
        <p:spPr>
          <a:xfrm>
            <a:off x="685800" y="2917825"/>
            <a:ext cx="7854696" cy="2980906"/>
          </a:xfrm>
        </p:spPr>
        <p:txBody>
          <a:bodyPr>
            <a:normAutofit/>
          </a:bodyPr>
          <a:p>
            <a:pPr algn="l"/>
            <a:r>
              <a:rPr dirty="0" sz="2600" lang="en-US">
                <a:solidFill>
                  <a:schemeClr val="tx1"/>
                </a:solidFill>
              </a:rPr>
              <a:t>Student Name : </a:t>
            </a:r>
            <a:r>
              <a:rPr dirty="0" sz="2600" lang="en-US" err="1">
                <a:solidFill>
                  <a:schemeClr val="tx1"/>
                </a:solidFill>
              </a:rPr>
              <a:t>S</a:t>
            </a:r>
            <a:r>
              <a:rPr dirty="0" sz="2600" lang="en-US" err="1">
                <a:solidFill>
                  <a:schemeClr val="tx1"/>
                </a:solidFill>
              </a:rPr>
              <a:t>a</a:t>
            </a:r>
            <a:r>
              <a:rPr dirty="0" sz="2600" lang="en-US" err="1">
                <a:solidFill>
                  <a:schemeClr val="tx1"/>
                </a:solidFill>
              </a:rPr>
              <a:t>r</a:t>
            </a:r>
            <a:r>
              <a:rPr dirty="0" sz="2600" lang="en-US" err="1">
                <a:solidFill>
                  <a:schemeClr val="tx1"/>
                </a:solidFill>
              </a:rPr>
              <a:t>a</a:t>
            </a:r>
            <a:r>
              <a:rPr dirty="0" sz="2600" lang="en-US" err="1">
                <a:solidFill>
                  <a:schemeClr val="tx1"/>
                </a:solidFill>
              </a:rPr>
              <a:t>v</a:t>
            </a:r>
            <a:r>
              <a:rPr dirty="0" sz="2600" lang="en-US" err="1">
                <a:solidFill>
                  <a:schemeClr val="tx1"/>
                </a:solidFill>
              </a:rPr>
              <a:t>a</a:t>
            </a:r>
            <a:r>
              <a:rPr dirty="0" sz="2600" lang="en-US" err="1">
                <a:solidFill>
                  <a:schemeClr val="tx1"/>
                </a:solidFill>
              </a:rPr>
              <a:t>n</a:t>
            </a:r>
            <a:r>
              <a:rPr dirty="0" sz="2600" lang="en-US" err="1">
                <a:solidFill>
                  <a:schemeClr val="tx1"/>
                </a:solidFill>
              </a:rPr>
              <a:t>a</a:t>
            </a:r>
            <a:r>
              <a:rPr dirty="0" sz="2600" lang="en-US" err="1">
                <a:solidFill>
                  <a:schemeClr val="tx1"/>
                </a:solidFill>
              </a:rPr>
              <a:t> </a:t>
            </a:r>
            <a:r>
              <a:rPr dirty="0" sz="2600" lang="en-US" err="1">
                <a:solidFill>
                  <a:schemeClr val="tx1"/>
                </a:solidFill>
              </a:rPr>
              <a:t>k</a:t>
            </a:r>
            <a:r>
              <a:rPr dirty="0" sz="2600" lang="en-US" err="1">
                <a:solidFill>
                  <a:schemeClr val="tx1"/>
                </a:solidFill>
              </a:rPr>
              <a:t>u</a:t>
            </a:r>
            <a:r>
              <a:rPr dirty="0" sz="2600" lang="en-US" err="1">
                <a:solidFill>
                  <a:schemeClr val="tx1"/>
                </a:solidFill>
              </a:rPr>
              <a:t>m</a:t>
            </a:r>
            <a:r>
              <a:rPr dirty="0" sz="2600" lang="en-US" err="1">
                <a:solidFill>
                  <a:schemeClr val="tx1"/>
                </a:solidFill>
              </a:rPr>
              <a:t>a</a:t>
            </a:r>
            <a:r>
              <a:rPr dirty="0" sz="2600" lang="en-US" err="1">
                <a:solidFill>
                  <a:schemeClr val="tx1"/>
                </a:solidFill>
              </a:rPr>
              <a:t>r</a:t>
            </a:r>
            <a:r>
              <a:rPr dirty="0" sz="2600" lang="en-US" err="1">
                <a:solidFill>
                  <a:schemeClr val="tx1"/>
                </a:solidFill>
              </a:rPr>
              <a:t> </a:t>
            </a:r>
            <a:r>
              <a:rPr dirty="0" sz="2600" lang="en-US" err="1">
                <a:solidFill>
                  <a:schemeClr val="tx1"/>
                </a:solidFill>
              </a:rPr>
              <a:t>C</a:t>
            </a:r>
            <a:endParaRPr dirty="0" sz="2600" lang="en-US">
              <a:solidFill>
                <a:schemeClr val="tx1"/>
              </a:solidFill>
            </a:endParaRPr>
          </a:p>
          <a:p>
            <a:pPr algn="l"/>
            <a:r>
              <a:rPr dirty="0" sz="2600" lang="en-US">
                <a:solidFill>
                  <a:schemeClr val="tx1"/>
                </a:solidFill>
              </a:rPr>
              <a:t>Register NO: 3122</a:t>
            </a:r>
            <a:r>
              <a:rPr dirty="0" sz="2600" lang="en-US">
                <a:solidFill>
                  <a:schemeClr val="tx1"/>
                </a:solidFill>
              </a:rPr>
              <a:t>1</a:t>
            </a:r>
            <a:r>
              <a:rPr dirty="0" sz="2600" lang="en-US">
                <a:solidFill>
                  <a:schemeClr val="tx1"/>
                </a:solidFill>
              </a:rPr>
              <a:t>4</a:t>
            </a:r>
            <a:r>
              <a:rPr dirty="0" sz="2600" lang="en-US">
                <a:solidFill>
                  <a:schemeClr val="tx1"/>
                </a:solidFill>
              </a:rPr>
              <a:t>1</a:t>
            </a:r>
            <a:r>
              <a:rPr dirty="0" sz="2600" lang="en-US">
                <a:solidFill>
                  <a:schemeClr val="tx1"/>
                </a:solidFill>
              </a:rPr>
              <a:t>1</a:t>
            </a:r>
            <a:r>
              <a:rPr dirty="0" sz="2600" lang="en-US">
                <a:solidFill>
                  <a:schemeClr val="tx1"/>
                </a:solidFill>
              </a:rPr>
              <a:t>9</a:t>
            </a:r>
            <a:endParaRPr dirty="0" sz="2600" lang="en-US">
              <a:solidFill>
                <a:schemeClr val="tx1"/>
              </a:solidFill>
            </a:endParaRPr>
          </a:p>
          <a:p>
            <a:pPr algn="l"/>
            <a:r>
              <a:rPr dirty="0" sz="2600" lang="en-US">
                <a:solidFill>
                  <a:schemeClr val="tx1"/>
                </a:solidFill>
              </a:rPr>
              <a:t>Department: Commerce</a:t>
            </a:r>
            <a:endParaRPr dirty="0" sz="2600" lang="en-US">
              <a:solidFill>
                <a:schemeClr val="tx1"/>
              </a:solidFill>
            </a:endParaRPr>
          </a:p>
          <a:p>
            <a:pPr algn="l"/>
            <a:r>
              <a:rPr dirty="0" sz="2600" lang="en-US">
                <a:solidFill>
                  <a:schemeClr val="tx1"/>
                </a:solidFill>
              </a:rPr>
              <a:t>College : St. Thomas College of Arts and Science</a:t>
            </a:r>
            <a:endParaRPr dirty="0" sz="2600"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ll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dirty="0" lang="en-US"/>
              <a:t>Employee Type  Classification:</a:t>
            </a:r>
          </a:p>
        </p:txBody>
      </p:sp>
      <p:graphicFrame>
        <p:nvGraphicFramePr>
          <p:cNvPr id="4194305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 spd="slow">
    <p:wedg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Department  </a:t>
            </a:r>
            <a:r>
              <a:rPr dirty="0" lang="en-US" err="1"/>
              <a:t>Classifictaion</a:t>
            </a:r>
            <a:r>
              <a:rPr dirty="0" lang="en-US"/>
              <a:t>:</a:t>
            </a:r>
          </a:p>
        </p:txBody>
      </p:sp>
      <p:graphicFrame>
        <p:nvGraphicFramePr>
          <p:cNvPr id="4194306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 spd="slow">
    <p:wedg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Gender  Classification:</a:t>
            </a:r>
          </a:p>
        </p:txBody>
      </p:sp>
      <p:graphicFrame>
        <p:nvGraphicFramePr>
          <p:cNvPr id="4194307" name="Content Placeholder 6"/>
          <p:cNvGraphicFramePr>
            <a:graphicFrameLocks noGrp="1"/>
          </p:cNvGraphicFramePr>
          <p:nvPr>
            <p:ph sz="half" idx="1"/>
          </p:nvPr>
        </p:nvGraphicFramePr>
        <p:xfrm>
          <a:off x="457200" y="1920875"/>
          <a:ext cx="4038600" cy="4433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4194308" name="Content Placeholder 7"/>
          <p:cNvGraphicFramePr>
            <a:graphicFrameLocks noGrp="1"/>
          </p:cNvGraphicFramePr>
          <p:nvPr>
            <p:ph sz="half" idx="2"/>
          </p:nvPr>
        </p:nvGraphicFramePr>
        <p:xfrm>
          <a:off x="4648200" y="1920875"/>
          <a:ext cx="4038600" cy="4433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wedg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Conclusion:</a:t>
            </a:r>
          </a:p>
        </p:txBody>
      </p:sp>
      <p:sp>
        <p:nvSpPr>
          <p:cNvPr id="104862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/>
              <a:t>The  charts  listed  in  the  previous  slides   are  the  </a:t>
            </a:r>
            <a:r>
              <a:rPr dirty="0" lang="en-US" err="1"/>
              <a:t>conluded</a:t>
            </a:r>
            <a:r>
              <a:rPr dirty="0" lang="en-US"/>
              <a:t>  analysis  of  the  </a:t>
            </a:r>
            <a:r>
              <a:rPr dirty="0" lang="en-US" err="1"/>
              <a:t>Jaganathan</a:t>
            </a:r>
            <a:r>
              <a:rPr dirty="0" lang="en-US"/>
              <a:t>  </a:t>
            </a:r>
            <a:r>
              <a:rPr dirty="0" lang="en-US" err="1"/>
              <a:t>Chakravarthy</a:t>
            </a:r>
            <a:r>
              <a:rPr dirty="0" lang="en-US"/>
              <a:t>  </a:t>
            </a:r>
            <a:r>
              <a:rPr dirty="0" lang="en-US" err="1"/>
              <a:t>Privarte</a:t>
            </a:r>
            <a:r>
              <a:rPr dirty="0" lang="en-US"/>
              <a:t>  limited  company.</a:t>
            </a:r>
          </a:p>
          <a:p>
            <a:pPr>
              <a:buNone/>
            </a:pPr>
            <a:r>
              <a:rPr dirty="0" lang="en-US"/>
              <a:t>         </a:t>
            </a:r>
          </a:p>
          <a:p>
            <a:pPr>
              <a:buNone/>
            </a:pPr>
            <a:endParaRPr dirty="0" lang="en-US"/>
          </a:p>
          <a:p>
            <a:pPr>
              <a:buNone/>
            </a:pPr>
            <a:r>
              <a:rPr dirty="0" lang="en-US"/>
              <a:t>                 </a:t>
            </a:r>
          </a:p>
        </p:txBody>
      </p:sp>
    </p:spTree>
  </p:cSld>
  <p:clrMapOvr>
    <a:masterClrMapping/>
  </p:clrMapOvr>
  <p:transition spd="slow">
    <p:wedg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AutoShape 2" descr="thanks for following 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/>
          <a:noFill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pic>
        <p:nvPicPr>
          <p:cNvPr id="2097152" name="Picture 2" descr="WhatsApp Image 2024-09-01 at 12.45.01 PM.jpe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/>
        </p:spPr>
      </p:pic>
    </p:spTree>
  </p:cSld>
  <p:clrMapOvr>
    <a:masterClrMapping/>
  </p:clrMapOvr>
  <p:transition spd="slow">
    <p:wedg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685800" y="1219200"/>
            <a:ext cx="3733800" cy="1143000"/>
          </a:xfrm>
        </p:spPr>
        <p:txBody>
          <a:bodyPr>
            <a:normAutofit fontScale="90000"/>
          </a:bodyPr>
          <a:p>
            <a:r>
              <a:rPr dirty="0" lang="en-US"/>
              <a:t>Project  </a:t>
            </a:r>
            <a:r>
              <a:rPr dirty="0" lang="en-US" err="1"/>
              <a:t>Tittle</a:t>
            </a:r>
            <a:r>
              <a:rPr dirty="0" lang="en-US"/>
              <a:t>;</a:t>
            </a:r>
          </a:p>
        </p:txBody>
      </p:sp>
      <p:sp>
        <p:nvSpPr>
          <p:cNvPr id="1048601" name="Content Placeholder 2"/>
          <p:cNvSpPr>
            <a:spLocks noGrp="1"/>
          </p:cNvSpPr>
          <p:nvPr>
            <p:ph idx="1"/>
          </p:nvPr>
        </p:nvSpPr>
        <p:spPr>
          <a:xfrm>
            <a:off x="1600200" y="3048000"/>
            <a:ext cx="5334000" cy="2026920"/>
          </a:xfrm>
        </p:spPr>
        <p:txBody>
          <a:bodyPr/>
          <a:p>
            <a:r>
              <a:rPr dirty="0" lang="en-US"/>
              <a:t>Employee  performance  analysis  using  Excel  workspace</a:t>
            </a:r>
          </a:p>
        </p:txBody>
      </p:sp>
    </p:spTree>
  </p:cSld>
  <p:clrMapOvr>
    <a:masterClrMapping/>
  </p:clrMapOvr>
  <p:transition spd="slow"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dirty="0" lang="en-US"/>
              <a:t>Agenda</a:t>
            </a:r>
          </a:p>
        </p:txBody>
      </p:sp>
      <p:sp>
        <p:nvSpPr>
          <p:cNvPr id="104860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ctr"/>
            <a:r>
              <a:rPr dirty="0" lang="en-US"/>
              <a:t>Problem  Statement</a:t>
            </a:r>
          </a:p>
          <a:p>
            <a:pPr algn="ctr"/>
            <a:r>
              <a:rPr dirty="0" lang="en-US"/>
              <a:t>Project  Overview</a:t>
            </a:r>
          </a:p>
          <a:p>
            <a:pPr algn="ctr"/>
            <a:r>
              <a:rPr dirty="0" lang="en-US" err="1"/>
              <a:t>Modelling</a:t>
            </a:r>
            <a:r>
              <a:rPr dirty="0" lang="en-US"/>
              <a:t>  Approach</a:t>
            </a:r>
          </a:p>
          <a:p>
            <a:pPr algn="ctr"/>
            <a:r>
              <a:rPr dirty="0" lang="en-US"/>
              <a:t>Using  Methods  and  Charts</a:t>
            </a:r>
          </a:p>
          <a:p>
            <a:pPr algn="ctr"/>
            <a:r>
              <a:rPr dirty="0" lang="en-US"/>
              <a:t>Results</a:t>
            </a:r>
          </a:p>
          <a:p>
            <a:pPr algn="ctr"/>
            <a:r>
              <a:rPr dirty="0" lang="en-US"/>
              <a:t>Discussion</a:t>
            </a:r>
          </a:p>
          <a:p>
            <a:pPr algn="ctr"/>
            <a:r>
              <a:rPr dirty="0" lang="en-US"/>
              <a:t>Conclusion</a:t>
            </a:r>
          </a:p>
        </p:txBody>
      </p:sp>
    </p:spTree>
  </p:cSld>
  <p:clrMapOvr>
    <a:masterClrMapping/>
  </p:clrMapOvr>
  <p:transition spd="slow">
    <p:wedg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Problem  Statement:</a:t>
            </a:r>
          </a:p>
        </p:txBody>
      </p:sp>
      <p:sp>
        <p:nvSpPr>
          <p:cNvPr id="104860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/>
              <a:t>It  is  the  dataset  composition  of  the  company  of  </a:t>
            </a:r>
            <a:r>
              <a:rPr dirty="0" lang="en-US" err="1"/>
              <a:t>Jaganathan</a:t>
            </a:r>
            <a:r>
              <a:rPr dirty="0" lang="en-US"/>
              <a:t>  </a:t>
            </a:r>
            <a:r>
              <a:rPr dirty="0" lang="en-US" err="1"/>
              <a:t>Chakravarthy</a:t>
            </a:r>
            <a:r>
              <a:rPr dirty="0" lang="en-US"/>
              <a:t>  private  Limited  located  at the  city  Chennai,  in  the  State  of  Tamil Nadu , India.</a:t>
            </a:r>
          </a:p>
          <a:p>
            <a:r>
              <a:rPr dirty="0" lang="en-US"/>
              <a:t>This  is  clearly  informing  about  the  information  consisting  of  employee’s  Employee  ID, Name, Gender, Department, Salary, Start date, FTE, Employee type, Work location.</a:t>
            </a:r>
          </a:p>
        </p:txBody>
      </p:sp>
    </p:spTree>
  </p:cSld>
  <p:clrMapOvr>
    <a:masterClrMapping/>
  </p:clrMapOvr>
  <p:transition spd="slow"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Project  Overview:</a:t>
            </a:r>
          </a:p>
        </p:txBody>
      </p:sp>
      <p:sp>
        <p:nvSpPr>
          <p:cNvPr id="104860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/>
              <a:t>This  power  point  presentation  clearly  </a:t>
            </a:r>
            <a:r>
              <a:rPr dirty="0" lang="en-US" err="1"/>
              <a:t>singnifies</a:t>
            </a:r>
            <a:r>
              <a:rPr dirty="0" lang="en-US"/>
              <a:t>  the  calculation  and  analysis  of  dataset  for  the  better  ease  of  understanding  of  data  analysis</a:t>
            </a:r>
          </a:p>
        </p:txBody>
      </p:sp>
    </p:spTree>
  </p:cSld>
  <p:clrMapOvr>
    <a:masterClrMapping/>
  </p:clrMapOvr>
  <p:transition spd="slow">
    <p:wedg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lang="en-US" err="1"/>
              <a:t>Modelling</a:t>
            </a:r>
            <a:r>
              <a:rPr dirty="0" lang="en-US"/>
              <a:t>  Approach:</a:t>
            </a:r>
          </a:p>
        </p:txBody>
      </p:sp>
      <p:sp>
        <p:nvSpPr>
          <p:cNvPr id="104860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/>
              <a:t>First, The  data  are  clearly  </a:t>
            </a:r>
            <a:r>
              <a:rPr dirty="0" lang="en-US" err="1"/>
              <a:t>evolued</a:t>
            </a:r>
            <a:r>
              <a:rPr dirty="0" lang="en-US"/>
              <a:t>  in  the  form  of  perfect  aspect  excel .</a:t>
            </a:r>
          </a:p>
          <a:p>
            <a:r>
              <a:rPr dirty="0" lang="en-US"/>
              <a:t>Therefore, it  will  be  formatted  in  column  width and  filter  in  the  respective  value  of  the  rows  and  column.</a:t>
            </a:r>
          </a:p>
          <a:p>
            <a:pPr>
              <a:buNone/>
            </a:pPr>
            <a:r>
              <a:rPr dirty="0" lang="en-US"/>
              <a:t> </a:t>
            </a:r>
          </a:p>
        </p:txBody>
      </p:sp>
    </p:spTree>
  </p:cSld>
  <p:clrMapOvr>
    <a:masterClrMapping/>
  </p:clrMapOvr>
  <p:transition spd="slow">
    <p:wedg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Using  Methods &amp; Charts:</a:t>
            </a:r>
          </a:p>
        </p:txBody>
      </p:sp>
      <p:sp>
        <p:nvSpPr>
          <p:cNvPr id="104861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/>
              <a:t>After  the  </a:t>
            </a:r>
            <a:r>
              <a:rPr dirty="0" lang="en-US" err="1"/>
              <a:t>clearation</a:t>
            </a:r>
            <a:r>
              <a:rPr dirty="0" lang="en-US"/>
              <a:t>  of  filtering  the  dataset   and   formatting  the  dataset.</a:t>
            </a:r>
          </a:p>
          <a:p>
            <a:r>
              <a:rPr dirty="0" lang="en-US"/>
              <a:t>Considering  the  data,  it  is  classified  as  on  the  basis  of  Gender, Department, Employee  type, Work  location.</a:t>
            </a:r>
          </a:p>
        </p:txBody>
      </p:sp>
    </p:spTree>
  </p:cSld>
  <p:clrMapOvr>
    <a:masterClrMapping/>
  </p:clrMapOvr>
  <p:transition spd="slow">
    <p:wedg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Results:</a:t>
            </a:r>
          </a:p>
        </p:txBody>
      </p:sp>
      <p:sp>
        <p:nvSpPr>
          <p:cNvPr id="104861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/>
              <a:t>Therefore , the  data  is  clearly  </a:t>
            </a:r>
            <a:r>
              <a:rPr dirty="0" lang="en-US" err="1"/>
              <a:t>picturizised</a:t>
            </a:r>
            <a:r>
              <a:rPr dirty="0" lang="en-US"/>
              <a:t>  in  the  forms  of  bar  diagrams,  charts,  line  diagram, and  pie  chart.</a:t>
            </a:r>
          </a:p>
        </p:txBody>
      </p:sp>
    </p:spTree>
  </p:cSld>
  <p:clrMapOvr>
    <a:masterClrMapping/>
  </p:clrMapOvr>
  <p:transition spd="slow">
    <p:wedg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err="1"/>
              <a:t>Disscussion</a:t>
            </a:r>
            <a:r>
              <a:rPr dirty="0" lang="en-US"/>
              <a:t>:</a:t>
            </a:r>
          </a:p>
        </p:txBody>
      </p:sp>
      <p:graphicFrame>
        <p:nvGraphicFramePr>
          <p:cNvPr id="419430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 spd="slow">
    <p:wedge/>
  </p:transition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lastClr="000000" val="windowText"/>
      </a:dk1>
      <a:lt1>
        <a:sysClr lastClr="FFFFFF" val="window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algn="ctr" blurRad="57150" dir="5400000" dist="38100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algn="ctr" blurRad="57150" dir="5400000" dist="38100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algn="ctr" blurRad="57150" dir="5400000" dist="38100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dir="tl" rig="glow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algn="tl" flip="none" sx="65000" sy="65000" tx="0" ty="0"/>
        </a:blip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Employee  Data  Analysis    Using Excel</dc:title>
  <dc:creator>Admin</dc:creator>
  <cp:lastModifiedBy>Janakar R</cp:lastModifiedBy>
  <dcterms:created xsi:type="dcterms:W3CDTF">2024-08-31T08:25:22Z</dcterms:created>
  <dcterms:modified xsi:type="dcterms:W3CDTF">2024-09-03T07:26:01Z</dcterms:modified>
</cp:coreProperties>
</file>