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7" r:id="rId9"/>
    <p:sldId id="269" r:id="rId10"/>
    <p:sldId id="272" r:id="rId11"/>
    <p:sldId id="273" r:id="rId12"/>
    <p:sldId id="262" r:id="rId13"/>
    <p:sldId id="265" r:id="rId14"/>
    <p:sldId id="266" r:id="rId15"/>
    <p:sldId id="264" r:id="rId16"/>
    <p:sldId id="263" r:id="rId17"/>
    <p:sldId id="270" r:id="rId18"/>
    <p:sldId id="271" r:id="rId19"/>
    <p:sldId id="279" r:id="rId20"/>
    <p:sldId id="274" r:id="rId21"/>
    <p:sldId id="277" r:id="rId22"/>
    <p:sldId id="275" r:id="rId23"/>
    <p:sldId id="276" r:id="rId24"/>
    <p:sldId id="278" r:id="rId25"/>
    <p:sldId id="26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njay Krishnaan" initials="SK" lastIdx="1" clrIdx="0">
    <p:extLst>
      <p:ext uri="{19B8F6BF-5375-455C-9EA6-DF929625EA0E}">
        <p15:presenceInfo xmlns:p15="http://schemas.microsoft.com/office/powerpoint/2012/main" userId="4e5714aa7ae1de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19" autoAdjust="0"/>
  </p:normalViewPr>
  <p:slideViewPr>
    <p:cSldViewPr snapToGrid="0">
      <p:cViewPr varScale="1">
        <p:scale>
          <a:sx n="78" d="100"/>
          <a:sy n="78" d="100"/>
        </p:scale>
        <p:origin x="48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3/25/2021</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3/25/2021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3/25/2021</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3/25/2021</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3/25/2021</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3/25/2021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3/25/2021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3/25/2021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3/25/2021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3/25/2021</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3/25/2021</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3/25/2021</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576137"/>
            <a:ext cx="10993549" cy="1215593"/>
          </a:xfrm>
        </p:spPr>
        <p:txBody>
          <a:bodyPr>
            <a:normAutofit/>
          </a:bodyPr>
          <a:lstStyle/>
          <a:p>
            <a:pPr algn="ctr"/>
            <a:r>
              <a:rPr lang="en-IN" b="1" dirty="0">
                <a:latin typeface="Times New Roman" panose="02020603050405020304" pitchFamily="18" charset="0"/>
                <a:cs typeface="Times New Roman" panose="02020603050405020304" pitchFamily="18" charset="0"/>
              </a:rPr>
              <a:t>PANCREAS SEGMENTATION IN ABDOMINAL CT SCAN USING U-NET</a:t>
            </a:r>
            <a:endParaRPr lang="en-US"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3619499" y="2125361"/>
            <a:ext cx="4569489" cy="832905"/>
          </a:xfrm>
        </p:spPr>
        <p:txBody>
          <a:bodyPr>
            <a:normAutofit fontScale="92500"/>
          </a:bodyPr>
          <a:lstStyle/>
          <a:p>
            <a:pPr algn="r"/>
            <a:r>
              <a:rPr lang="en-US" b="1"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SANJAY KRISHNAAN H 312317205119</a:t>
            </a:r>
          </a:p>
          <a:p>
            <a:pPr algn="r"/>
            <a:r>
              <a:rPr lang="en-US" sz="1800" b="1" dirty="0">
                <a:latin typeface="Times New Roman" panose="02020603050405020304" pitchFamily="18" charset="0"/>
                <a:cs typeface="Times New Roman" panose="02020603050405020304" pitchFamily="18" charset="0"/>
              </a:rPr>
              <a:t>SARAVANA PRASHANTH K 312317205121</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9" name="Subtitle 2">
            <a:extLst>
              <a:ext uri="{FF2B5EF4-FFF2-40B4-BE49-F238E27FC236}">
                <a16:creationId xmlns:a16="http://schemas.microsoft.com/office/drawing/2014/main" id="{744FE0A2-1D08-4EDF-BBE7-52065E4F1D9E}"/>
              </a:ext>
            </a:extLst>
          </p:cNvPr>
          <p:cNvSpPr txBox="1">
            <a:spLocks/>
          </p:cNvSpPr>
          <p:nvPr/>
        </p:nvSpPr>
        <p:spPr>
          <a:xfrm>
            <a:off x="2553894" y="4321400"/>
            <a:ext cx="7339913" cy="707800"/>
          </a:xfrm>
          <a:prstGeom prst="rect">
            <a:avLst/>
          </a:prstGeom>
          <a:solidFill>
            <a:schemeClr val="bg1"/>
          </a:solidFill>
        </p:spPr>
        <p:txBody>
          <a:bodyPr vert="horz" lIns="91440" tIns="45720" rIns="91440" bIns="45720" rtlCol="0" anchor="t">
            <a:normAutofit fontScale="92500" lnSpcReduction="20000"/>
          </a:bodyPr>
          <a:lstStyle>
            <a:lvl1pPr marL="0" indent="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None/>
              <a:defRPr sz="1600" kern="1200" cap="all">
                <a:solidFill>
                  <a:schemeClr val="accent1"/>
                </a:solidFill>
                <a:latin typeface="+mn-lt"/>
                <a:ea typeface="+mn-ea"/>
                <a:cs typeface="+mn-cs"/>
              </a:defRPr>
            </a:lvl1pPr>
            <a:lvl2pPr marL="4572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4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3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1"/>
              </a:buClr>
              <a:buSzPct val="92000"/>
              <a:buFont typeface="Wingdings 2" panose="05020102010507070707" pitchFamily="18" charset="2"/>
              <a:buNone/>
              <a:defRPr sz="11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ctr"/>
            <a:r>
              <a:rPr lang="en-US" sz="1800" dirty="0">
                <a:solidFill>
                  <a:schemeClr val="tx1"/>
                </a:solidFill>
                <a:latin typeface="Times New Roman" panose="02020603050405020304" pitchFamily="18" charset="0"/>
                <a:cs typeface="Times New Roman" panose="02020603050405020304" pitchFamily="18" charset="0"/>
              </a:rPr>
              <a:t>UNDER GUIDANCE OF </a:t>
            </a:r>
          </a:p>
          <a:p>
            <a:pPr algn="ctr"/>
            <a:r>
              <a:rPr lang="en-US" sz="1800" dirty="0">
                <a:solidFill>
                  <a:schemeClr val="tx1"/>
                </a:solidFill>
                <a:effectLst/>
                <a:latin typeface="Times New Roman" panose="02020603050405020304" pitchFamily="18" charset="0"/>
                <a:ea typeface="Times New Roman" panose="02020603050405020304" pitchFamily="18" charset="0"/>
              </a:rPr>
              <a:t>Mrs. P.Thilakavathy M.E.</a:t>
            </a:r>
            <a:endParaRPr lang="en-US"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7A36-D45E-4E6B-B22C-DED2E04A3EA3}"/>
              </a:ext>
            </a:extLst>
          </p:cNvPr>
          <p:cNvSpPr>
            <a:spLocks noGrp="1"/>
          </p:cNvSpPr>
          <p:nvPr>
            <p:ph type="title"/>
          </p:nvPr>
        </p:nvSpPr>
        <p:spPr>
          <a:xfrm>
            <a:off x="581192" y="702156"/>
            <a:ext cx="11029616" cy="533520"/>
          </a:xfrm>
        </p:spPr>
        <p:txBody>
          <a:bodyPr/>
          <a:lstStyle/>
          <a:p>
            <a:r>
              <a:rPr lang="en-IN" dirty="0">
                <a:latin typeface="Times New Roman" panose="02020603050405020304" pitchFamily="18" charset="0"/>
                <a:cs typeface="Times New Roman" panose="02020603050405020304" pitchFamily="18" charset="0"/>
              </a:rPr>
              <a:t>DRAWBACKS OF Existing system:</a:t>
            </a:r>
            <a:endParaRPr lang="en-IN" dirty="0"/>
          </a:p>
        </p:txBody>
      </p:sp>
      <p:sp>
        <p:nvSpPr>
          <p:cNvPr id="3" name="Content Placeholder 2">
            <a:extLst>
              <a:ext uri="{FF2B5EF4-FFF2-40B4-BE49-F238E27FC236}">
                <a16:creationId xmlns:a16="http://schemas.microsoft.com/office/drawing/2014/main" id="{E07222AC-7A5A-4B44-A5C8-62F37CA81A90}"/>
              </a:ext>
            </a:extLst>
          </p:cNvPr>
          <p:cNvSpPr>
            <a:spLocks noGrp="1"/>
          </p:cNvSpPr>
          <p:nvPr>
            <p:ph idx="1"/>
          </p:nvPr>
        </p:nvSpPr>
        <p:spPr>
          <a:xfrm>
            <a:off x="581192" y="1235675"/>
            <a:ext cx="11029615" cy="4522574"/>
          </a:xfrm>
        </p:spPr>
        <p:txBody>
          <a:bodyPr>
            <a:normAutofit/>
          </a:bodyPr>
          <a:lstStyle/>
          <a:p>
            <a:pPr algn="just" rtl="0" fontAlgn="base">
              <a:buFont typeface="Arial" panose="020B0604020202020204" pitchFamily="34" charset="0"/>
              <a:buChar char="•"/>
            </a:pPr>
            <a:r>
              <a:rPr lang="en-IN" sz="2000" b="0" i="0" dirty="0">
                <a:solidFill>
                  <a:srgbClr val="000000"/>
                </a:solidFill>
                <a:effectLst/>
                <a:latin typeface="Times New Roman" panose="02020603050405020304" pitchFamily="18" charset="0"/>
              </a:rPr>
              <a:t>Lack of accuracy in derived data and pre-processed data streams for the model to process. </a:t>
            </a:r>
            <a:endParaRPr lang="en-IN" sz="2000" b="0" i="0" dirty="0">
              <a:effectLst/>
              <a:latin typeface="Times New Roman" panose="02020603050405020304" pitchFamily="18" charset="0"/>
            </a:endParaRPr>
          </a:p>
          <a:p>
            <a:pPr algn="just" rtl="0" fontAlgn="base">
              <a:buFont typeface="Arial" panose="020B0604020202020204" pitchFamily="34" charset="0"/>
              <a:buChar char="•"/>
            </a:pPr>
            <a:r>
              <a:rPr lang="en-IN" sz="2000" b="0" i="0" dirty="0">
                <a:solidFill>
                  <a:srgbClr val="000000"/>
                </a:solidFill>
                <a:effectLst/>
                <a:latin typeface="Times New Roman" panose="02020603050405020304" pitchFamily="18" charset="0"/>
              </a:rPr>
              <a:t>More man power required on the field to collect CT images and time consuming without heavy GPU power. </a:t>
            </a:r>
            <a:endParaRPr lang="en-IN" sz="2000" b="0" i="0" dirty="0">
              <a:effectLst/>
              <a:latin typeface="Times New Roman" panose="02020603050405020304" pitchFamily="18" charset="0"/>
            </a:endParaRPr>
          </a:p>
          <a:p>
            <a:pPr algn="just" rtl="0" fontAlgn="base">
              <a:buFont typeface="Arial" panose="020B0604020202020204" pitchFamily="34" charset="0"/>
              <a:buChar char="•"/>
            </a:pPr>
            <a:r>
              <a:rPr lang="en-IN" sz="2000" b="0" i="0" dirty="0">
                <a:solidFill>
                  <a:srgbClr val="000000"/>
                </a:solidFill>
                <a:effectLst/>
                <a:latin typeface="Times New Roman" panose="02020603050405020304" pitchFamily="18" charset="0"/>
              </a:rPr>
              <a:t>The CT Scan images were rescaled to smaller dimensions and scales. Thus the accuracy of the system took a hit and though the size was reduced, it still consumes a large volume of storge and makes it an expensive system.  </a:t>
            </a:r>
            <a:endParaRPr lang="en-IN" sz="2000" b="0" i="0" dirty="0">
              <a:effectLst/>
              <a:latin typeface="Times New Roman" panose="02020603050405020304" pitchFamily="18" charset="0"/>
            </a:endParaRPr>
          </a:p>
          <a:p>
            <a:pPr algn="just" rtl="0" fontAlgn="base">
              <a:buFont typeface="Arial" panose="020B0604020202020204" pitchFamily="34" charset="0"/>
              <a:buChar char="•"/>
            </a:pPr>
            <a:r>
              <a:rPr lang="en-IN" sz="2000" b="0" i="0" dirty="0">
                <a:solidFill>
                  <a:srgbClr val="000000"/>
                </a:solidFill>
                <a:effectLst/>
                <a:latin typeface="Times New Roman" panose="02020603050405020304" pitchFamily="18" charset="0"/>
              </a:rPr>
              <a:t>Needs manual calculations on some unscaled images and High diversity and error in assessment of the image is to be expected due to human errors. </a:t>
            </a:r>
            <a:endParaRPr lang="en-IN" sz="2000" b="0" i="0" dirty="0">
              <a:effectLst/>
              <a:latin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06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7A36-D45E-4E6B-B22C-DED2E04A3EA3}"/>
              </a:ext>
            </a:extLst>
          </p:cNvPr>
          <p:cNvSpPr>
            <a:spLocks noGrp="1"/>
          </p:cNvSpPr>
          <p:nvPr>
            <p:ph type="title"/>
          </p:nvPr>
        </p:nvSpPr>
        <p:spPr>
          <a:xfrm>
            <a:off x="581192" y="702156"/>
            <a:ext cx="11029616" cy="533520"/>
          </a:xfrm>
        </p:spPr>
        <p:txBody>
          <a:bodyPr/>
          <a:lstStyle/>
          <a:p>
            <a:r>
              <a:rPr lang="en-IN"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E07222AC-7A5A-4B44-A5C8-62F37CA81A90}"/>
              </a:ext>
            </a:extLst>
          </p:cNvPr>
          <p:cNvSpPr>
            <a:spLocks noGrp="1"/>
          </p:cNvSpPr>
          <p:nvPr>
            <p:ph idx="1"/>
          </p:nvPr>
        </p:nvSpPr>
        <p:spPr>
          <a:xfrm>
            <a:off x="581192" y="1235674"/>
            <a:ext cx="11029615" cy="5202195"/>
          </a:xfrm>
        </p:spPr>
        <p:txBody>
          <a:bodyPr>
            <a:normAutofit/>
          </a:bodyPr>
          <a:lstStyle/>
          <a:p>
            <a:pPr algn="just"/>
            <a:r>
              <a:rPr lang="en-IN" sz="2000" dirty="0">
                <a:latin typeface="Times New Roman" panose="02020603050405020304" pitchFamily="18" charset="0"/>
                <a:cs typeface="Times New Roman" panose="02020603050405020304" pitchFamily="18" charset="0"/>
              </a:rPr>
              <a:t>In our proposed system, we provide a fast accessible model which processes the CT scan image and provide the display result output in a stipulated time, much faster than the provided current system.</a:t>
            </a:r>
          </a:p>
          <a:p>
            <a:pPr algn="just"/>
            <a:r>
              <a:rPr lang="en-IN" sz="2000" dirty="0">
                <a:latin typeface="Times New Roman" panose="02020603050405020304" pitchFamily="18" charset="0"/>
                <a:cs typeface="Times New Roman" panose="02020603050405020304" pitchFamily="18" charset="0"/>
              </a:rPr>
              <a:t>The raw image from the CT scan is pre-processed by a image processing algorithm and stored in a folder. The folder is later split into train, test, and validation sets for the deep learning model.</a:t>
            </a:r>
          </a:p>
          <a:p>
            <a:pPr algn="just"/>
            <a:r>
              <a:rPr lang="en-IN" sz="2000" dirty="0">
                <a:latin typeface="Times New Roman" panose="02020603050405020304" pitchFamily="18" charset="0"/>
                <a:cs typeface="Times New Roman" panose="02020603050405020304" pitchFamily="18" charset="0"/>
              </a:rPr>
              <a:t>Later the train image set is passed through a multi-layered Convolutional neural network, set in the architecture of U-Net model. The images is the set are annotated and trained to develop a sustained model.</a:t>
            </a:r>
          </a:p>
          <a:p>
            <a:pPr algn="just"/>
            <a:r>
              <a:rPr lang="en-IN" sz="2000" dirty="0">
                <a:latin typeface="Times New Roman" panose="02020603050405020304" pitchFamily="18" charset="0"/>
                <a:cs typeface="Times New Roman" panose="02020603050405020304" pitchFamily="18" charset="0"/>
              </a:rPr>
              <a:t>Furthermore, the model is presented for testing phase with the test set folder, the test efficiency and accuracy is calculated.</a:t>
            </a:r>
          </a:p>
          <a:p>
            <a:pPr algn="just"/>
            <a:r>
              <a:rPr lang="en-IN" sz="2000" dirty="0">
                <a:latin typeface="Times New Roman" panose="02020603050405020304" pitchFamily="18" charset="0"/>
                <a:cs typeface="Times New Roman" panose="02020603050405020304" pitchFamily="18" charset="0"/>
              </a:rPr>
              <a:t>Finally, the model undergoes validation phase and the segmented pancreas image from an abdominal CT Scan is displayed as the output. </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281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5EB48-4156-400A-80E0-0CC16E55D148}"/>
              </a:ext>
            </a:extLst>
          </p:cNvPr>
          <p:cNvSpPr>
            <a:spLocks noGrp="1"/>
          </p:cNvSpPr>
          <p:nvPr>
            <p:ph type="title"/>
          </p:nvPr>
        </p:nvSpPr>
        <p:spPr>
          <a:xfrm>
            <a:off x="581192" y="702156"/>
            <a:ext cx="11029616" cy="533520"/>
          </a:xfrm>
        </p:spPr>
        <p:txBody>
          <a:bodyPr/>
          <a:lstStyle/>
          <a:p>
            <a:r>
              <a:rPr lang="en-IN" dirty="0">
                <a:latin typeface="Times New Roman" panose="02020603050405020304" pitchFamily="18" charset="0"/>
                <a:cs typeface="Times New Roman" panose="02020603050405020304" pitchFamily="18" charset="0"/>
              </a:rPr>
              <a:t>ADVANTAGES OF PROPOSED WORK:</a:t>
            </a:r>
          </a:p>
        </p:txBody>
      </p:sp>
      <p:sp>
        <p:nvSpPr>
          <p:cNvPr id="3" name="Content Placeholder 2">
            <a:extLst>
              <a:ext uri="{FF2B5EF4-FFF2-40B4-BE49-F238E27FC236}">
                <a16:creationId xmlns:a16="http://schemas.microsoft.com/office/drawing/2014/main" id="{DC53A9CE-C5D5-4F78-9020-2C24C432C93F}"/>
              </a:ext>
            </a:extLst>
          </p:cNvPr>
          <p:cNvSpPr>
            <a:spLocks noGrp="1"/>
          </p:cNvSpPr>
          <p:nvPr>
            <p:ph idx="1"/>
          </p:nvPr>
        </p:nvSpPr>
        <p:spPr>
          <a:xfrm>
            <a:off x="581192" y="1235675"/>
            <a:ext cx="11029615" cy="4090087"/>
          </a:xfrm>
        </p:spPr>
        <p:txBody>
          <a:bodyPr>
            <a:normAutofit/>
          </a:bodyPr>
          <a:lstStyle/>
          <a:p>
            <a:pPr algn="just"/>
            <a:r>
              <a:rPr lang="en-IN" sz="2000" dirty="0">
                <a:latin typeface="Times New Roman" panose="02020603050405020304" pitchFamily="18" charset="0"/>
                <a:cs typeface="Times New Roman" panose="02020603050405020304" pitchFamily="18" charset="0"/>
              </a:rPr>
              <a:t>The U-Net model is a specific model developed for medical image segmentation and a light weight model. It can process through the images faster than other stable Deep Learning Architecture models. </a:t>
            </a:r>
          </a:p>
          <a:p>
            <a:pPr algn="just"/>
            <a:r>
              <a:rPr lang="en-IN" sz="2000" dirty="0">
                <a:latin typeface="Times New Roman" panose="02020603050405020304" pitchFamily="18" charset="0"/>
                <a:cs typeface="Times New Roman" panose="02020603050405020304" pitchFamily="18" charset="0"/>
              </a:rPr>
              <a:t>The space complexity of the U-Net architecture model is much less than the compared model.</a:t>
            </a:r>
          </a:p>
          <a:p>
            <a:pPr algn="just"/>
            <a:r>
              <a:rPr lang="en-IN" sz="2000" dirty="0">
                <a:latin typeface="Times New Roman" panose="02020603050405020304" pitchFamily="18" charset="0"/>
                <a:cs typeface="Times New Roman" panose="02020603050405020304" pitchFamily="18" charset="0"/>
              </a:rPr>
              <a:t>The data processing stage provides a better advantage to provide well segregated and annotated image for the model to process. </a:t>
            </a:r>
          </a:p>
          <a:p>
            <a:pPr algn="just"/>
            <a:r>
              <a:rPr lang="en-IN" sz="2000" dirty="0">
                <a:latin typeface="Times New Roman" panose="02020603050405020304" pitchFamily="18" charset="0"/>
                <a:cs typeface="Times New Roman" panose="02020603050405020304" pitchFamily="18" charset="0"/>
              </a:rPr>
              <a:t>The accuracy of the proposed system is slightly greater than the existing system.</a:t>
            </a:r>
          </a:p>
          <a:p>
            <a:endParaRPr lang="en-IN" sz="2000" dirty="0"/>
          </a:p>
        </p:txBody>
      </p:sp>
    </p:spTree>
    <p:extLst>
      <p:ext uri="{BB962C8B-B14F-4D97-AF65-F5344CB8AC3E}">
        <p14:creationId xmlns:p14="http://schemas.microsoft.com/office/powerpoint/2010/main" val="2658509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0BD6B-FCEA-41BF-9D60-3FFD36A4AD7A}"/>
              </a:ext>
            </a:extLst>
          </p:cNvPr>
          <p:cNvSpPr>
            <a:spLocks noGrp="1"/>
          </p:cNvSpPr>
          <p:nvPr>
            <p:ph type="title"/>
          </p:nvPr>
        </p:nvSpPr>
        <p:spPr>
          <a:xfrm>
            <a:off x="581192" y="576745"/>
            <a:ext cx="11029616" cy="570590"/>
          </a:xfrm>
        </p:spPr>
        <p:txBody>
          <a:bodyPr/>
          <a:lstStyle/>
          <a:p>
            <a:r>
              <a:rPr lang="en-IN" dirty="0">
                <a:latin typeface="Times New Roman" panose="02020603050405020304" pitchFamily="18" charset="0"/>
                <a:cs typeface="Times New Roman" panose="02020603050405020304" pitchFamily="18" charset="0"/>
              </a:rPr>
              <a:t>Architecture diagram:</a:t>
            </a:r>
          </a:p>
        </p:txBody>
      </p:sp>
      <p:pic>
        <p:nvPicPr>
          <p:cNvPr id="7" name="Picture 6">
            <a:extLst>
              <a:ext uri="{FF2B5EF4-FFF2-40B4-BE49-F238E27FC236}">
                <a16:creationId xmlns:a16="http://schemas.microsoft.com/office/drawing/2014/main" id="{32AE527C-5571-4AA4-A100-6DAD11FCDEAF}"/>
              </a:ext>
            </a:extLst>
          </p:cNvPr>
          <p:cNvPicPr>
            <a:picLocks noChangeAspect="1"/>
          </p:cNvPicPr>
          <p:nvPr/>
        </p:nvPicPr>
        <p:blipFill>
          <a:blip r:embed="rId2"/>
          <a:stretch>
            <a:fillRect/>
          </a:stretch>
        </p:blipFill>
        <p:spPr>
          <a:xfrm>
            <a:off x="2039526" y="1147335"/>
            <a:ext cx="8112947" cy="5560369"/>
          </a:xfrm>
          <a:prstGeom prst="rect">
            <a:avLst/>
          </a:prstGeom>
        </p:spPr>
      </p:pic>
    </p:spTree>
    <p:extLst>
      <p:ext uri="{BB962C8B-B14F-4D97-AF65-F5344CB8AC3E}">
        <p14:creationId xmlns:p14="http://schemas.microsoft.com/office/powerpoint/2010/main" val="48766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B2D32-8507-4398-9DED-C897D072FD82}"/>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LIST OF MODULES</a:t>
            </a:r>
          </a:p>
        </p:txBody>
      </p:sp>
      <p:sp>
        <p:nvSpPr>
          <p:cNvPr id="4" name="TextBox 3">
            <a:extLst>
              <a:ext uri="{FF2B5EF4-FFF2-40B4-BE49-F238E27FC236}">
                <a16:creationId xmlns:a16="http://schemas.microsoft.com/office/drawing/2014/main" id="{C740DF6D-3A76-44CF-ACB6-E11991561766}"/>
              </a:ext>
            </a:extLst>
          </p:cNvPr>
          <p:cNvSpPr txBox="1"/>
          <p:nvPr/>
        </p:nvSpPr>
        <p:spPr>
          <a:xfrm>
            <a:off x="581192" y="2690336"/>
            <a:ext cx="11029616" cy="1323439"/>
          </a:xfrm>
          <a:prstGeom prst="rect">
            <a:avLst/>
          </a:prstGeom>
          <a:noFill/>
        </p:spPr>
        <p:txBody>
          <a:bodyPr wrap="square" rtlCol="0">
            <a:spAutoFit/>
          </a:bodyPr>
          <a:lstStyle/>
          <a:p>
            <a:pPr marL="285750" indent="-285750" algn="just">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DATASETS PREPARATION.</a:t>
            </a:r>
          </a:p>
          <a:p>
            <a:pPr marL="285750" indent="-285750" algn="just">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IMAGE PRE-PROCESSING AND VISUALISATION INITIALIZATION.</a:t>
            </a:r>
          </a:p>
          <a:p>
            <a:pPr marL="285750" indent="-285750" algn="just">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CONSTRUCTING UNET MODEL AND TRAINING IT.</a:t>
            </a:r>
          </a:p>
          <a:p>
            <a:pPr marL="285750" indent="-285750" algn="just">
              <a:buClr>
                <a:schemeClr val="accent1"/>
              </a:buClr>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SEGMENTATION - VISUALISATION OF OUTPUT.</a:t>
            </a:r>
          </a:p>
        </p:txBody>
      </p:sp>
    </p:spTree>
    <p:extLst>
      <p:ext uri="{BB962C8B-B14F-4D97-AF65-F5344CB8AC3E}">
        <p14:creationId xmlns:p14="http://schemas.microsoft.com/office/powerpoint/2010/main" val="28257259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64B3-5EB5-4149-B8BF-65ACD681929F}"/>
              </a:ext>
            </a:extLst>
          </p:cNvPr>
          <p:cNvSpPr>
            <a:spLocks noGrp="1"/>
          </p:cNvSpPr>
          <p:nvPr>
            <p:ph type="title"/>
          </p:nvPr>
        </p:nvSpPr>
        <p:spPr>
          <a:xfrm>
            <a:off x="581192" y="702156"/>
            <a:ext cx="11029616" cy="941293"/>
          </a:xfrm>
        </p:spPr>
        <p:txBody>
          <a:bodyPr anchor="t">
            <a:normAutofit fontScale="90000"/>
          </a:bodyPr>
          <a:lstStyle/>
          <a:p>
            <a:pPr algn="ctr"/>
            <a:r>
              <a:rPr lang="en-IN" dirty="0"/>
              <a:t>MODULE 1:</a:t>
            </a:r>
            <a:br>
              <a:rPr lang="en-IN" dirty="0"/>
            </a:br>
            <a:r>
              <a:rPr lang="en-IN" sz="2800" dirty="0">
                <a:latin typeface="Times New Roman" panose="02020603050405020304" pitchFamily="18" charset="0"/>
                <a:cs typeface="Times New Roman" panose="02020603050405020304" pitchFamily="18" charset="0"/>
              </a:rPr>
              <a:t>DATASETS PREPARATION.</a:t>
            </a:r>
            <a:br>
              <a:rPr lang="en-IN" sz="28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E28E4C-88A9-44B5-BF47-8D131F32C4E8}"/>
              </a:ext>
            </a:extLst>
          </p:cNvPr>
          <p:cNvSpPr>
            <a:spLocks noGrp="1"/>
          </p:cNvSpPr>
          <p:nvPr>
            <p:ph idx="1"/>
          </p:nvPr>
        </p:nvSpPr>
        <p:spPr>
          <a:xfrm>
            <a:off x="581192" y="1470455"/>
            <a:ext cx="11029615" cy="4331901"/>
          </a:xfrm>
        </p:spPr>
        <p:txBody>
          <a:bodyPr>
            <a:normAutofit/>
          </a:bodyPr>
          <a:lstStyle/>
          <a:p>
            <a:r>
              <a:rPr lang="en-IN" sz="2000" dirty="0">
                <a:latin typeface="Times New Roman" panose="02020603050405020304" pitchFamily="18" charset="0"/>
                <a:cs typeface="Times New Roman" panose="02020603050405020304" pitchFamily="18" charset="0"/>
              </a:rPr>
              <a:t>Raw data image is collected from the internet and other data sources without license.</a:t>
            </a:r>
          </a:p>
          <a:p>
            <a:r>
              <a:rPr lang="en-IN" sz="2000" dirty="0">
                <a:latin typeface="Times New Roman" panose="02020603050405020304" pitchFamily="18" charset="0"/>
                <a:cs typeface="Times New Roman" panose="02020603050405020304" pitchFamily="18" charset="0"/>
              </a:rPr>
              <a:t>The collected CT Scans are segregated into folders namely, train, test, validate [ 4:1:1 ].</a:t>
            </a:r>
          </a:p>
          <a:p>
            <a:r>
              <a:rPr lang="en-IN" sz="2000" dirty="0">
                <a:latin typeface="Times New Roman" panose="02020603050405020304" pitchFamily="18" charset="0"/>
                <a:cs typeface="Times New Roman" panose="02020603050405020304" pitchFamily="18" charset="0"/>
              </a:rPr>
              <a:t>Each data is named and annotated in the sequential order.</a:t>
            </a:r>
          </a:p>
          <a:p>
            <a:r>
              <a:rPr lang="en-IN" sz="2000" dirty="0">
                <a:latin typeface="Times New Roman" panose="02020603050405020304" pitchFamily="18" charset="0"/>
                <a:cs typeface="Times New Roman" panose="02020603050405020304" pitchFamily="18" charset="0"/>
              </a:rPr>
              <a:t>Folder is moved into the root directory and prepared for image pre-processing.</a:t>
            </a: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26211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1380CB-9D54-4602-9428-9E20ACA70969}"/>
              </a:ext>
            </a:extLst>
          </p:cNvPr>
          <p:cNvSpPr>
            <a:spLocks noGrp="1"/>
          </p:cNvSpPr>
          <p:nvPr>
            <p:ph type="title"/>
          </p:nvPr>
        </p:nvSpPr>
        <p:spPr>
          <a:xfrm>
            <a:off x="581192" y="882650"/>
            <a:ext cx="11029616" cy="661945"/>
          </a:xfrm>
        </p:spPr>
        <p:txBody>
          <a:bodyPr>
            <a:normAutofit fontScale="90000"/>
          </a:bodyPr>
          <a:lstStyle/>
          <a:p>
            <a:r>
              <a:rPr lang="en-IN" sz="2800" dirty="0">
                <a:latin typeface="Times New Roman" panose="02020603050405020304" pitchFamily="18" charset="0"/>
                <a:cs typeface="Times New Roman" panose="02020603050405020304" pitchFamily="18" charset="0"/>
              </a:rPr>
              <a:t>DATASETS PREPARATION.</a:t>
            </a:r>
            <a:br>
              <a:rPr lang="en-IN" sz="2800" dirty="0">
                <a:latin typeface="Times New Roman" panose="02020603050405020304" pitchFamily="18" charset="0"/>
                <a:cs typeface="Times New Roman" panose="02020603050405020304" pitchFamily="18" charset="0"/>
              </a:rPr>
            </a:br>
            <a:endParaRPr lang="en-IN" dirty="0"/>
          </a:p>
        </p:txBody>
      </p:sp>
      <p:pic>
        <p:nvPicPr>
          <p:cNvPr id="5" name="Content Placeholder 4">
            <a:extLst>
              <a:ext uri="{FF2B5EF4-FFF2-40B4-BE49-F238E27FC236}">
                <a16:creationId xmlns:a16="http://schemas.microsoft.com/office/drawing/2014/main" id="{671E6259-F362-469D-B76A-D76AD6649D16}"/>
              </a:ext>
            </a:extLst>
          </p:cNvPr>
          <p:cNvPicPr>
            <a:picLocks noGrp="1" noChangeAspect="1"/>
          </p:cNvPicPr>
          <p:nvPr>
            <p:ph idx="1"/>
          </p:nvPr>
        </p:nvPicPr>
        <p:blipFill>
          <a:blip r:embed="rId2"/>
          <a:stretch>
            <a:fillRect/>
          </a:stretch>
        </p:blipFill>
        <p:spPr>
          <a:xfrm>
            <a:off x="581192" y="1544595"/>
            <a:ext cx="11091691" cy="4096307"/>
          </a:xfrm>
        </p:spPr>
      </p:pic>
    </p:spTree>
    <p:extLst>
      <p:ext uri="{BB962C8B-B14F-4D97-AF65-F5344CB8AC3E}">
        <p14:creationId xmlns:p14="http://schemas.microsoft.com/office/powerpoint/2010/main" val="35542470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64B3-5EB5-4149-B8BF-65ACD681929F}"/>
              </a:ext>
            </a:extLst>
          </p:cNvPr>
          <p:cNvSpPr>
            <a:spLocks noGrp="1"/>
          </p:cNvSpPr>
          <p:nvPr>
            <p:ph type="title"/>
          </p:nvPr>
        </p:nvSpPr>
        <p:spPr>
          <a:xfrm>
            <a:off x="581192" y="702156"/>
            <a:ext cx="11029616" cy="941293"/>
          </a:xfrm>
        </p:spPr>
        <p:txBody>
          <a:bodyPr anchor="t">
            <a:normAutofit fontScale="90000"/>
          </a:bodyPr>
          <a:lstStyle/>
          <a:p>
            <a:pPr algn="ctr"/>
            <a:r>
              <a:rPr lang="en-IN" dirty="0"/>
              <a:t>MODULE 2:</a:t>
            </a:r>
            <a:br>
              <a:rPr lang="en-IN" dirty="0"/>
            </a:br>
            <a:r>
              <a:rPr lang="en-IN" sz="2800" dirty="0">
                <a:latin typeface="Times New Roman" panose="02020603050405020304" pitchFamily="18" charset="0"/>
                <a:cs typeface="Times New Roman" panose="02020603050405020304" pitchFamily="18" charset="0"/>
              </a:rPr>
              <a:t>IMAGE PRE-PROCESSING AND VISUALISATION INITIALIZATION.</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E28E4C-88A9-44B5-BF47-8D131F32C4E8}"/>
              </a:ext>
            </a:extLst>
          </p:cNvPr>
          <p:cNvSpPr>
            <a:spLocks noGrp="1"/>
          </p:cNvSpPr>
          <p:nvPr>
            <p:ph idx="1"/>
          </p:nvPr>
        </p:nvSpPr>
        <p:spPr>
          <a:xfrm>
            <a:off x="581192" y="914400"/>
            <a:ext cx="11029615" cy="4331901"/>
          </a:xfrm>
        </p:spPr>
        <p:txBody>
          <a:bodyPr>
            <a:normAutofit/>
          </a:bodyPr>
          <a:lstStyle/>
          <a:p>
            <a:r>
              <a:rPr lang="en-IN" sz="2000" dirty="0">
                <a:latin typeface="Times New Roman" panose="02020603050405020304" pitchFamily="18" charset="0"/>
                <a:cs typeface="Times New Roman" panose="02020603050405020304" pitchFamily="18" charset="0"/>
              </a:rPr>
              <a:t>Images in the dataset are resized into similar dimensions and stored in the respective folders.</a:t>
            </a:r>
          </a:p>
          <a:p>
            <a:r>
              <a:rPr lang="en-IN" sz="2000" dirty="0">
                <a:latin typeface="Times New Roman" panose="02020603050405020304" pitchFamily="18" charset="0"/>
                <a:cs typeface="Times New Roman" panose="02020603050405020304" pitchFamily="18" charset="0"/>
              </a:rPr>
              <a:t>The images are converted into a 1-D array using NumPy module for sophisticated image processing.</a:t>
            </a:r>
          </a:p>
          <a:p>
            <a:r>
              <a:rPr lang="en-IN" sz="2000" dirty="0">
                <a:latin typeface="Times New Roman" panose="02020603050405020304" pitchFamily="18" charset="0"/>
                <a:cs typeface="Times New Roman" panose="02020603050405020304" pitchFamily="18" charset="0"/>
              </a:rPr>
              <a:t>The sample image is viewed and respective mask image is displayed. The same process is iterated to all the images in the dataset and the progress is displayed using a “tqdm” bar.</a:t>
            </a:r>
          </a:p>
          <a:p>
            <a:r>
              <a:rPr lang="en-IN" sz="2000" dirty="0">
                <a:latin typeface="Times New Roman" panose="02020603050405020304" pitchFamily="18" charset="0"/>
                <a:cs typeface="Times New Roman" panose="02020603050405020304" pitchFamily="18" charset="0"/>
              </a:rPr>
              <a:t>The entire dataset is split into testing and training dataset folders.</a:t>
            </a:r>
          </a:p>
        </p:txBody>
      </p:sp>
    </p:spTree>
    <p:extLst>
      <p:ext uri="{BB962C8B-B14F-4D97-AF65-F5344CB8AC3E}">
        <p14:creationId xmlns:p14="http://schemas.microsoft.com/office/powerpoint/2010/main" val="1376397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5D368-37A8-42C8-901A-418C5CBA79F9}"/>
              </a:ext>
            </a:extLst>
          </p:cNvPr>
          <p:cNvSpPr>
            <a:spLocks noGrp="1"/>
          </p:cNvSpPr>
          <p:nvPr>
            <p:ph type="title"/>
          </p:nvPr>
        </p:nvSpPr>
        <p:spPr>
          <a:xfrm>
            <a:off x="1162384" y="492092"/>
            <a:ext cx="11029616" cy="607660"/>
          </a:xfrm>
        </p:spPr>
        <p:txBody>
          <a:bodyPr/>
          <a:lstStyle/>
          <a:p>
            <a:r>
              <a:rPr lang="en-IN" sz="2800" dirty="0">
                <a:latin typeface="Times New Roman" panose="02020603050405020304" pitchFamily="18" charset="0"/>
                <a:cs typeface="Times New Roman" panose="02020603050405020304" pitchFamily="18" charset="0"/>
              </a:rPr>
              <a:t>IMAGE PRE-PROCESSING AND VISUALISATION OUTPUT:</a:t>
            </a:r>
            <a:endParaRPr lang="en-IN" dirty="0"/>
          </a:p>
        </p:txBody>
      </p:sp>
      <p:pic>
        <p:nvPicPr>
          <p:cNvPr id="5" name="Content Placeholder 4">
            <a:extLst>
              <a:ext uri="{FF2B5EF4-FFF2-40B4-BE49-F238E27FC236}">
                <a16:creationId xmlns:a16="http://schemas.microsoft.com/office/drawing/2014/main" id="{A340C948-4E02-4760-9FD6-3684DFC89209}"/>
              </a:ext>
            </a:extLst>
          </p:cNvPr>
          <p:cNvPicPr>
            <a:picLocks noGrp="1" noChangeAspect="1"/>
          </p:cNvPicPr>
          <p:nvPr>
            <p:ph idx="1"/>
          </p:nvPr>
        </p:nvPicPr>
        <p:blipFill>
          <a:blip r:embed="rId2"/>
          <a:stretch>
            <a:fillRect/>
          </a:stretch>
        </p:blipFill>
        <p:spPr>
          <a:xfrm>
            <a:off x="630618" y="1223319"/>
            <a:ext cx="11050427" cy="5019022"/>
          </a:xfrm>
        </p:spPr>
      </p:pic>
    </p:spTree>
    <p:extLst>
      <p:ext uri="{BB962C8B-B14F-4D97-AF65-F5344CB8AC3E}">
        <p14:creationId xmlns:p14="http://schemas.microsoft.com/office/powerpoint/2010/main" val="1797116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64B3-5EB5-4149-B8BF-65ACD681929F}"/>
              </a:ext>
            </a:extLst>
          </p:cNvPr>
          <p:cNvSpPr>
            <a:spLocks noGrp="1"/>
          </p:cNvSpPr>
          <p:nvPr>
            <p:ph type="title"/>
          </p:nvPr>
        </p:nvSpPr>
        <p:spPr>
          <a:xfrm>
            <a:off x="581192" y="702156"/>
            <a:ext cx="11029616" cy="941293"/>
          </a:xfrm>
        </p:spPr>
        <p:txBody>
          <a:bodyPr anchor="t">
            <a:normAutofit fontScale="90000"/>
          </a:bodyPr>
          <a:lstStyle/>
          <a:p>
            <a:pPr algn="ctr"/>
            <a:r>
              <a:rPr lang="en-IN" dirty="0"/>
              <a:t>MODULE 3:</a:t>
            </a:r>
            <a:br>
              <a:rPr lang="en-IN" dirty="0"/>
            </a:br>
            <a:r>
              <a:rPr lang="en-IN" sz="2800" dirty="0">
                <a:latin typeface="Times New Roman" panose="02020603050405020304" pitchFamily="18" charset="0"/>
                <a:cs typeface="Times New Roman" panose="02020603050405020304" pitchFamily="18" charset="0"/>
              </a:rPr>
              <a:t>CONSTRUCTING UNET MODEL AND TRAINING IT.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E28E4C-88A9-44B5-BF47-8D131F32C4E8}"/>
              </a:ext>
            </a:extLst>
          </p:cNvPr>
          <p:cNvSpPr>
            <a:spLocks noGrp="1"/>
          </p:cNvSpPr>
          <p:nvPr>
            <p:ph idx="1"/>
          </p:nvPr>
        </p:nvSpPr>
        <p:spPr>
          <a:xfrm>
            <a:off x="581192" y="1643449"/>
            <a:ext cx="11029615" cy="4331901"/>
          </a:xfrm>
        </p:spPr>
        <p:txBody>
          <a:bodyPr>
            <a:normAutofit/>
          </a:bodyPr>
          <a:lstStyle/>
          <a:p>
            <a:r>
              <a:rPr lang="en-IN" sz="2000" dirty="0">
                <a:latin typeface="Times New Roman" panose="02020603050405020304" pitchFamily="18" charset="0"/>
                <a:cs typeface="Times New Roman" panose="02020603050405020304" pitchFamily="18" charset="0"/>
              </a:rPr>
              <a:t>A static 2-D convolutional block is created with “relu” activation function, and its function is to add 2 convolutional layers with parameters passed to it.</a:t>
            </a:r>
          </a:p>
          <a:p>
            <a:r>
              <a:rPr lang="en-IN" sz="2000" dirty="0">
                <a:solidFill>
                  <a:schemeClr val="tx1"/>
                </a:solidFill>
                <a:latin typeface="Times New Roman" panose="02020603050405020304" pitchFamily="18" charset="0"/>
                <a:cs typeface="Times New Roman" panose="02020603050405020304" pitchFamily="18" charset="0"/>
              </a:rPr>
              <a:t>A nine layer U-NET architecture model is developed with the 2-D convolutional block function created before.</a:t>
            </a:r>
          </a:p>
          <a:p>
            <a:r>
              <a:rPr lang="en-IN" sz="2000" dirty="0">
                <a:solidFill>
                  <a:schemeClr val="tx1"/>
                </a:solidFill>
                <a:effectLst/>
                <a:latin typeface="Times New Roman" panose="02020603050405020304" pitchFamily="18" charset="0"/>
                <a:cs typeface="Times New Roman" panose="02020603050405020304" pitchFamily="18" charset="0"/>
              </a:rPr>
              <a:t>The first four layers are </a:t>
            </a:r>
            <a:r>
              <a:rPr lang="en-IN" sz="2000" dirty="0">
                <a:solidFill>
                  <a:schemeClr val="tx1"/>
                </a:solidFill>
                <a:latin typeface="Times New Roman" panose="02020603050405020304" pitchFamily="18" charset="0"/>
                <a:cs typeface="Times New Roman" panose="02020603050405020304" pitchFamily="18" charset="0"/>
              </a:rPr>
              <a:t>used as Contraction path and the last four layers are used for Expansive path.</a:t>
            </a:r>
          </a:p>
          <a:p>
            <a:r>
              <a:rPr lang="en-IN" sz="2000" dirty="0">
                <a:solidFill>
                  <a:schemeClr val="tx1"/>
                </a:solidFill>
                <a:effectLst/>
                <a:latin typeface="Times New Roman" panose="02020603050405020304" pitchFamily="18" charset="0"/>
                <a:cs typeface="Times New Roman" panose="02020603050405020304" pitchFamily="18" charset="0"/>
              </a:rPr>
              <a:t>The model is trained with 50 Epochs with specific condition to exit if the accuracy of the model does not improve over a period of time.</a:t>
            </a:r>
          </a:p>
          <a:p>
            <a:r>
              <a:rPr lang="en-IN" sz="2000" dirty="0">
                <a:solidFill>
                  <a:schemeClr val="tx1"/>
                </a:solidFill>
                <a:latin typeface="Times New Roman" panose="02020603050405020304" pitchFamily="18" charset="0"/>
                <a:cs typeface="Times New Roman" panose="02020603050405020304" pitchFamily="18" charset="0"/>
              </a:rPr>
              <a:t>The final model is saved and reloaded into the script for testing and output visualization.</a:t>
            </a:r>
            <a:endParaRPr lang="en-IN" sz="2000" b="0" dirty="0">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411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2" y="702156"/>
            <a:ext cx="11029616" cy="533520"/>
          </a:xfrm>
        </p:spPr>
        <p:txBody>
          <a:bodyPr/>
          <a:lstStyle/>
          <a:p>
            <a:r>
              <a:rPr lang="en-US" dirty="0">
                <a:latin typeface="Times New Roman" panose="02020603050405020304" pitchFamily="18" charset="0"/>
                <a:cs typeface="Times New Roman" panose="02020603050405020304" pitchFamily="18" charset="0"/>
              </a:rPr>
              <a:t>OBJECTIVE:</a:t>
            </a:r>
          </a:p>
        </p:txBody>
      </p:sp>
      <p:sp>
        <p:nvSpPr>
          <p:cNvPr id="5" name="Content Placeholder 4">
            <a:extLst>
              <a:ext uri="{FF2B5EF4-FFF2-40B4-BE49-F238E27FC236}">
                <a16:creationId xmlns:a16="http://schemas.microsoft.com/office/drawing/2014/main" id="{774592FA-CE95-41E3-B882-769574495E05}"/>
              </a:ext>
            </a:extLst>
          </p:cNvPr>
          <p:cNvSpPr>
            <a:spLocks noGrp="1"/>
          </p:cNvSpPr>
          <p:nvPr>
            <p:ph idx="1"/>
          </p:nvPr>
        </p:nvSpPr>
        <p:spPr>
          <a:xfrm>
            <a:off x="581192" y="1502434"/>
            <a:ext cx="11029615" cy="5713911"/>
          </a:xfrm>
        </p:spPr>
        <p:txBody>
          <a:bodyPr>
            <a:normAutofit/>
          </a:bodyPr>
          <a:lstStyle/>
          <a:p>
            <a:pPr algn="just"/>
            <a:r>
              <a:rPr lang="en-IN" sz="2200" dirty="0">
                <a:latin typeface="Times New Roman" panose="02020603050405020304" pitchFamily="18" charset="0"/>
                <a:cs typeface="Times New Roman" panose="02020603050405020304" pitchFamily="18" charset="0"/>
              </a:rPr>
              <a:t>The main objective is to facilitate the pancreatic image segmentation in a CT scan.</a:t>
            </a:r>
          </a:p>
          <a:p>
            <a:pPr algn="just"/>
            <a:r>
              <a:rPr lang="en-IN" sz="2200" dirty="0">
                <a:latin typeface="Times New Roman" panose="02020603050405020304" pitchFamily="18" charset="0"/>
                <a:cs typeface="Times New Roman" panose="02020603050405020304" pitchFamily="18" charset="0"/>
              </a:rPr>
              <a:t>This system can help the traditional methodology of image segmentation manually and increase the accuracy of the prediction and segmentation of Pancreas from CT scan.</a:t>
            </a:r>
          </a:p>
          <a:p>
            <a:pPr algn="just"/>
            <a:r>
              <a:rPr lang="en-IN" sz="2200" dirty="0">
                <a:latin typeface="Times New Roman" panose="02020603050405020304" pitchFamily="18" charset="0"/>
                <a:cs typeface="Times New Roman" panose="02020603050405020304" pitchFamily="18" charset="0"/>
              </a:rPr>
              <a:t> To provide a much more clear sense to the patient and help them understand the scan image properly. </a:t>
            </a:r>
          </a:p>
          <a:p>
            <a:pPr algn="just"/>
            <a:r>
              <a:rPr lang="en-IN" sz="2200" dirty="0">
                <a:latin typeface="Times New Roman" panose="02020603050405020304" pitchFamily="18" charset="0"/>
                <a:cs typeface="Times New Roman" panose="02020603050405020304" pitchFamily="18" charset="0"/>
              </a:rPr>
              <a:t>To help medical students understand the anatomy of  human stomach and other regions around the pancreas</a:t>
            </a: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2EA12-1C75-4926-8B68-CA81D0E05956}"/>
              </a:ext>
            </a:extLst>
          </p:cNvPr>
          <p:cNvSpPr>
            <a:spLocks noGrp="1"/>
          </p:cNvSpPr>
          <p:nvPr>
            <p:ph type="title"/>
          </p:nvPr>
        </p:nvSpPr>
        <p:spPr/>
        <p:txBody>
          <a:bodyPr>
            <a:noAutofit/>
          </a:bodyPr>
          <a:lstStyle/>
          <a:p>
            <a:pPr algn="ctr"/>
            <a:r>
              <a:rPr lang="en-IN" sz="2400" dirty="0"/>
              <a:t>MODULE 4:</a:t>
            </a:r>
            <a:br>
              <a:rPr lang="en-IN" sz="2400" dirty="0"/>
            </a:br>
            <a:r>
              <a:rPr lang="en-IN" sz="2400" dirty="0">
                <a:latin typeface="Times New Roman" panose="02020603050405020304" pitchFamily="18" charset="0"/>
                <a:cs typeface="Times New Roman" panose="02020603050405020304" pitchFamily="18" charset="0"/>
              </a:rPr>
              <a:t>SEGMENTATION - VISUALISATION OF OUTPUT.</a:t>
            </a:r>
            <a:br>
              <a:rPr lang="en-IN" sz="2400" dirty="0">
                <a:latin typeface="Times New Roman" panose="02020603050405020304" pitchFamily="18"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3A98C454-D286-40EE-A597-62FDBF6ECF28}"/>
              </a:ext>
            </a:extLst>
          </p:cNvPr>
          <p:cNvSpPr>
            <a:spLocks noGrp="1"/>
          </p:cNvSpPr>
          <p:nvPr>
            <p:ph idx="1"/>
          </p:nvPr>
        </p:nvSpPr>
        <p:spPr>
          <a:xfrm>
            <a:off x="581192" y="1586694"/>
            <a:ext cx="11029615" cy="3380431"/>
          </a:xfrm>
        </p:spPr>
        <p:txBody>
          <a:bodyPr>
            <a:normAutofit/>
          </a:bodyPr>
          <a:lstStyle/>
          <a:p>
            <a:r>
              <a:rPr lang="en-IN" sz="1900" dirty="0">
                <a:solidFill>
                  <a:schemeClr val="tx1"/>
                </a:solidFill>
                <a:latin typeface="Times New Roman" panose="02020603050405020304" pitchFamily="18" charset="0"/>
                <a:cs typeface="Times New Roman" panose="02020603050405020304" pitchFamily="18" charset="0"/>
              </a:rPr>
              <a:t>The trained model’s loss and validation loss is plotted in a 2-D graph chart.</a:t>
            </a:r>
          </a:p>
          <a:p>
            <a:r>
              <a:rPr lang="en-IN" sz="1900" dirty="0">
                <a:solidFill>
                  <a:schemeClr val="tx1"/>
                </a:solidFill>
                <a:latin typeface="Times New Roman" panose="02020603050405020304" pitchFamily="18" charset="0"/>
                <a:cs typeface="Times New Roman" panose="02020603050405020304" pitchFamily="18" charset="0"/>
              </a:rPr>
              <a:t>The threshold predictions on the test and validation dataset is processed and completed. </a:t>
            </a:r>
          </a:p>
          <a:p>
            <a:r>
              <a:rPr lang="en-IN" sz="1900" dirty="0">
                <a:solidFill>
                  <a:schemeClr val="tx1"/>
                </a:solidFill>
                <a:latin typeface="Times New Roman" panose="02020603050405020304" pitchFamily="18" charset="0"/>
                <a:cs typeface="Times New Roman" panose="02020603050405020304" pitchFamily="18" charset="0"/>
              </a:rPr>
              <a:t>A final function to plot the data and to check the prediction is developed.</a:t>
            </a:r>
          </a:p>
          <a:p>
            <a:r>
              <a:rPr lang="en-IN" sz="1900" dirty="0">
                <a:solidFill>
                  <a:schemeClr val="tx1"/>
                </a:solidFill>
                <a:latin typeface="Times New Roman" panose="02020603050405020304" pitchFamily="18" charset="0"/>
                <a:cs typeface="Times New Roman" panose="02020603050405020304" pitchFamily="18" charset="0"/>
              </a:rPr>
              <a:t>The segmented images is displayed in 4 different visualization models [ Seismic, normal, border prediction, and binary model ]. </a:t>
            </a:r>
          </a:p>
          <a:p>
            <a:r>
              <a:rPr lang="en-IN" sz="1900" dirty="0">
                <a:solidFill>
                  <a:schemeClr val="tx1"/>
                </a:solidFill>
                <a:latin typeface="Times New Roman" panose="02020603050405020304" pitchFamily="18" charset="0"/>
                <a:cs typeface="Times New Roman" panose="02020603050405020304" pitchFamily="18" charset="0"/>
              </a:rPr>
              <a:t>The final segmentation of the pancreas from the abdominal CT Scan is displayed as the resultant output.</a:t>
            </a:r>
          </a:p>
        </p:txBody>
      </p:sp>
    </p:spTree>
    <p:extLst>
      <p:ext uri="{BB962C8B-B14F-4D97-AF65-F5344CB8AC3E}">
        <p14:creationId xmlns:p14="http://schemas.microsoft.com/office/powerpoint/2010/main" val="4141611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7639-8F6D-4926-9A66-851C34022705}"/>
              </a:ext>
            </a:extLst>
          </p:cNvPr>
          <p:cNvSpPr>
            <a:spLocks noGrp="1"/>
          </p:cNvSpPr>
          <p:nvPr>
            <p:ph type="title"/>
          </p:nvPr>
        </p:nvSpPr>
        <p:spPr>
          <a:xfrm>
            <a:off x="581526" y="541518"/>
            <a:ext cx="11029616" cy="521163"/>
          </a:xfrm>
        </p:spPr>
        <p:txBody>
          <a:bodyPr/>
          <a:lstStyle/>
          <a:p>
            <a:r>
              <a:rPr lang="en-IN" sz="2800" dirty="0">
                <a:latin typeface="Times New Roman" panose="02020603050405020304" pitchFamily="18" charset="0"/>
                <a:cs typeface="Times New Roman" panose="02020603050405020304" pitchFamily="18" charset="0"/>
              </a:rPr>
              <a:t>SEGMENTATION - VISUALISATION OF OUTPUT: </a:t>
            </a:r>
            <a:endParaRPr lang="en-IN" dirty="0"/>
          </a:p>
        </p:txBody>
      </p:sp>
      <p:pic>
        <p:nvPicPr>
          <p:cNvPr id="5" name="Content Placeholder 4">
            <a:extLst>
              <a:ext uri="{FF2B5EF4-FFF2-40B4-BE49-F238E27FC236}">
                <a16:creationId xmlns:a16="http://schemas.microsoft.com/office/drawing/2014/main" id="{C72FBE27-7A06-400E-8FDE-BD6F01F8864B}"/>
              </a:ext>
            </a:extLst>
          </p:cNvPr>
          <p:cNvPicPr>
            <a:picLocks noGrp="1" noChangeAspect="1"/>
          </p:cNvPicPr>
          <p:nvPr>
            <p:ph idx="1"/>
          </p:nvPr>
        </p:nvPicPr>
        <p:blipFill>
          <a:blip r:embed="rId2"/>
          <a:stretch>
            <a:fillRect/>
          </a:stretch>
        </p:blipFill>
        <p:spPr>
          <a:xfrm>
            <a:off x="580524" y="1143000"/>
            <a:ext cx="11029950" cy="2738234"/>
          </a:xfrm>
        </p:spPr>
      </p:pic>
      <p:pic>
        <p:nvPicPr>
          <p:cNvPr id="7" name="Picture 6">
            <a:extLst>
              <a:ext uri="{FF2B5EF4-FFF2-40B4-BE49-F238E27FC236}">
                <a16:creationId xmlns:a16="http://schemas.microsoft.com/office/drawing/2014/main" id="{7D25565C-E38D-421A-BB8C-AC54780583C3}"/>
              </a:ext>
            </a:extLst>
          </p:cNvPr>
          <p:cNvPicPr>
            <a:picLocks noChangeAspect="1"/>
          </p:cNvPicPr>
          <p:nvPr/>
        </p:nvPicPr>
        <p:blipFill>
          <a:blip r:embed="rId3"/>
          <a:stretch>
            <a:fillRect/>
          </a:stretch>
        </p:blipFill>
        <p:spPr>
          <a:xfrm>
            <a:off x="580524" y="3881234"/>
            <a:ext cx="11029950" cy="2772556"/>
          </a:xfrm>
          <a:prstGeom prst="rect">
            <a:avLst/>
          </a:prstGeom>
        </p:spPr>
      </p:pic>
    </p:spTree>
    <p:extLst>
      <p:ext uri="{BB962C8B-B14F-4D97-AF65-F5344CB8AC3E}">
        <p14:creationId xmlns:p14="http://schemas.microsoft.com/office/powerpoint/2010/main" val="1215972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89D77-603E-4C11-9C4C-BFB596D0BA20}"/>
              </a:ext>
            </a:extLst>
          </p:cNvPr>
          <p:cNvSpPr>
            <a:spLocks noGrp="1"/>
          </p:cNvSpPr>
          <p:nvPr>
            <p:ph type="title"/>
          </p:nvPr>
        </p:nvSpPr>
        <p:spPr>
          <a:xfrm>
            <a:off x="581192" y="2916195"/>
            <a:ext cx="11029616" cy="679621"/>
          </a:xfrm>
        </p:spPr>
        <p:txBody>
          <a:bodyPr>
            <a:normAutofit/>
          </a:bodyPr>
          <a:lstStyle/>
          <a:p>
            <a:pPr algn="ctr"/>
            <a:r>
              <a:rPr lang="en-IN" sz="35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53104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582ED-6C97-4746-B8C1-B66A2FBAA386}"/>
              </a:ext>
            </a:extLst>
          </p:cNvPr>
          <p:cNvSpPr>
            <a:spLocks noGrp="1"/>
          </p:cNvSpPr>
          <p:nvPr>
            <p:ph type="title"/>
          </p:nvPr>
        </p:nvSpPr>
        <p:spPr>
          <a:xfrm>
            <a:off x="581192" y="702156"/>
            <a:ext cx="11029616" cy="607660"/>
          </a:xfrm>
        </p:spPr>
        <p:txBody>
          <a:bodyPr/>
          <a:lstStyle/>
          <a:p>
            <a:r>
              <a:rPr lang="en-IN"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72E32D33-4572-4F20-9E2E-0F1A8DE1ED1F}"/>
              </a:ext>
            </a:extLst>
          </p:cNvPr>
          <p:cNvSpPr>
            <a:spLocks noGrp="1"/>
          </p:cNvSpPr>
          <p:nvPr>
            <p:ph idx="1"/>
          </p:nvPr>
        </p:nvSpPr>
        <p:spPr>
          <a:xfrm>
            <a:off x="581192" y="1161536"/>
            <a:ext cx="11029615" cy="4695568"/>
          </a:xfrm>
        </p:spPr>
        <p:txBody>
          <a:bodyPr/>
          <a:lstStyle/>
          <a:p>
            <a:r>
              <a:rPr lang="en-US" sz="1800" dirty="0">
                <a:effectLst/>
                <a:latin typeface="Times New Roman" panose="02020603050405020304" pitchFamily="18" charset="0"/>
                <a:ea typeface="Times New Roman" panose="02020603050405020304" pitchFamily="18" charset="0"/>
              </a:rPr>
              <a:t>A CT scan involves taking a series of X-rays from different angles to show clear images of the bones and soft tissues, including organs in the abdomen. </a:t>
            </a:r>
          </a:p>
          <a:p>
            <a:r>
              <a:rPr lang="en-US" sz="1800" dirty="0">
                <a:effectLst/>
                <a:latin typeface="Times New Roman" panose="02020603050405020304" pitchFamily="18" charset="0"/>
                <a:ea typeface="Times New Roman" panose="02020603050405020304" pitchFamily="18" charset="0"/>
              </a:rPr>
              <a:t>It can help reveal any abnormalities in the pancreas or the area around it. </a:t>
            </a:r>
          </a:p>
          <a:p>
            <a:r>
              <a:rPr lang="en-US" sz="1800" dirty="0">
                <a:effectLst/>
                <a:latin typeface="Times New Roman" panose="02020603050405020304" pitchFamily="18" charset="0"/>
                <a:ea typeface="Times New Roman" panose="02020603050405020304" pitchFamily="18" charset="0"/>
              </a:rPr>
              <a:t>To segment the pancreas and to provide a clear view of it is the primary concern of the project. </a:t>
            </a:r>
          </a:p>
          <a:p>
            <a:r>
              <a:rPr lang="en-US" sz="1800" dirty="0">
                <a:effectLst/>
                <a:latin typeface="Times New Roman" panose="02020603050405020304" pitchFamily="18" charset="0"/>
                <a:ea typeface="Times New Roman" panose="02020603050405020304" pitchFamily="18" charset="0"/>
              </a:rPr>
              <a:t>Gray scale image filter followed by masking of images to train the model is done in the primary image processing steps. </a:t>
            </a:r>
          </a:p>
          <a:p>
            <a:r>
              <a:rPr lang="en-US" sz="1800" dirty="0">
                <a:effectLst/>
                <a:latin typeface="Times New Roman" panose="02020603050405020304" pitchFamily="18" charset="0"/>
                <a:ea typeface="Times New Roman" panose="02020603050405020304" pitchFamily="18" charset="0"/>
              </a:rPr>
              <a:t>It is followed by enumeration of the data into pixel encoded array list and training the model with U-NET architecture. </a:t>
            </a:r>
          </a:p>
          <a:p>
            <a:r>
              <a:rPr lang="en-US" sz="1800" dirty="0">
                <a:effectLst/>
                <a:latin typeface="Times New Roman" panose="02020603050405020304" pitchFamily="18" charset="0"/>
                <a:ea typeface="Times New Roman" panose="02020603050405020304" pitchFamily="18" charset="0"/>
              </a:rPr>
              <a:t>Finally, the pancreas is segmented using mask images and testing of data is done with the saved model.</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06191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7B13-67D5-4021-B416-11B9172F6DEC}"/>
              </a:ext>
            </a:extLst>
          </p:cNvPr>
          <p:cNvSpPr>
            <a:spLocks noGrp="1"/>
          </p:cNvSpPr>
          <p:nvPr>
            <p:ph type="title"/>
          </p:nvPr>
        </p:nvSpPr>
        <p:spPr>
          <a:xfrm>
            <a:off x="581192" y="568412"/>
            <a:ext cx="11029616" cy="506626"/>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4">
            <a:extLst>
              <a:ext uri="{FF2B5EF4-FFF2-40B4-BE49-F238E27FC236}">
                <a16:creationId xmlns:a16="http://schemas.microsoft.com/office/drawing/2014/main" id="{A6BA9BFA-F06B-4152-8F7D-8111FD834622}"/>
              </a:ext>
            </a:extLst>
          </p:cNvPr>
          <p:cNvGraphicFramePr>
            <a:graphicFrameLocks noGrp="1"/>
          </p:cNvGraphicFramePr>
          <p:nvPr>
            <p:extLst>
              <p:ext uri="{D42A27DB-BD31-4B8C-83A1-F6EECF244321}">
                <p14:modId xmlns:p14="http://schemas.microsoft.com/office/powerpoint/2010/main" val="3731818327"/>
              </p:ext>
            </p:extLst>
          </p:nvPr>
        </p:nvGraphicFramePr>
        <p:xfrm>
          <a:off x="581192" y="1075039"/>
          <a:ext cx="11029615" cy="5511111"/>
        </p:xfrm>
        <a:graphic>
          <a:graphicData uri="http://schemas.openxmlformats.org/drawingml/2006/table">
            <a:tbl>
              <a:tblPr firstRow="1" bandRow="1">
                <a:tableStyleId>{F5AB1C69-6EDB-4FF4-983F-18BD219EF322}</a:tableStyleId>
              </a:tblPr>
              <a:tblGrid>
                <a:gridCol w="728624">
                  <a:extLst>
                    <a:ext uri="{9D8B030D-6E8A-4147-A177-3AD203B41FA5}">
                      <a16:colId xmlns:a16="http://schemas.microsoft.com/office/drawing/2014/main" val="4234460395"/>
                    </a:ext>
                  </a:extLst>
                </a:gridCol>
                <a:gridCol w="2854411">
                  <a:extLst>
                    <a:ext uri="{9D8B030D-6E8A-4147-A177-3AD203B41FA5}">
                      <a16:colId xmlns:a16="http://schemas.microsoft.com/office/drawing/2014/main" val="1534158008"/>
                    </a:ext>
                  </a:extLst>
                </a:gridCol>
                <a:gridCol w="2990335">
                  <a:extLst>
                    <a:ext uri="{9D8B030D-6E8A-4147-A177-3AD203B41FA5}">
                      <a16:colId xmlns:a16="http://schemas.microsoft.com/office/drawing/2014/main" val="3564702452"/>
                    </a:ext>
                  </a:extLst>
                </a:gridCol>
                <a:gridCol w="2174789">
                  <a:extLst>
                    <a:ext uri="{9D8B030D-6E8A-4147-A177-3AD203B41FA5}">
                      <a16:colId xmlns:a16="http://schemas.microsoft.com/office/drawing/2014/main" val="2590802074"/>
                    </a:ext>
                  </a:extLst>
                </a:gridCol>
                <a:gridCol w="2281456">
                  <a:extLst>
                    <a:ext uri="{9D8B030D-6E8A-4147-A177-3AD203B41FA5}">
                      <a16:colId xmlns:a16="http://schemas.microsoft.com/office/drawing/2014/main" val="2624004230"/>
                    </a:ext>
                  </a:extLst>
                </a:gridCol>
              </a:tblGrid>
              <a:tr h="688819">
                <a:tc>
                  <a:txBody>
                    <a:bodyPr/>
                    <a:lstStyle/>
                    <a:p>
                      <a:pPr algn="ctr"/>
                      <a:r>
                        <a:rPr lang="en-IN" dirty="0">
                          <a:solidFill>
                            <a:schemeClr val="tx1"/>
                          </a:solidFill>
                          <a:latin typeface="Times New Roman" panose="02020603050405020304" pitchFamily="18" charset="0"/>
                          <a:cs typeface="Times New Roman" panose="02020603050405020304" pitchFamily="18" charset="0"/>
                        </a:rPr>
                        <a:t>S.NO</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 TITLE, AND YEAR</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METHODOLOGY</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a:txBody>
                  <a:tcPr anchor="ctr"/>
                </a:tc>
                <a:extLst>
                  <a:ext uri="{0D108BD9-81ED-4DB2-BD59-A6C34878D82A}">
                    <a16:rowId xmlns:a16="http://schemas.microsoft.com/office/drawing/2014/main" val="1314134759"/>
                  </a:ext>
                </a:extLst>
              </a:tr>
              <a:tr h="2411146">
                <a:tc>
                  <a:txBody>
                    <a:bodyPr/>
                    <a:lstStyle/>
                    <a:p>
                      <a:r>
                        <a:rPr lang="en-IN" sz="1700" dirty="0">
                          <a:latin typeface="Times New Roman" panose="02020603050405020304" pitchFamily="18" charset="0"/>
                          <a:cs typeface="Times New Roman" panose="02020603050405020304" pitchFamily="18" charset="0"/>
                        </a:rPr>
                        <a:t>1.</a:t>
                      </a:r>
                    </a:p>
                  </a:txBody>
                  <a:tcPr/>
                </a:tc>
                <a:tc>
                  <a:txBody>
                    <a:bodyPr/>
                    <a:lstStyle/>
                    <a:p>
                      <a:r>
                        <a:rPr lang="en-IN" sz="1700" dirty="0">
                          <a:latin typeface="Times New Roman" panose="02020603050405020304" pitchFamily="18" charset="0"/>
                          <a:cs typeface="Times New Roman" panose="02020603050405020304" pitchFamily="18" charset="0"/>
                        </a:rPr>
                        <a:t>Dr. Bindhu V.</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BIOMEDICAL IMAGE ANALYSIS USING SEMANTIC SEGMENTATION, 2019.</a:t>
                      </a:r>
                    </a:p>
                  </a:txBody>
                  <a:tcPr/>
                </a:tc>
                <a:tc>
                  <a:txBody>
                    <a:bodyPr/>
                    <a:lstStyle/>
                    <a:p>
                      <a:r>
                        <a:rPr lang="en-IN" sz="1700" dirty="0">
                          <a:latin typeface="Times New Roman" panose="02020603050405020304" pitchFamily="18" charset="0"/>
                          <a:cs typeface="Times New Roman" panose="02020603050405020304" pitchFamily="18" charset="0"/>
                        </a:rPr>
                        <a:t>The proposed method utilizes the AlexNet as the encoder module and affixes the decoder module with transpose convolutional layers to up-sample the feature maps to the full–resolution segmentation map. </a:t>
                      </a:r>
                    </a:p>
                  </a:txBody>
                  <a:tcPr/>
                </a:tc>
                <a:tc>
                  <a:txBody>
                    <a:bodyPr/>
                    <a:lstStyle/>
                    <a:p>
                      <a:r>
                        <a:rPr lang="en-IN" sz="1700" dirty="0">
                          <a:latin typeface="Times New Roman" panose="02020603050405020304" pitchFamily="18" charset="0"/>
                          <a:cs typeface="Times New Roman" panose="02020603050405020304" pitchFamily="18" charset="0"/>
                        </a:rPr>
                        <a:t>The biomedical segmentation produces a very high performance with the rational amount of training epochs at a rational training time.</a:t>
                      </a:r>
                    </a:p>
                  </a:txBody>
                  <a:tcPr/>
                </a:tc>
                <a:tc>
                  <a:txBody>
                    <a:bodyPr/>
                    <a:lstStyle/>
                    <a:p>
                      <a:r>
                        <a:rPr lang="en-IN" sz="1700" dirty="0">
                          <a:latin typeface="Times New Roman" panose="02020603050405020304" pitchFamily="18" charset="0"/>
                          <a:cs typeface="Times New Roman" panose="02020603050405020304" pitchFamily="18" charset="0"/>
                        </a:rPr>
                        <a:t>The down-sample and up-sample method reduces the image resolution which might affect the accuracy of the segmentation.</a:t>
                      </a:r>
                    </a:p>
                  </a:txBody>
                  <a:tcPr/>
                </a:tc>
                <a:extLst>
                  <a:ext uri="{0D108BD9-81ED-4DB2-BD59-A6C34878D82A}">
                    <a16:rowId xmlns:a16="http://schemas.microsoft.com/office/drawing/2014/main" val="1421512807"/>
                  </a:ext>
                </a:extLst>
              </a:tr>
              <a:tr h="2411146">
                <a:tc>
                  <a:txBody>
                    <a:bodyPr/>
                    <a:lstStyle/>
                    <a:p>
                      <a:r>
                        <a:rPr lang="en-IN" sz="1700" dirty="0">
                          <a:latin typeface="Times New Roman" panose="02020603050405020304" pitchFamily="18" charset="0"/>
                          <a:cs typeface="Times New Roman" panose="02020603050405020304" pitchFamily="18" charset="0"/>
                        </a:rPr>
                        <a:t>2.</a:t>
                      </a:r>
                    </a:p>
                  </a:txBody>
                  <a:tcPr/>
                </a:tc>
                <a:tc>
                  <a:txBody>
                    <a:bodyPr/>
                    <a:lstStyle/>
                    <a:p>
                      <a:r>
                        <a:rPr lang="en-IN" sz="1700" dirty="0">
                          <a:latin typeface="Times New Roman" panose="02020603050405020304" pitchFamily="18" charset="0"/>
                          <a:cs typeface="Times New Roman" panose="02020603050405020304" pitchFamily="18" charset="0"/>
                        </a:rPr>
                        <a:t>Ozan Oktay, Jo SchlemperLoic Le, Folgoc Matthew, LeeMattias Heinrich. </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Attention U-Net Learning Where to Look for the Pancreas, 2018.</a:t>
                      </a:r>
                    </a:p>
                  </a:txBody>
                  <a:tcPr/>
                </a:tc>
                <a:tc>
                  <a:txBody>
                    <a:bodyPr/>
                    <a:lstStyle/>
                    <a:p>
                      <a:r>
                        <a:rPr lang="en-IN" sz="1700" dirty="0">
                          <a:latin typeface="Times New Roman" panose="02020603050405020304" pitchFamily="18" charset="0"/>
                          <a:cs typeface="Times New Roman" panose="02020603050405020304" pitchFamily="18" charset="0"/>
                        </a:rPr>
                        <a:t>Convolutional neural networks outperform traditional approaches in medical image analysis on public benchmark datasets while being an order of magnitude faster than, e.g., graph-cut and multi-atlas segmentation techniques.</a:t>
                      </a:r>
                    </a:p>
                  </a:txBody>
                  <a:tcPr/>
                </a:tc>
                <a:tc>
                  <a:txBody>
                    <a:bodyPr/>
                    <a:lstStyle/>
                    <a:p>
                      <a:r>
                        <a:rPr lang="en-IN" sz="1700" dirty="0">
                          <a:latin typeface="Times New Roman" panose="02020603050405020304" pitchFamily="18" charset="0"/>
                          <a:cs typeface="Times New Roman" panose="02020603050405020304" pitchFamily="18" charset="0"/>
                        </a:rPr>
                        <a:t>AGs can benefit from transfer learning and multi-stage training schemes.</a:t>
                      </a:r>
                    </a:p>
                  </a:txBody>
                  <a:tcPr/>
                </a:tc>
                <a:tc>
                  <a:txBody>
                    <a:bodyPr/>
                    <a:lstStyle/>
                    <a:p>
                      <a:r>
                        <a:rPr lang="en-IN" sz="1700" dirty="0">
                          <a:latin typeface="Times New Roman" panose="02020603050405020304" pitchFamily="18" charset="0"/>
                          <a:cs typeface="Times New Roman" panose="02020603050405020304" pitchFamily="18" charset="0"/>
                        </a:rPr>
                        <a:t>Efficiency can be improved only by introducing 3D models which requires more GPU computation power and memory.</a:t>
                      </a:r>
                    </a:p>
                  </a:txBody>
                  <a:tcPr/>
                </a:tc>
                <a:extLst>
                  <a:ext uri="{0D108BD9-81ED-4DB2-BD59-A6C34878D82A}">
                    <a16:rowId xmlns:a16="http://schemas.microsoft.com/office/drawing/2014/main" val="1037258520"/>
                  </a:ext>
                </a:extLst>
              </a:tr>
            </a:tbl>
          </a:graphicData>
        </a:graphic>
      </p:graphicFrame>
    </p:spTree>
    <p:extLst>
      <p:ext uri="{BB962C8B-B14F-4D97-AF65-F5344CB8AC3E}">
        <p14:creationId xmlns:p14="http://schemas.microsoft.com/office/powerpoint/2010/main" val="1235747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7B13-67D5-4021-B416-11B9172F6DEC}"/>
              </a:ext>
            </a:extLst>
          </p:cNvPr>
          <p:cNvSpPr>
            <a:spLocks noGrp="1"/>
          </p:cNvSpPr>
          <p:nvPr>
            <p:ph type="title"/>
          </p:nvPr>
        </p:nvSpPr>
        <p:spPr>
          <a:xfrm>
            <a:off x="581192" y="568412"/>
            <a:ext cx="11029616" cy="506626"/>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 [ cont. ]</a:t>
            </a:r>
          </a:p>
        </p:txBody>
      </p:sp>
      <p:graphicFrame>
        <p:nvGraphicFramePr>
          <p:cNvPr id="4" name="Table 4">
            <a:extLst>
              <a:ext uri="{FF2B5EF4-FFF2-40B4-BE49-F238E27FC236}">
                <a16:creationId xmlns:a16="http://schemas.microsoft.com/office/drawing/2014/main" id="{A6BA9BFA-F06B-4152-8F7D-8111FD834622}"/>
              </a:ext>
            </a:extLst>
          </p:cNvPr>
          <p:cNvGraphicFramePr>
            <a:graphicFrameLocks noGrp="1"/>
          </p:cNvGraphicFramePr>
          <p:nvPr>
            <p:extLst>
              <p:ext uri="{D42A27DB-BD31-4B8C-83A1-F6EECF244321}">
                <p14:modId xmlns:p14="http://schemas.microsoft.com/office/powerpoint/2010/main" val="1553271862"/>
              </p:ext>
            </p:extLst>
          </p:nvPr>
        </p:nvGraphicFramePr>
        <p:xfrm>
          <a:off x="581192" y="1075039"/>
          <a:ext cx="11029615" cy="5511111"/>
        </p:xfrm>
        <a:graphic>
          <a:graphicData uri="http://schemas.openxmlformats.org/drawingml/2006/table">
            <a:tbl>
              <a:tblPr firstRow="1" bandRow="1">
                <a:tableStyleId>{F5AB1C69-6EDB-4FF4-983F-18BD219EF322}</a:tableStyleId>
              </a:tblPr>
              <a:tblGrid>
                <a:gridCol w="728624">
                  <a:extLst>
                    <a:ext uri="{9D8B030D-6E8A-4147-A177-3AD203B41FA5}">
                      <a16:colId xmlns:a16="http://schemas.microsoft.com/office/drawing/2014/main" val="4234460395"/>
                    </a:ext>
                  </a:extLst>
                </a:gridCol>
                <a:gridCol w="2854411">
                  <a:extLst>
                    <a:ext uri="{9D8B030D-6E8A-4147-A177-3AD203B41FA5}">
                      <a16:colId xmlns:a16="http://schemas.microsoft.com/office/drawing/2014/main" val="1534158008"/>
                    </a:ext>
                  </a:extLst>
                </a:gridCol>
                <a:gridCol w="2990335">
                  <a:extLst>
                    <a:ext uri="{9D8B030D-6E8A-4147-A177-3AD203B41FA5}">
                      <a16:colId xmlns:a16="http://schemas.microsoft.com/office/drawing/2014/main" val="3564702452"/>
                    </a:ext>
                  </a:extLst>
                </a:gridCol>
                <a:gridCol w="2174789">
                  <a:extLst>
                    <a:ext uri="{9D8B030D-6E8A-4147-A177-3AD203B41FA5}">
                      <a16:colId xmlns:a16="http://schemas.microsoft.com/office/drawing/2014/main" val="2590802074"/>
                    </a:ext>
                  </a:extLst>
                </a:gridCol>
                <a:gridCol w="2281456">
                  <a:extLst>
                    <a:ext uri="{9D8B030D-6E8A-4147-A177-3AD203B41FA5}">
                      <a16:colId xmlns:a16="http://schemas.microsoft.com/office/drawing/2014/main" val="2624004230"/>
                    </a:ext>
                  </a:extLst>
                </a:gridCol>
              </a:tblGrid>
              <a:tr h="688819">
                <a:tc>
                  <a:txBody>
                    <a:bodyPr/>
                    <a:lstStyle/>
                    <a:p>
                      <a:pPr algn="ctr"/>
                      <a:r>
                        <a:rPr lang="en-IN" dirty="0">
                          <a:solidFill>
                            <a:schemeClr val="tx1"/>
                          </a:solidFill>
                          <a:latin typeface="Times New Roman" panose="02020603050405020304" pitchFamily="18" charset="0"/>
                          <a:cs typeface="Times New Roman" panose="02020603050405020304" pitchFamily="18" charset="0"/>
                        </a:rPr>
                        <a:t>S.NO</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 TITLE, AND YEAR</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METHODOLOGY</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a:txBody>
                  <a:tcPr anchor="ctr"/>
                </a:tc>
                <a:extLst>
                  <a:ext uri="{0D108BD9-81ED-4DB2-BD59-A6C34878D82A}">
                    <a16:rowId xmlns:a16="http://schemas.microsoft.com/office/drawing/2014/main" val="1314134759"/>
                  </a:ext>
                </a:extLst>
              </a:tr>
              <a:tr h="2411146">
                <a:tc>
                  <a:txBody>
                    <a:bodyPr/>
                    <a:lstStyle/>
                    <a:p>
                      <a:r>
                        <a:rPr lang="en-IN" sz="1700" dirty="0">
                          <a:latin typeface="Times New Roman" panose="02020603050405020304" pitchFamily="18" charset="0"/>
                          <a:cs typeface="Times New Roman" panose="02020603050405020304" pitchFamily="18" charset="0"/>
                        </a:rPr>
                        <a:t>3.</a:t>
                      </a:r>
                    </a:p>
                  </a:txBody>
                  <a:tcPr/>
                </a:tc>
                <a:tc>
                  <a:txBody>
                    <a:bodyPr/>
                    <a:lstStyle/>
                    <a:p>
                      <a:r>
                        <a:rPr lang="en-IN" sz="1700" dirty="0">
                          <a:latin typeface="Times New Roman" panose="02020603050405020304" pitchFamily="18" charset="0"/>
                          <a:cs typeface="Times New Roman" panose="02020603050405020304" pitchFamily="18" charset="0"/>
                        </a:rPr>
                        <a:t>Dr. Olaf Ronneberger                                                                                                                       Mr. Philipp Fischer and </a:t>
                      </a:r>
                    </a:p>
                    <a:p>
                      <a:r>
                        <a:rPr lang="en-IN" sz="1700" dirty="0">
                          <a:latin typeface="Times New Roman" panose="02020603050405020304" pitchFamily="18" charset="0"/>
                          <a:cs typeface="Times New Roman" panose="02020603050405020304" pitchFamily="18" charset="0"/>
                        </a:rPr>
                        <a:t>Dr. Thomas Brox.</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U-Net: Convolutional Networks for Biomedical Image Segmentation, 2015.</a:t>
                      </a:r>
                    </a:p>
                  </a:txBody>
                  <a:tcPr/>
                </a:tc>
                <a:tc>
                  <a:txBody>
                    <a:bodyPr/>
                    <a:lstStyle/>
                    <a:p>
                      <a:r>
                        <a:rPr lang="en-IN" sz="1700" dirty="0">
                          <a:latin typeface="Times New Roman" panose="02020603050405020304" pitchFamily="18" charset="0"/>
                          <a:cs typeface="Times New Roman" panose="02020603050405020304" pitchFamily="18" charset="0"/>
                        </a:rPr>
                        <a:t>Displayed the results on the segmentation of neuronal structures in EM stacks and performed the network of Ciresan. Furthermore, shows results for cell segmentation in light microscopy images from the ISBI cell tracking .</a:t>
                      </a:r>
                    </a:p>
                  </a:txBody>
                  <a:tcPr/>
                </a:tc>
                <a:tc>
                  <a:txBody>
                    <a:bodyPr/>
                    <a:lstStyle/>
                    <a:p>
                      <a:r>
                        <a:rPr lang="en-IN" sz="1700" dirty="0">
                          <a:latin typeface="Times New Roman" panose="02020603050405020304" pitchFamily="18" charset="0"/>
                          <a:cs typeface="Times New Roman" panose="02020603050405020304" pitchFamily="18" charset="0"/>
                        </a:rPr>
                        <a:t>It works with a  large margin on the two most challenging 2D transmitted light datasets.</a:t>
                      </a:r>
                    </a:p>
                  </a:txBody>
                  <a:tcPr/>
                </a:tc>
                <a:tc>
                  <a:txBody>
                    <a:bodyPr/>
                    <a:lstStyle/>
                    <a:p>
                      <a:r>
                        <a:rPr lang="en-IN" sz="1700" dirty="0">
                          <a:latin typeface="Times New Roman" panose="02020603050405020304" pitchFamily="18" charset="0"/>
                          <a:cs typeface="Times New Roman" panose="02020603050405020304" pitchFamily="18" charset="0"/>
                        </a:rPr>
                        <a:t>Requires lot of annotated training samples</a:t>
                      </a:r>
                    </a:p>
                  </a:txBody>
                  <a:tcPr/>
                </a:tc>
                <a:extLst>
                  <a:ext uri="{0D108BD9-81ED-4DB2-BD59-A6C34878D82A}">
                    <a16:rowId xmlns:a16="http://schemas.microsoft.com/office/drawing/2014/main" val="1421512807"/>
                  </a:ext>
                </a:extLst>
              </a:tr>
              <a:tr h="2411146">
                <a:tc>
                  <a:txBody>
                    <a:bodyPr/>
                    <a:lstStyle/>
                    <a:p>
                      <a:r>
                        <a:rPr lang="en-IN" sz="1700" dirty="0">
                          <a:latin typeface="Times New Roman" panose="02020603050405020304" pitchFamily="18" charset="0"/>
                          <a:cs typeface="Times New Roman" panose="02020603050405020304" pitchFamily="18" charset="0"/>
                        </a:rPr>
                        <a:t>4.</a:t>
                      </a:r>
                    </a:p>
                  </a:txBody>
                  <a:tcPr/>
                </a:tc>
                <a:tc>
                  <a:txBody>
                    <a:bodyPr/>
                    <a:lstStyle/>
                    <a:p>
                      <a:r>
                        <a:rPr lang="en-IN" sz="1700" dirty="0">
                          <a:latin typeface="Times New Roman" panose="02020603050405020304" pitchFamily="18" charset="0"/>
                          <a:cs typeface="Times New Roman" panose="02020603050405020304" pitchFamily="18" charset="0"/>
                        </a:rPr>
                        <a:t>Ange Lou, Shuyue Guan, Murray Loew.</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DC-U Net: Rethinking the U-Net Architecture with Dual Channel Efficient CNN for Medical Image Segmentation,</a:t>
                      </a:r>
                    </a:p>
                    <a:p>
                      <a:r>
                        <a:rPr lang="en-IN" sz="1700" dirty="0">
                          <a:latin typeface="Times New Roman" panose="02020603050405020304" pitchFamily="18" charset="0"/>
                          <a:cs typeface="Times New Roman" panose="02020603050405020304" pitchFamily="18" charset="0"/>
                        </a:rPr>
                        <a:t>2020.</a:t>
                      </a:r>
                    </a:p>
                  </a:txBody>
                  <a:tcPr/>
                </a:tc>
                <a:tc>
                  <a:txBody>
                    <a:bodyPr/>
                    <a:lstStyle/>
                    <a:p>
                      <a:r>
                        <a:rPr lang="en-IN" sz="1700" dirty="0">
                          <a:latin typeface="Times New Roman" panose="02020603050405020304" pitchFamily="18" charset="0"/>
                          <a:cs typeface="Times New Roman" panose="02020603050405020304" pitchFamily="18" charset="0"/>
                        </a:rPr>
                        <a:t>Designed efficient CNN architecture to replace encoder and decoder and to improve state-of-the-art U-Net model. Choosing U-Net as baseline model and pre-processing the images also doing binary classification.</a:t>
                      </a:r>
                    </a:p>
                  </a:txBody>
                  <a:tcPr/>
                </a:tc>
                <a:tc>
                  <a:txBody>
                    <a:bodyPr/>
                    <a:lstStyle/>
                    <a:p>
                      <a:r>
                        <a:rPr lang="en-IN" sz="1700" dirty="0">
                          <a:latin typeface="Times New Roman" panose="02020603050405020304" pitchFamily="18" charset="0"/>
                          <a:cs typeface="Times New Roman" panose="02020603050405020304" pitchFamily="18" charset="0"/>
                        </a:rPr>
                        <a:t>Dual Channel CNN is more efficient than traditional U-NET CNN architecture. </a:t>
                      </a:r>
                    </a:p>
                  </a:txBody>
                  <a:tcPr/>
                </a:tc>
                <a:tc>
                  <a:txBody>
                    <a:bodyPr/>
                    <a:lstStyle/>
                    <a:p>
                      <a:r>
                        <a:rPr lang="en-IN" sz="1700" dirty="0">
                          <a:latin typeface="Times New Roman" panose="02020603050405020304" pitchFamily="18" charset="0"/>
                          <a:cs typeface="Times New Roman" panose="02020603050405020304" pitchFamily="18" charset="0"/>
                        </a:rPr>
                        <a:t>U-Net and </a:t>
                      </a:r>
                      <a:r>
                        <a:rPr lang="en-IN" sz="1700" dirty="0" err="1">
                          <a:latin typeface="Times New Roman" panose="02020603050405020304" pitchFamily="18" charset="0"/>
                          <a:cs typeface="Times New Roman" panose="02020603050405020304" pitchFamily="18" charset="0"/>
                        </a:rPr>
                        <a:t>MultiRes-UNet</a:t>
                      </a:r>
                      <a:r>
                        <a:rPr lang="en-IN" sz="1700" dirty="0">
                          <a:latin typeface="Times New Roman" panose="02020603050405020304" pitchFamily="18" charset="0"/>
                          <a:cs typeface="Times New Roman" panose="02020603050405020304" pitchFamily="18" charset="0"/>
                        </a:rPr>
                        <a:t> tend to under-segment and even miss the objects completely.</a:t>
                      </a:r>
                    </a:p>
                  </a:txBody>
                  <a:tcPr/>
                </a:tc>
                <a:extLst>
                  <a:ext uri="{0D108BD9-81ED-4DB2-BD59-A6C34878D82A}">
                    <a16:rowId xmlns:a16="http://schemas.microsoft.com/office/drawing/2014/main" val="1037258520"/>
                  </a:ext>
                </a:extLst>
              </a:tr>
            </a:tbl>
          </a:graphicData>
        </a:graphic>
      </p:graphicFrame>
    </p:spTree>
    <p:extLst>
      <p:ext uri="{BB962C8B-B14F-4D97-AF65-F5344CB8AC3E}">
        <p14:creationId xmlns:p14="http://schemas.microsoft.com/office/powerpoint/2010/main" val="3895211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97B13-67D5-4021-B416-11B9172F6DEC}"/>
              </a:ext>
            </a:extLst>
          </p:cNvPr>
          <p:cNvSpPr>
            <a:spLocks noGrp="1"/>
          </p:cNvSpPr>
          <p:nvPr>
            <p:ph type="title"/>
          </p:nvPr>
        </p:nvSpPr>
        <p:spPr>
          <a:xfrm>
            <a:off x="581192" y="568412"/>
            <a:ext cx="11029616" cy="506626"/>
          </a:xfrm>
        </p:spPr>
        <p:txBody>
          <a:bodyPr>
            <a:normAutofit fontScale="90000"/>
          </a:bodyPr>
          <a:lstStyle/>
          <a:p>
            <a:r>
              <a:rPr lang="en-IN" dirty="0">
                <a:latin typeface="Times New Roman" panose="02020603050405020304" pitchFamily="18" charset="0"/>
                <a:cs typeface="Times New Roman" panose="02020603050405020304" pitchFamily="18" charset="0"/>
              </a:rPr>
              <a:t>Literature survey: [ cont. ]</a:t>
            </a:r>
          </a:p>
        </p:txBody>
      </p:sp>
      <p:graphicFrame>
        <p:nvGraphicFramePr>
          <p:cNvPr id="4" name="Table 4">
            <a:extLst>
              <a:ext uri="{FF2B5EF4-FFF2-40B4-BE49-F238E27FC236}">
                <a16:creationId xmlns:a16="http://schemas.microsoft.com/office/drawing/2014/main" id="{A6BA9BFA-F06B-4152-8F7D-8111FD834622}"/>
              </a:ext>
            </a:extLst>
          </p:cNvPr>
          <p:cNvGraphicFramePr>
            <a:graphicFrameLocks noGrp="1"/>
          </p:cNvGraphicFramePr>
          <p:nvPr>
            <p:extLst>
              <p:ext uri="{D42A27DB-BD31-4B8C-83A1-F6EECF244321}">
                <p14:modId xmlns:p14="http://schemas.microsoft.com/office/powerpoint/2010/main" val="4263964641"/>
              </p:ext>
            </p:extLst>
          </p:nvPr>
        </p:nvGraphicFramePr>
        <p:xfrm>
          <a:off x="581192" y="1075039"/>
          <a:ext cx="11029615" cy="5596055"/>
        </p:xfrm>
        <a:graphic>
          <a:graphicData uri="http://schemas.openxmlformats.org/drawingml/2006/table">
            <a:tbl>
              <a:tblPr firstRow="1" bandRow="1">
                <a:tableStyleId>{F5AB1C69-6EDB-4FF4-983F-18BD219EF322}</a:tableStyleId>
              </a:tblPr>
              <a:tblGrid>
                <a:gridCol w="728624">
                  <a:extLst>
                    <a:ext uri="{9D8B030D-6E8A-4147-A177-3AD203B41FA5}">
                      <a16:colId xmlns:a16="http://schemas.microsoft.com/office/drawing/2014/main" val="4234460395"/>
                    </a:ext>
                  </a:extLst>
                </a:gridCol>
                <a:gridCol w="2854411">
                  <a:extLst>
                    <a:ext uri="{9D8B030D-6E8A-4147-A177-3AD203B41FA5}">
                      <a16:colId xmlns:a16="http://schemas.microsoft.com/office/drawing/2014/main" val="1534158008"/>
                    </a:ext>
                  </a:extLst>
                </a:gridCol>
                <a:gridCol w="2990335">
                  <a:extLst>
                    <a:ext uri="{9D8B030D-6E8A-4147-A177-3AD203B41FA5}">
                      <a16:colId xmlns:a16="http://schemas.microsoft.com/office/drawing/2014/main" val="3564702452"/>
                    </a:ext>
                  </a:extLst>
                </a:gridCol>
                <a:gridCol w="2174789">
                  <a:extLst>
                    <a:ext uri="{9D8B030D-6E8A-4147-A177-3AD203B41FA5}">
                      <a16:colId xmlns:a16="http://schemas.microsoft.com/office/drawing/2014/main" val="2590802074"/>
                    </a:ext>
                  </a:extLst>
                </a:gridCol>
                <a:gridCol w="2281456">
                  <a:extLst>
                    <a:ext uri="{9D8B030D-6E8A-4147-A177-3AD203B41FA5}">
                      <a16:colId xmlns:a16="http://schemas.microsoft.com/office/drawing/2014/main" val="2624004230"/>
                    </a:ext>
                  </a:extLst>
                </a:gridCol>
              </a:tblGrid>
              <a:tr h="693486">
                <a:tc>
                  <a:txBody>
                    <a:bodyPr/>
                    <a:lstStyle/>
                    <a:p>
                      <a:pPr algn="ctr"/>
                      <a:r>
                        <a:rPr lang="en-IN" dirty="0">
                          <a:solidFill>
                            <a:schemeClr val="tx1"/>
                          </a:solidFill>
                          <a:latin typeface="Times New Roman" panose="02020603050405020304" pitchFamily="18" charset="0"/>
                          <a:cs typeface="Times New Roman" panose="02020603050405020304" pitchFamily="18" charset="0"/>
                        </a:rPr>
                        <a:t>S.NO</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 TITLE, AND YEAR</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METHODOLOGY</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a:txBody>
                  <a:tcPr anchor="ctr"/>
                </a:tc>
                <a:extLst>
                  <a:ext uri="{0D108BD9-81ED-4DB2-BD59-A6C34878D82A}">
                    <a16:rowId xmlns:a16="http://schemas.microsoft.com/office/drawing/2014/main" val="1314134759"/>
                  </a:ext>
                </a:extLst>
              </a:tr>
              <a:tr h="2479409">
                <a:tc>
                  <a:txBody>
                    <a:bodyPr/>
                    <a:lstStyle/>
                    <a:p>
                      <a:r>
                        <a:rPr lang="en-IN" sz="1700" dirty="0">
                          <a:latin typeface="Times New Roman" panose="02020603050405020304" pitchFamily="18" charset="0"/>
                          <a:cs typeface="Times New Roman" panose="02020603050405020304" pitchFamily="18" charset="0"/>
                        </a:rPr>
                        <a:t>5.</a:t>
                      </a:r>
                    </a:p>
                  </a:txBody>
                  <a:tcPr/>
                </a:tc>
                <a:tc>
                  <a:txBody>
                    <a:bodyPr/>
                    <a:lstStyle/>
                    <a:p>
                      <a:r>
                        <a:rPr lang="en-IN" sz="1700" dirty="0">
                          <a:latin typeface="Times New Roman" panose="02020603050405020304" pitchFamily="18" charset="0"/>
                          <a:cs typeface="Times New Roman" panose="02020603050405020304" pitchFamily="18" charset="0"/>
                        </a:rPr>
                        <a:t>Jun Gao, Qian Jiang, Bo Zhou, Daozheng Chen.</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Convolutional neural networks for computer-aided detection or diagnosis in medical image analysis, 2019.</a:t>
                      </a:r>
                    </a:p>
                  </a:txBody>
                  <a:tcPr/>
                </a:tc>
                <a:tc>
                  <a:txBody>
                    <a:bodyPr/>
                    <a:lstStyle/>
                    <a:p>
                      <a:r>
                        <a:rPr lang="en-IN" sz="1700" dirty="0">
                          <a:latin typeface="Times New Roman" panose="02020603050405020304" pitchFamily="18" charset="0"/>
                          <a:cs typeface="Times New Roman" panose="02020603050405020304" pitchFamily="18" charset="0"/>
                        </a:rPr>
                        <a:t>CNN-based methods are actively used for tasks such as localization, segmentation and registration in medical image analysis. The performance is evaluated by various metrics such as F1-score, recall, TPR, FPR, dice-coefficient.</a:t>
                      </a:r>
                    </a:p>
                  </a:txBody>
                  <a:tcPr/>
                </a:tc>
                <a:tc>
                  <a:txBody>
                    <a:bodyPr/>
                    <a:lstStyle/>
                    <a:p>
                      <a:r>
                        <a:rPr lang="en-IN" sz="1700" dirty="0">
                          <a:latin typeface="Times New Roman" panose="02020603050405020304" pitchFamily="18" charset="0"/>
                          <a:cs typeface="Times New Roman" panose="02020603050405020304" pitchFamily="18" charset="0"/>
                        </a:rPr>
                        <a:t>They can be effectively used to deal with limited training data.</a:t>
                      </a:r>
                    </a:p>
                  </a:txBody>
                  <a:tcPr/>
                </a:tc>
                <a:tc>
                  <a:txBody>
                    <a:bodyPr/>
                    <a:lstStyle/>
                    <a:p>
                      <a:r>
                        <a:rPr lang="en-IN" sz="1700" dirty="0">
                          <a:latin typeface="Times New Roman" panose="02020603050405020304" pitchFamily="18" charset="0"/>
                          <a:cs typeface="Times New Roman" panose="02020603050405020304" pitchFamily="18" charset="0"/>
                        </a:rPr>
                        <a:t>Large volume of training and test data makes the model storage expensive and longer processing time.</a:t>
                      </a:r>
                    </a:p>
                  </a:txBody>
                  <a:tcPr/>
                </a:tc>
                <a:extLst>
                  <a:ext uri="{0D108BD9-81ED-4DB2-BD59-A6C34878D82A}">
                    <a16:rowId xmlns:a16="http://schemas.microsoft.com/office/drawing/2014/main" val="1421512807"/>
                  </a:ext>
                </a:extLst>
              </a:tr>
              <a:tr h="2202292">
                <a:tc>
                  <a:txBody>
                    <a:bodyPr/>
                    <a:lstStyle/>
                    <a:p>
                      <a:r>
                        <a:rPr lang="en-IN" sz="1700" dirty="0">
                          <a:latin typeface="Times New Roman" panose="02020603050405020304" pitchFamily="18" charset="0"/>
                          <a:cs typeface="Times New Roman" panose="02020603050405020304" pitchFamily="18" charset="0"/>
                        </a:rPr>
                        <a:t>6.</a:t>
                      </a:r>
                    </a:p>
                  </a:txBody>
                  <a:tcPr/>
                </a:tc>
                <a:tc>
                  <a:txBody>
                    <a:bodyPr/>
                    <a:lstStyle/>
                    <a:p>
                      <a:r>
                        <a:rPr lang="en-IN" sz="1700" dirty="0">
                          <a:latin typeface="Times New Roman" panose="02020603050405020304" pitchFamily="18" charset="0"/>
                          <a:cs typeface="Times New Roman" panose="02020603050405020304" pitchFamily="18" charset="0"/>
                        </a:rPr>
                        <a:t>Holger R. Roth, Amal Farag, Le Lu, Evrim B. Turkbey, and Ronald M. Summers.</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Deep convolutional networks for pancreas segmentation in CT imaging, 2015.</a:t>
                      </a:r>
                    </a:p>
                  </a:txBody>
                  <a:tcPr/>
                </a:tc>
                <a:tc>
                  <a:txBody>
                    <a:bodyPr/>
                    <a:lstStyle/>
                    <a:p>
                      <a:r>
                        <a:rPr lang="en-IN" sz="1700" dirty="0">
                          <a:latin typeface="Times New Roman" panose="02020603050405020304" pitchFamily="18" charset="0"/>
                          <a:cs typeface="Times New Roman" panose="02020603050405020304" pitchFamily="18" charset="0"/>
                        </a:rPr>
                        <a:t>This generates a super pixel for all local images in the training set. Data augmentation is done to increase the diversity of data. Conv-Net probabilities is converted to 3D smoothed Conv-Net probabilities in order to generate slight variations that are physically plausible.</a:t>
                      </a:r>
                    </a:p>
                  </a:txBody>
                  <a:tcPr/>
                </a:tc>
                <a:tc>
                  <a:txBody>
                    <a:bodyPr/>
                    <a:lstStyle/>
                    <a:p>
                      <a:r>
                        <a:rPr lang="en-IN" sz="1700" dirty="0">
                          <a:latin typeface="Times New Roman" panose="02020603050405020304" pitchFamily="18" charset="0"/>
                          <a:cs typeface="Times New Roman" panose="02020603050405020304" pitchFamily="18" charset="0"/>
                        </a:rPr>
                        <a:t>Conv-Nets have a better chance of capturing the “essence” of the imaging data set used for training than when using hand-crafted features.</a:t>
                      </a:r>
                    </a:p>
                  </a:txBody>
                  <a:tcPr/>
                </a:tc>
                <a:tc>
                  <a:txBody>
                    <a:bodyPr/>
                    <a:lstStyle/>
                    <a:p>
                      <a:r>
                        <a:rPr lang="en-IN" sz="1700" dirty="0">
                          <a:latin typeface="Times New Roman" panose="02020603050405020304" pitchFamily="18" charset="0"/>
                          <a:cs typeface="Times New Roman" panose="02020603050405020304" pitchFamily="18" charset="0"/>
                        </a:rPr>
                        <a:t>Since main focus is on pancreas segmentation other organ segmentation's efficiency is comparatively low.</a:t>
                      </a:r>
                    </a:p>
                  </a:txBody>
                  <a:tcPr/>
                </a:tc>
                <a:extLst>
                  <a:ext uri="{0D108BD9-81ED-4DB2-BD59-A6C34878D82A}">
                    <a16:rowId xmlns:a16="http://schemas.microsoft.com/office/drawing/2014/main" val="1037258520"/>
                  </a:ext>
                </a:extLst>
              </a:tr>
            </a:tbl>
          </a:graphicData>
        </a:graphic>
      </p:graphicFrame>
    </p:spTree>
    <p:extLst>
      <p:ext uri="{BB962C8B-B14F-4D97-AF65-F5344CB8AC3E}">
        <p14:creationId xmlns:p14="http://schemas.microsoft.com/office/powerpoint/2010/main" val="142123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7D111-1328-4BCD-B82E-E49E205BC86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17BDD57B-70DC-4706-B4AD-438772BD59F8}"/>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61E566C5-76DE-4AE2-9DA0-D7A769B59F25}"/>
              </a:ext>
            </a:extLst>
          </p:cNvPr>
          <p:cNvSpPr txBox="1">
            <a:spLocks/>
          </p:cNvSpPr>
          <p:nvPr/>
        </p:nvSpPr>
        <p:spPr>
          <a:xfrm>
            <a:off x="581192" y="568412"/>
            <a:ext cx="11029616" cy="50662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Literature survey: [ cont. ]</a:t>
            </a:r>
          </a:p>
        </p:txBody>
      </p:sp>
      <p:graphicFrame>
        <p:nvGraphicFramePr>
          <p:cNvPr id="5" name="Table 4">
            <a:extLst>
              <a:ext uri="{FF2B5EF4-FFF2-40B4-BE49-F238E27FC236}">
                <a16:creationId xmlns:a16="http://schemas.microsoft.com/office/drawing/2014/main" id="{829CEF77-AE33-4DDD-A003-6C91DC9A1C11}"/>
              </a:ext>
            </a:extLst>
          </p:cNvPr>
          <p:cNvGraphicFramePr>
            <a:graphicFrameLocks noGrp="1"/>
          </p:cNvGraphicFramePr>
          <p:nvPr>
            <p:extLst>
              <p:ext uri="{D42A27DB-BD31-4B8C-83A1-F6EECF244321}">
                <p14:modId xmlns:p14="http://schemas.microsoft.com/office/powerpoint/2010/main" val="305512685"/>
              </p:ext>
            </p:extLst>
          </p:nvPr>
        </p:nvGraphicFramePr>
        <p:xfrm>
          <a:off x="581192" y="1075039"/>
          <a:ext cx="11029615" cy="5375187"/>
        </p:xfrm>
        <a:graphic>
          <a:graphicData uri="http://schemas.openxmlformats.org/drawingml/2006/table">
            <a:tbl>
              <a:tblPr firstRow="1" bandRow="1">
                <a:tableStyleId>{F5AB1C69-6EDB-4FF4-983F-18BD219EF322}</a:tableStyleId>
              </a:tblPr>
              <a:tblGrid>
                <a:gridCol w="728624">
                  <a:extLst>
                    <a:ext uri="{9D8B030D-6E8A-4147-A177-3AD203B41FA5}">
                      <a16:colId xmlns:a16="http://schemas.microsoft.com/office/drawing/2014/main" val="4234460395"/>
                    </a:ext>
                  </a:extLst>
                </a:gridCol>
                <a:gridCol w="2854411">
                  <a:extLst>
                    <a:ext uri="{9D8B030D-6E8A-4147-A177-3AD203B41FA5}">
                      <a16:colId xmlns:a16="http://schemas.microsoft.com/office/drawing/2014/main" val="1534158008"/>
                    </a:ext>
                  </a:extLst>
                </a:gridCol>
                <a:gridCol w="2990335">
                  <a:extLst>
                    <a:ext uri="{9D8B030D-6E8A-4147-A177-3AD203B41FA5}">
                      <a16:colId xmlns:a16="http://schemas.microsoft.com/office/drawing/2014/main" val="3564702452"/>
                    </a:ext>
                  </a:extLst>
                </a:gridCol>
                <a:gridCol w="2174789">
                  <a:extLst>
                    <a:ext uri="{9D8B030D-6E8A-4147-A177-3AD203B41FA5}">
                      <a16:colId xmlns:a16="http://schemas.microsoft.com/office/drawing/2014/main" val="2590802074"/>
                    </a:ext>
                  </a:extLst>
                </a:gridCol>
                <a:gridCol w="2281456">
                  <a:extLst>
                    <a:ext uri="{9D8B030D-6E8A-4147-A177-3AD203B41FA5}">
                      <a16:colId xmlns:a16="http://schemas.microsoft.com/office/drawing/2014/main" val="2624004230"/>
                    </a:ext>
                  </a:extLst>
                </a:gridCol>
              </a:tblGrid>
              <a:tr h="693486">
                <a:tc>
                  <a:txBody>
                    <a:bodyPr/>
                    <a:lstStyle/>
                    <a:p>
                      <a:pPr algn="ctr"/>
                      <a:r>
                        <a:rPr lang="en-IN" dirty="0">
                          <a:solidFill>
                            <a:schemeClr val="tx1"/>
                          </a:solidFill>
                          <a:latin typeface="Times New Roman" panose="02020603050405020304" pitchFamily="18" charset="0"/>
                          <a:cs typeface="Times New Roman" panose="02020603050405020304" pitchFamily="18" charset="0"/>
                        </a:rPr>
                        <a:t>S.NO</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 TITLE, AND YEAR</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METHODOLOGY</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a:txBody>
                  <a:tcPr anchor="ctr"/>
                </a:tc>
                <a:extLst>
                  <a:ext uri="{0D108BD9-81ED-4DB2-BD59-A6C34878D82A}">
                    <a16:rowId xmlns:a16="http://schemas.microsoft.com/office/drawing/2014/main" val="1314134759"/>
                  </a:ext>
                </a:extLst>
              </a:tr>
              <a:tr h="2479409">
                <a:tc>
                  <a:txBody>
                    <a:bodyPr/>
                    <a:lstStyle/>
                    <a:p>
                      <a:r>
                        <a:rPr lang="en-IN" sz="1700" dirty="0">
                          <a:latin typeface="Times New Roman" panose="02020603050405020304" pitchFamily="18" charset="0"/>
                          <a:cs typeface="Times New Roman" panose="02020603050405020304" pitchFamily="18" charset="0"/>
                        </a:rPr>
                        <a:t>7.</a:t>
                      </a:r>
                    </a:p>
                  </a:txBody>
                  <a:tcPr/>
                </a:tc>
                <a:tc>
                  <a:txBody>
                    <a:bodyPr/>
                    <a:lstStyle/>
                    <a:p>
                      <a:r>
                        <a:rPr lang="en-IN" sz="1700" dirty="0">
                          <a:latin typeface="Times New Roman" panose="02020603050405020304" pitchFamily="18" charset="0"/>
                          <a:cs typeface="Times New Roman" panose="02020603050405020304" pitchFamily="18" charset="0"/>
                        </a:rPr>
                        <a:t>Dr.S.Kannan, Vairaprakash Gurusamy, G.Nalini.</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Review on Image Segmentation Techniques, 2015.</a:t>
                      </a:r>
                    </a:p>
                  </a:txBody>
                  <a:tcPr/>
                </a:tc>
                <a:tc>
                  <a:txBody>
                    <a:bodyPr/>
                    <a:lstStyle/>
                    <a:p>
                      <a:r>
                        <a:rPr lang="en-IN" sz="1700" dirty="0">
                          <a:latin typeface="Times New Roman" panose="02020603050405020304" pitchFamily="18" charset="0"/>
                          <a:cs typeface="Times New Roman" panose="02020603050405020304" pitchFamily="18" charset="0"/>
                        </a:rPr>
                        <a:t>Image segmentation is the fundamental step to analyze images and extract data from them. Algorithm is based on two properties similarity and discontinuity. </a:t>
                      </a:r>
                    </a:p>
                  </a:txBody>
                  <a:tcPr/>
                </a:tc>
                <a:tc>
                  <a:txBody>
                    <a:bodyPr/>
                    <a:lstStyle/>
                    <a:p>
                      <a:r>
                        <a:rPr lang="en-IN" sz="1700" dirty="0">
                          <a:latin typeface="Times New Roman" panose="02020603050405020304" pitchFamily="18" charset="0"/>
                          <a:cs typeface="Times New Roman" panose="02020603050405020304" pitchFamily="18" charset="0"/>
                        </a:rPr>
                        <a:t>Provides a clear explanation and atomic viewpoint on image segmentation techniques.</a:t>
                      </a:r>
                    </a:p>
                  </a:txBody>
                  <a:tcPr/>
                </a:tc>
                <a:tc>
                  <a:txBody>
                    <a:bodyPr/>
                    <a:lstStyle/>
                    <a:p>
                      <a:r>
                        <a:rPr lang="en-IN" sz="1700" dirty="0">
                          <a:latin typeface="Times New Roman" panose="02020603050405020304" pitchFamily="18" charset="0"/>
                          <a:cs typeface="Times New Roman" panose="02020603050405020304" pitchFamily="18" charset="0"/>
                        </a:rPr>
                        <a:t>Fails to explain the modern methodologies of image segmentation.</a:t>
                      </a:r>
                    </a:p>
                  </a:txBody>
                  <a:tcPr/>
                </a:tc>
                <a:extLst>
                  <a:ext uri="{0D108BD9-81ED-4DB2-BD59-A6C34878D82A}">
                    <a16:rowId xmlns:a16="http://schemas.microsoft.com/office/drawing/2014/main" val="1421512807"/>
                  </a:ext>
                </a:extLst>
              </a:tr>
              <a:tr h="2202292">
                <a:tc>
                  <a:txBody>
                    <a:bodyPr/>
                    <a:lstStyle/>
                    <a:p>
                      <a:r>
                        <a:rPr lang="en-IN" sz="1700" dirty="0">
                          <a:latin typeface="Times New Roman" panose="02020603050405020304" pitchFamily="18" charset="0"/>
                          <a:cs typeface="Times New Roman" panose="02020603050405020304" pitchFamily="18" charset="0"/>
                        </a:rPr>
                        <a:t>8.</a:t>
                      </a:r>
                    </a:p>
                  </a:txBody>
                  <a:tcPr/>
                </a:tc>
                <a:tc>
                  <a:txBody>
                    <a:bodyPr/>
                    <a:lstStyle/>
                    <a:p>
                      <a:r>
                        <a:rPr lang="en-IN" sz="1700" dirty="0">
                          <a:latin typeface="Times New Roman" panose="02020603050405020304" pitchFamily="18" charset="0"/>
                          <a:cs typeface="Times New Roman" panose="02020603050405020304" pitchFamily="18" charset="0"/>
                        </a:rPr>
                        <a:t>Rina Komatsu and Tad Gonsalves.</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Effectiveness of U-NET in Denoising RGB images, 2019.</a:t>
                      </a:r>
                    </a:p>
                  </a:txBody>
                  <a:tcPr/>
                </a:tc>
                <a:tc>
                  <a:txBody>
                    <a:bodyPr/>
                    <a:lstStyle/>
                    <a:p>
                      <a:r>
                        <a:rPr lang="en-IN" sz="1700" dirty="0">
                          <a:latin typeface="Times New Roman" panose="02020603050405020304" pitchFamily="18" charset="0"/>
                          <a:cs typeface="Times New Roman" panose="02020603050405020304" pitchFamily="18" charset="0"/>
                        </a:rPr>
                        <a:t>Digital images often contain “noise” which takes away their clarity and sharpness. CNN based architecture “U-NET” is trained here to remove different kinds of noise while leaving their features and other details intact.</a:t>
                      </a:r>
                    </a:p>
                  </a:txBody>
                  <a:tcPr/>
                </a:tc>
                <a:tc>
                  <a:txBody>
                    <a:bodyPr/>
                    <a:lstStyle/>
                    <a:p>
                      <a:r>
                        <a:rPr lang="en-IN" sz="1700" dirty="0">
                          <a:latin typeface="Times New Roman" panose="02020603050405020304" pitchFamily="18" charset="0"/>
                          <a:cs typeface="Times New Roman" panose="02020603050405020304" pitchFamily="18" charset="0"/>
                        </a:rPr>
                        <a:t>The Process and applications of U-NET architecture are discussed in detail and provides a brief description of it.</a:t>
                      </a:r>
                    </a:p>
                  </a:txBody>
                  <a:tcPr/>
                </a:tc>
                <a:tc>
                  <a:txBody>
                    <a:bodyPr/>
                    <a:lstStyle/>
                    <a:p>
                      <a:r>
                        <a:rPr lang="en-IN" sz="1700" dirty="0">
                          <a:latin typeface="Times New Roman" panose="02020603050405020304" pitchFamily="18" charset="0"/>
                          <a:cs typeface="Times New Roman" panose="02020603050405020304" pitchFamily="18" charset="0"/>
                        </a:rPr>
                        <a:t>The different layers, optimizers and loss functions can be described better in detail.</a:t>
                      </a:r>
                    </a:p>
                  </a:txBody>
                  <a:tcPr/>
                </a:tc>
                <a:extLst>
                  <a:ext uri="{0D108BD9-81ED-4DB2-BD59-A6C34878D82A}">
                    <a16:rowId xmlns:a16="http://schemas.microsoft.com/office/drawing/2014/main" val="1037258520"/>
                  </a:ext>
                </a:extLst>
              </a:tr>
            </a:tbl>
          </a:graphicData>
        </a:graphic>
      </p:graphicFrame>
    </p:spTree>
    <p:extLst>
      <p:ext uri="{BB962C8B-B14F-4D97-AF65-F5344CB8AC3E}">
        <p14:creationId xmlns:p14="http://schemas.microsoft.com/office/powerpoint/2010/main" val="2402753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232F-BE87-45CA-BF1F-0D2A20B3F9E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FE0F00-A498-4500-B12B-39AFDCA41CA0}"/>
              </a:ext>
            </a:extLst>
          </p:cNvPr>
          <p:cNvSpPr>
            <a:spLocks noGrp="1"/>
          </p:cNvSpPr>
          <p:nvPr>
            <p:ph idx="1"/>
          </p:nvPr>
        </p:nvSpPr>
        <p:spPr/>
        <p:txBody>
          <a:bodyPr/>
          <a:lstStyle/>
          <a:p>
            <a:endParaRPr lang="en-IN"/>
          </a:p>
        </p:txBody>
      </p:sp>
      <p:sp>
        <p:nvSpPr>
          <p:cNvPr id="4" name="Title 1">
            <a:extLst>
              <a:ext uri="{FF2B5EF4-FFF2-40B4-BE49-F238E27FC236}">
                <a16:creationId xmlns:a16="http://schemas.microsoft.com/office/drawing/2014/main" id="{BC2CF4E3-FB70-443D-983A-9B8E99BD20CF}"/>
              </a:ext>
            </a:extLst>
          </p:cNvPr>
          <p:cNvSpPr txBox="1">
            <a:spLocks/>
          </p:cNvSpPr>
          <p:nvPr/>
        </p:nvSpPr>
        <p:spPr>
          <a:xfrm>
            <a:off x="606329" y="568413"/>
            <a:ext cx="11029616" cy="506626"/>
          </a:xfrm>
          <a:prstGeom prst="rect">
            <a:avLst/>
          </a:prstGeom>
        </p:spPr>
        <p:txBody>
          <a:bodyPr vert="horz" lIns="91440" tIns="45720" rIns="91440" bIns="45720" rtlCol="0" anchor="b">
            <a:normAutofit fontScale="975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dirty="0">
                <a:latin typeface="Times New Roman" panose="02020603050405020304" pitchFamily="18" charset="0"/>
                <a:cs typeface="Times New Roman" panose="02020603050405020304" pitchFamily="18" charset="0"/>
              </a:rPr>
              <a:t>Literature survey: [ cont. ]</a:t>
            </a:r>
          </a:p>
        </p:txBody>
      </p:sp>
      <p:graphicFrame>
        <p:nvGraphicFramePr>
          <p:cNvPr id="5" name="Table 4">
            <a:extLst>
              <a:ext uri="{FF2B5EF4-FFF2-40B4-BE49-F238E27FC236}">
                <a16:creationId xmlns:a16="http://schemas.microsoft.com/office/drawing/2014/main" id="{18E497AE-D271-4C39-8F61-B9AB9C4CEBBF}"/>
              </a:ext>
            </a:extLst>
          </p:cNvPr>
          <p:cNvGraphicFramePr>
            <a:graphicFrameLocks noGrp="1"/>
          </p:cNvGraphicFramePr>
          <p:nvPr>
            <p:extLst>
              <p:ext uri="{D42A27DB-BD31-4B8C-83A1-F6EECF244321}">
                <p14:modId xmlns:p14="http://schemas.microsoft.com/office/powerpoint/2010/main" val="772173923"/>
              </p:ext>
            </p:extLst>
          </p:nvPr>
        </p:nvGraphicFramePr>
        <p:xfrm>
          <a:off x="581192" y="1075039"/>
          <a:ext cx="11029615" cy="5204983"/>
        </p:xfrm>
        <a:graphic>
          <a:graphicData uri="http://schemas.openxmlformats.org/drawingml/2006/table">
            <a:tbl>
              <a:tblPr firstRow="1" bandRow="1">
                <a:tableStyleId>{F5AB1C69-6EDB-4FF4-983F-18BD219EF322}</a:tableStyleId>
              </a:tblPr>
              <a:tblGrid>
                <a:gridCol w="728624">
                  <a:extLst>
                    <a:ext uri="{9D8B030D-6E8A-4147-A177-3AD203B41FA5}">
                      <a16:colId xmlns:a16="http://schemas.microsoft.com/office/drawing/2014/main" val="4234460395"/>
                    </a:ext>
                  </a:extLst>
                </a:gridCol>
                <a:gridCol w="2854411">
                  <a:extLst>
                    <a:ext uri="{9D8B030D-6E8A-4147-A177-3AD203B41FA5}">
                      <a16:colId xmlns:a16="http://schemas.microsoft.com/office/drawing/2014/main" val="1534158008"/>
                    </a:ext>
                  </a:extLst>
                </a:gridCol>
                <a:gridCol w="2916195">
                  <a:extLst>
                    <a:ext uri="{9D8B030D-6E8A-4147-A177-3AD203B41FA5}">
                      <a16:colId xmlns:a16="http://schemas.microsoft.com/office/drawing/2014/main" val="3564702452"/>
                    </a:ext>
                  </a:extLst>
                </a:gridCol>
                <a:gridCol w="2248929">
                  <a:extLst>
                    <a:ext uri="{9D8B030D-6E8A-4147-A177-3AD203B41FA5}">
                      <a16:colId xmlns:a16="http://schemas.microsoft.com/office/drawing/2014/main" val="2590802074"/>
                    </a:ext>
                  </a:extLst>
                </a:gridCol>
                <a:gridCol w="2281456">
                  <a:extLst>
                    <a:ext uri="{9D8B030D-6E8A-4147-A177-3AD203B41FA5}">
                      <a16:colId xmlns:a16="http://schemas.microsoft.com/office/drawing/2014/main" val="2624004230"/>
                    </a:ext>
                  </a:extLst>
                </a:gridCol>
              </a:tblGrid>
              <a:tr h="693486">
                <a:tc>
                  <a:txBody>
                    <a:bodyPr/>
                    <a:lstStyle/>
                    <a:p>
                      <a:pPr algn="ctr"/>
                      <a:r>
                        <a:rPr lang="en-IN" dirty="0">
                          <a:solidFill>
                            <a:schemeClr val="tx1"/>
                          </a:solidFill>
                          <a:latin typeface="Times New Roman" panose="02020603050405020304" pitchFamily="18" charset="0"/>
                          <a:cs typeface="Times New Roman" panose="02020603050405020304" pitchFamily="18" charset="0"/>
                        </a:rPr>
                        <a:t>S.NO</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AUTHOR, TITLE, AND YEAR</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METHODOLOGY</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ADVANTAGES</a:t>
                      </a:r>
                    </a:p>
                  </a:txBody>
                  <a:tcPr anchor="ctr"/>
                </a:tc>
                <a:tc>
                  <a:txBody>
                    <a:bodyPr/>
                    <a:lstStyle/>
                    <a:p>
                      <a:pPr algn="ctr"/>
                      <a:r>
                        <a:rPr lang="en-IN" dirty="0">
                          <a:solidFill>
                            <a:schemeClr val="tx1"/>
                          </a:solidFill>
                          <a:latin typeface="Times New Roman" panose="02020603050405020304" pitchFamily="18" charset="0"/>
                          <a:cs typeface="Times New Roman" panose="02020603050405020304" pitchFamily="18" charset="0"/>
                        </a:rPr>
                        <a:t>DISADVANTAGES</a:t>
                      </a:r>
                    </a:p>
                  </a:txBody>
                  <a:tcPr anchor="ctr"/>
                </a:tc>
                <a:extLst>
                  <a:ext uri="{0D108BD9-81ED-4DB2-BD59-A6C34878D82A}">
                    <a16:rowId xmlns:a16="http://schemas.microsoft.com/office/drawing/2014/main" val="1314134759"/>
                  </a:ext>
                </a:extLst>
              </a:tr>
              <a:tr h="2309205">
                <a:tc>
                  <a:txBody>
                    <a:bodyPr/>
                    <a:lstStyle/>
                    <a:p>
                      <a:r>
                        <a:rPr lang="en-IN" sz="1700" dirty="0">
                          <a:latin typeface="Times New Roman" panose="02020603050405020304" pitchFamily="18" charset="0"/>
                          <a:cs typeface="Times New Roman" panose="02020603050405020304" pitchFamily="18" charset="0"/>
                        </a:rPr>
                        <a:t>9.</a:t>
                      </a:r>
                    </a:p>
                  </a:txBody>
                  <a:tcPr/>
                </a:tc>
                <a:tc>
                  <a:txBody>
                    <a:bodyPr/>
                    <a:lstStyle/>
                    <a:p>
                      <a:r>
                        <a:rPr lang="en-IN" sz="1700" dirty="0">
                          <a:latin typeface="Times New Roman" panose="02020603050405020304" pitchFamily="18" charset="0"/>
                          <a:cs typeface="Times New Roman" panose="02020603050405020304" pitchFamily="18" charset="0"/>
                        </a:rPr>
                        <a:t>Jonathan Long, Evan Shelhamer, Trevor Darrell.</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Fully Convolutional Networks for Semantic Segmentation, 2011.</a:t>
                      </a:r>
                    </a:p>
                  </a:txBody>
                  <a:tcPr/>
                </a:tc>
                <a:tc>
                  <a:txBody>
                    <a:bodyPr/>
                    <a:lstStyle/>
                    <a:p>
                      <a:r>
                        <a:rPr lang="en-IN" sz="1700" dirty="0">
                          <a:latin typeface="Times New Roman" panose="02020603050405020304" pitchFamily="18" charset="0"/>
                          <a:cs typeface="Times New Roman" panose="02020603050405020304" pitchFamily="18" charset="0"/>
                        </a:rPr>
                        <a:t>Fully Convolutional Networks take input of arbitrary size and produce output with efficient inference. Defined skip architecture to produce accurate and detailed segmentations. </a:t>
                      </a:r>
                    </a:p>
                  </a:txBody>
                  <a:tcPr/>
                </a:tc>
                <a:tc>
                  <a:txBody>
                    <a:bodyPr/>
                    <a:lstStyle/>
                    <a:p>
                      <a:r>
                        <a:rPr lang="en-IN" sz="1700" dirty="0">
                          <a:latin typeface="Times New Roman" panose="02020603050405020304" pitchFamily="18" charset="0"/>
                          <a:cs typeface="Times New Roman" panose="02020603050405020304" pitchFamily="18" charset="0"/>
                        </a:rPr>
                        <a:t>Fully CNN can efficiently learn to make dense predictions.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700" dirty="0">
                          <a:latin typeface="Times New Roman" panose="02020603050405020304" pitchFamily="18" charset="0"/>
                          <a:cs typeface="Times New Roman" panose="02020603050405020304" pitchFamily="18" charset="0"/>
                        </a:rPr>
                        <a:t>Heavy load of training and test data is required for accurate and detailed segmentation.</a:t>
                      </a:r>
                    </a:p>
                  </a:txBody>
                  <a:tcPr/>
                </a:tc>
                <a:extLst>
                  <a:ext uri="{0D108BD9-81ED-4DB2-BD59-A6C34878D82A}">
                    <a16:rowId xmlns:a16="http://schemas.microsoft.com/office/drawing/2014/main" val="1421512807"/>
                  </a:ext>
                </a:extLst>
              </a:tr>
              <a:tr h="2202292">
                <a:tc>
                  <a:txBody>
                    <a:bodyPr/>
                    <a:lstStyle/>
                    <a:p>
                      <a:r>
                        <a:rPr lang="en-IN" sz="1700" dirty="0">
                          <a:latin typeface="Times New Roman" panose="02020603050405020304" pitchFamily="18" charset="0"/>
                          <a:cs typeface="Times New Roman" panose="02020603050405020304" pitchFamily="18" charset="0"/>
                        </a:rPr>
                        <a:t>10.</a:t>
                      </a:r>
                    </a:p>
                  </a:txBody>
                  <a:tcPr/>
                </a:tc>
                <a:tc>
                  <a:txBody>
                    <a:bodyPr/>
                    <a:lstStyle/>
                    <a:p>
                      <a:r>
                        <a:rPr lang="en-IN" sz="1700" dirty="0">
                          <a:latin typeface="Times New Roman" panose="02020603050405020304" pitchFamily="18" charset="0"/>
                          <a:cs typeface="Times New Roman" panose="02020603050405020304" pitchFamily="18" charset="0"/>
                        </a:rPr>
                        <a:t>Pedro M.Sosa.</a:t>
                      </a:r>
                    </a:p>
                    <a:p>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Twitter Sentiment Analysis using Combined LSTM-CNN Models, 2017.</a:t>
                      </a:r>
                    </a:p>
                  </a:txBody>
                  <a:tcPr/>
                </a:tc>
                <a:tc>
                  <a:txBody>
                    <a:bodyPr/>
                    <a:lstStyle/>
                    <a:p>
                      <a:r>
                        <a:rPr lang="en-IN" sz="1700" dirty="0">
                          <a:latin typeface="Times New Roman" panose="02020603050405020304" pitchFamily="18" charset="0"/>
                          <a:cs typeface="Times New Roman" panose="02020603050405020304" pitchFamily="18" charset="0"/>
                        </a:rPr>
                        <a:t>Combine CNN and LSTM networks to do sentiment analysis on twitter data. CNN-LSTM model reached higher accuracy when compared to other traditional models.</a:t>
                      </a:r>
                    </a:p>
                  </a:txBody>
                  <a:tcPr/>
                </a:tc>
                <a:tc>
                  <a:txBody>
                    <a:bodyPr/>
                    <a:lstStyle/>
                    <a:p>
                      <a:r>
                        <a:rPr lang="en-IN" sz="1700" dirty="0">
                          <a:latin typeface="Times New Roman" panose="02020603050405020304" pitchFamily="18" charset="0"/>
                          <a:cs typeface="Times New Roman" panose="02020603050405020304" pitchFamily="18" charset="0"/>
                        </a:rPr>
                        <a:t>This combination of network model provides higher accuracy and less time required for training and testing the model.</a:t>
                      </a:r>
                    </a:p>
                  </a:txBody>
                  <a:tcPr/>
                </a:tc>
                <a:tc>
                  <a:txBody>
                    <a:bodyPr/>
                    <a:lstStyle/>
                    <a:p>
                      <a:r>
                        <a:rPr lang="en-IN" sz="1700" dirty="0">
                          <a:latin typeface="Times New Roman" panose="02020603050405020304" pitchFamily="18" charset="0"/>
                          <a:cs typeface="Times New Roman" panose="02020603050405020304" pitchFamily="18" charset="0"/>
                        </a:rPr>
                        <a:t>This is not applicable for complex tasks.</a:t>
                      </a:r>
                    </a:p>
                  </a:txBody>
                  <a:tcPr/>
                </a:tc>
                <a:extLst>
                  <a:ext uri="{0D108BD9-81ED-4DB2-BD59-A6C34878D82A}">
                    <a16:rowId xmlns:a16="http://schemas.microsoft.com/office/drawing/2014/main" val="1037258520"/>
                  </a:ext>
                </a:extLst>
              </a:tr>
            </a:tbl>
          </a:graphicData>
        </a:graphic>
      </p:graphicFrame>
    </p:spTree>
    <p:extLst>
      <p:ext uri="{BB962C8B-B14F-4D97-AF65-F5344CB8AC3E}">
        <p14:creationId xmlns:p14="http://schemas.microsoft.com/office/powerpoint/2010/main" val="4148782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7A36-D45E-4E6B-B22C-DED2E04A3EA3}"/>
              </a:ext>
            </a:extLst>
          </p:cNvPr>
          <p:cNvSpPr>
            <a:spLocks noGrp="1"/>
          </p:cNvSpPr>
          <p:nvPr>
            <p:ph type="title"/>
          </p:nvPr>
        </p:nvSpPr>
        <p:spPr>
          <a:xfrm>
            <a:off x="581192" y="702156"/>
            <a:ext cx="11029616" cy="533520"/>
          </a:xfrm>
        </p:spPr>
        <p:txBody>
          <a:bodyPr/>
          <a:lstStyle/>
          <a:p>
            <a:r>
              <a:rPr lang="en-IN"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E07222AC-7A5A-4B44-A5C8-62F37CA81A90}"/>
              </a:ext>
            </a:extLst>
          </p:cNvPr>
          <p:cNvSpPr>
            <a:spLocks noGrp="1"/>
          </p:cNvSpPr>
          <p:nvPr>
            <p:ph idx="1"/>
          </p:nvPr>
        </p:nvSpPr>
        <p:spPr>
          <a:xfrm>
            <a:off x="581191" y="702156"/>
            <a:ext cx="11029615" cy="5192017"/>
          </a:xfrm>
        </p:spPr>
        <p:txBody>
          <a:bodyPr>
            <a:normAutofit/>
          </a:bodyPr>
          <a:lstStyle/>
          <a:p>
            <a:pPr algn="just"/>
            <a:r>
              <a:rPr lang="en-IN" sz="1800" dirty="0">
                <a:latin typeface="Times New Roman" panose="02020603050405020304" pitchFamily="18" charset="0"/>
                <a:cs typeface="Times New Roman" panose="02020603050405020304" pitchFamily="18" charset="0"/>
              </a:rPr>
              <a:t>The existing segmentation pipeline consists of three stages, namely coarse, fine, and refine stages. </a:t>
            </a:r>
          </a:p>
          <a:p>
            <a:pPr marL="6669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 A coarse segmentation is obtained through multi-atlas based 3D diffeomorphic registration and fusion.</a:t>
            </a:r>
          </a:p>
          <a:p>
            <a:pPr marL="6669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 To learn the connection feature, a 3D patch-based CNN and three 2D slice-based CNNs are jointly used to predict a fine segmentation based on a bounding box determined from the coarse segmentation. </a:t>
            </a:r>
          </a:p>
          <a:p>
            <a:pPr marL="666900" lvl="1" indent="-342900" algn="just">
              <a:buFont typeface="+mj-lt"/>
              <a:buAutoNum type="arabicPeriod"/>
            </a:pPr>
            <a:r>
              <a:rPr lang="en-IN" sz="1800" dirty="0">
                <a:latin typeface="Times New Roman" panose="02020603050405020304" pitchFamily="18" charset="0"/>
                <a:cs typeface="Times New Roman" panose="02020603050405020304" pitchFamily="18" charset="0"/>
              </a:rPr>
              <a:t>A 3D level-set method is used, with the fine segmentation being one of its constraints, to integrate information of the original image and the CNN-derived probability map to achieve a refine segmentation.</a:t>
            </a:r>
          </a:p>
          <a:p>
            <a:pPr lvl="1" algn="just"/>
            <a:r>
              <a:rPr lang="en-IN" sz="1800" dirty="0">
                <a:latin typeface="Times New Roman" panose="02020603050405020304" pitchFamily="18" charset="0"/>
                <a:cs typeface="Times New Roman" panose="02020603050405020304" pitchFamily="18" charset="0"/>
              </a:rPr>
              <a:t>It jointly utilize global 3D location information (registration), contextual information (patch-based 3D CNN), shape information (slice-based 2.5D CNN) and edge information (3D level-set) in the proposed framework. </a:t>
            </a:r>
          </a:p>
          <a:p>
            <a:pPr lvl="1" algn="just"/>
            <a:r>
              <a:rPr lang="en-IN" sz="1800" dirty="0">
                <a:latin typeface="Times New Roman" panose="02020603050405020304" pitchFamily="18" charset="0"/>
                <a:cs typeface="Times New Roman" panose="02020603050405020304" pitchFamily="18" charset="0"/>
              </a:rPr>
              <a:t>These components </a:t>
            </a:r>
            <a:r>
              <a:rPr lang="en-IN" sz="1800">
                <a:latin typeface="Times New Roman" panose="02020603050405020304" pitchFamily="18" charset="0"/>
                <a:cs typeface="Times New Roman" panose="02020603050405020304" pitchFamily="18" charset="0"/>
              </a:rPr>
              <a:t>form their </a:t>
            </a:r>
            <a:r>
              <a:rPr lang="en-IN" sz="1800" dirty="0">
                <a:latin typeface="Times New Roman" panose="02020603050405020304" pitchFamily="18" charset="0"/>
                <a:cs typeface="Times New Roman" panose="02020603050405020304" pitchFamily="18" charset="0"/>
              </a:rPr>
              <a:t>cascaded coarse-fine-refine segmentation framework. </a:t>
            </a:r>
          </a:p>
        </p:txBody>
      </p:sp>
    </p:spTree>
    <p:extLst>
      <p:ext uri="{BB962C8B-B14F-4D97-AF65-F5344CB8AC3E}">
        <p14:creationId xmlns:p14="http://schemas.microsoft.com/office/powerpoint/2010/main" val="171944792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{4594A068-BB13-4C4F-BF4C-5AC21FAC0919}tf33552983_win32</Template>
  <TotalTime>3230</TotalTime>
  <Words>2121</Words>
  <Application>Microsoft Office PowerPoint</Application>
  <PresentationFormat>Widescreen</PresentationFormat>
  <Paragraphs>177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Franklin Gothic Book</vt:lpstr>
      <vt:lpstr>Franklin Gothic Demi</vt:lpstr>
      <vt:lpstr>Times New Roman</vt:lpstr>
      <vt:lpstr>Wingdings</vt:lpstr>
      <vt:lpstr>Wingdings 2</vt:lpstr>
      <vt:lpstr>DividendVTI</vt:lpstr>
      <vt:lpstr>PANCREAS SEGMENTATION IN ABDOMINAL CT SCAN USING U-NET</vt:lpstr>
      <vt:lpstr>OBJECTIVE:</vt:lpstr>
      <vt:lpstr>Abstract:</vt:lpstr>
      <vt:lpstr>Literature survey:</vt:lpstr>
      <vt:lpstr>Literature survey: [ cont. ]</vt:lpstr>
      <vt:lpstr>Literature survey: [ cont. ]</vt:lpstr>
      <vt:lpstr>PowerPoint Presentation</vt:lpstr>
      <vt:lpstr>PowerPoint Presentation</vt:lpstr>
      <vt:lpstr>Existing system:</vt:lpstr>
      <vt:lpstr>DRAWBACKS OF Existing system:</vt:lpstr>
      <vt:lpstr>PROPOSED WORK:</vt:lpstr>
      <vt:lpstr>ADVANTAGES OF PROPOSED WORK:</vt:lpstr>
      <vt:lpstr>Architecture diagram:</vt:lpstr>
      <vt:lpstr>LIST OF MODULES</vt:lpstr>
      <vt:lpstr>MODULE 1: DATASETS PREPARATION. </vt:lpstr>
      <vt:lpstr>DATASETS PREPARATION. </vt:lpstr>
      <vt:lpstr>MODULE 2: IMAGE PRE-PROCESSING AND VISUALISATION INITIALIZATION.  </vt:lpstr>
      <vt:lpstr>IMAGE PRE-PROCESSING AND VISUALISATION OUTPUT:</vt:lpstr>
      <vt:lpstr>MODULE 3: CONSTRUCTING UNET MODEL AND TRAINING IT.  </vt:lpstr>
      <vt:lpstr>MODULE 4: SEGMENTATION - VISUALISATION OF OUTPUT. </vt:lpstr>
      <vt:lpstr>SEGMENTATION - VISUALISATION OF OUTPUT: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PANCREAS SEGMENTATION IN ABDOMINAL CT SCAN USING U-NET</dc:title>
  <dc:creator>Sanjay Krishnaan</dc:creator>
  <cp:lastModifiedBy>Sanjay Krishnaan</cp:lastModifiedBy>
  <cp:revision>38</cp:revision>
  <dcterms:created xsi:type="dcterms:W3CDTF">2021-03-06T02:58:57Z</dcterms:created>
  <dcterms:modified xsi:type="dcterms:W3CDTF">2021-03-25T15:59:12Z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