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1041C-244C-6ECD-9EA8-44E6619CD9AA}" v="1274" dt="2023-09-18T07:49:02.240"/>
    <p1510:client id="{B3DBE832-39FA-8779-A6E9-4D55237E4945}" v="138" dt="2023-09-18T08:21:46.6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438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5/10/relationships/revisionInfo" Target="revisionInfo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4D768-05A8-4DF1-8CE8-4D51CF22F64D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6E707-F850-4238-98BF-C2D7FA58E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30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6E707-F850-4238-98BF-C2D7FA58E0BC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7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jp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audio" Target="../media/media1.mp3"/><Relationship Id="rId16" Type="http://schemas.openxmlformats.org/officeDocument/2006/relationships/image" Target="../media/image12.png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11" Type="http://schemas.openxmlformats.org/officeDocument/2006/relationships/image" Target="../media/image7.jp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jp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" y="5891098"/>
            <a:ext cx="966907" cy="966902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" y="3898900"/>
            <a:ext cx="969447" cy="19431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442136" y="35222"/>
            <a:ext cx="5550918" cy="559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70" b="1" spc="10" dirty="0">
                <a:latin typeface="Arial"/>
                <a:cs typeface="Arial"/>
              </a:rPr>
              <a:t>Idea/Approach Details</a:t>
            </a:r>
            <a:endParaRPr sz="4000" dirty="0">
              <a:latin typeface="Arial"/>
              <a:cs typeface="Arial"/>
            </a:endParaRPr>
          </a:p>
        </p:txBody>
      </p:sp>
      <p:graphicFrame>
        <p:nvGraphicFramePr>
          <p:cNvPr id="120" name="Table 119">
            <a:extLst>
              <a:ext uri="{FF2B5EF4-FFF2-40B4-BE49-F238E27FC236}">
                <a16:creationId xmlns="" xmlns:a16="http://schemas.microsoft.com/office/drawing/2014/main" id="{1816E358-4F1E-21E1-82E6-1739BF85C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39892"/>
              </p:ext>
            </p:extLst>
          </p:nvPr>
        </p:nvGraphicFramePr>
        <p:xfrm>
          <a:off x="6737173" y="594339"/>
          <a:ext cx="5327300" cy="527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164">
                  <a:extLst>
                    <a:ext uri="{9D8B030D-6E8A-4147-A177-3AD203B41FA5}">
                      <a16:colId xmlns="" xmlns:a16="http://schemas.microsoft.com/office/drawing/2014/main" val="737452034"/>
                    </a:ext>
                  </a:extLst>
                </a:gridCol>
                <a:gridCol w="1887664">
                  <a:extLst>
                    <a:ext uri="{9D8B030D-6E8A-4147-A177-3AD203B41FA5}">
                      <a16:colId xmlns="" xmlns:a16="http://schemas.microsoft.com/office/drawing/2014/main" val="2371918737"/>
                    </a:ext>
                  </a:extLst>
                </a:gridCol>
                <a:gridCol w="1805472">
                  <a:extLst>
                    <a:ext uri="{9D8B030D-6E8A-4147-A177-3AD203B41FA5}">
                      <a16:colId xmlns="" xmlns:a16="http://schemas.microsoft.com/office/drawing/2014/main" val="3829142415"/>
                    </a:ext>
                  </a:extLst>
                </a:gridCol>
              </a:tblGrid>
              <a:tr h="222735">
                <a:tc>
                  <a:txBody>
                    <a:bodyPr/>
                    <a:lstStyle/>
                    <a:p>
                      <a:r>
                        <a:rPr lang="en-US" sz="1400" dirty="0"/>
                        <a:t>QR Code Scanning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Patient identification and data input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OpenCV (cv2) for webcam access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693433566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r>
                        <a:rPr lang="en-US" sz="1400" dirty="0"/>
                        <a:t>Data Encoding and Decoding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QR code data extraction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QRCode library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907451988"/>
                  </a:ext>
                </a:extLst>
              </a:tr>
              <a:tr h="410532">
                <a:tc>
                  <a:txBody>
                    <a:bodyPr/>
                    <a:lstStyle/>
                    <a:p>
                      <a:r>
                        <a:rPr lang="en-US" sz="1400" dirty="0"/>
                        <a:t>Database Connection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Storing and retrieving doctor and appointment information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pyodbc for SQL Server database connection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3794082714"/>
                  </a:ext>
                </a:extLst>
              </a:tr>
              <a:tr h="314451">
                <a:tc>
                  <a:txBody>
                    <a:bodyPr/>
                    <a:lstStyle/>
                    <a:p>
                      <a:r>
                        <a:rPr lang="en-US" sz="1400" dirty="0"/>
                        <a:t>Voice Recognition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Patient queries and interaction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speech_recognition library (e.g., Google Web Speech API)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808897197"/>
                  </a:ext>
                </a:extLst>
              </a:tr>
              <a:tr h="222735">
                <a:tc>
                  <a:txBody>
                    <a:bodyPr/>
                    <a:lstStyle/>
                    <a:p>
                      <a:r>
                        <a:rPr lang="en-US" sz="1400" dirty="0"/>
                        <a:t>Text-to-Speech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Providing voice responses to patients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pyttsx3 for text-to-speech synthesis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346256997"/>
                  </a:ext>
                </a:extLst>
              </a:tr>
              <a:tr h="314451">
                <a:tc>
                  <a:txBody>
                    <a:bodyPr/>
                    <a:lstStyle/>
                    <a:p>
                      <a:r>
                        <a:rPr lang="en-US" sz="1400" dirty="0"/>
                        <a:t>Doctor Availability Check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Determining doctor availability and recommendations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SQL Server database queries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417336234"/>
                  </a:ext>
                </a:extLst>
              </a:tr>
              <a:tr h="314451">
                <a:tc>
                  <a:txBody>
                    <a:bodyPr/>
                    <a:lstStyle/>
                    <a:p>
                      <a:r>
                        <a:rPr lang="en-US" sz="1400" dirty="0"/>
                        <a:t>Data Security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Protecting patient and doctor information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Username and Password Authentication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2719274949"/>
                  </a:ext>
                </a:extLst>
              </a:tr>
              <a:tr h="314451">
                <a:tc>
                  <a:txBody>
                    <a:bodyPr/>
                    <a:lstStyle/>
                    <a:p>
                      <a:r>
                        <a:rPr lang="en-US" sz="1400" dirty="0"/>
                        <a:t>User Interface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Displaying QR code scanner and receiving voice queries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OpenCV for </a:t>
                      </a:r>
                      <a:r>
                        <a:rPr lang="en-US" sz="1400" dirty="0"/>
                        <a:t>webcam display</a:t>
                      </a:r>
                    </a:p>
                  </a:txBody>
                  <a:tcPr marL="72578" marR="72578" marT="36289" marB="362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="" xmlns:a16="http://schemas.microsoft.com/office/drawing/2014/main" val="1229044284"/>
                  </a:ext>
                </a:extLst>
              </a:tr>
            </a:tbl>
          </a:graphicData>
        </a:graphic>
      </p:graphicFrame>
      <p:sp>
        <p:nvSpPr>
          <p:cNvPr id="122" name="text 1">
            <a:extLst>
              <a:ext uri="{FF2B5EF4-FFF2-40B4-BE49-F238E27FC236}">
                <a16:creationId xmlns="" xmlns:a16="http://schemas.microsoft.com/office/drawing/2014/main" id="{3CE0210F-8B58-4EBD-698B-B6A48767BB0B}"/>
              </a:ext>
            </a:extLst>
          </p:cNvPr>
          <p:cNvSpPr txBox="1"/>
          <p:nvPr/>
        </p:nvSpPr>
        <p:spPr>
          <a:xfrm>
            <a:off x="11963400" y="6610096"/>
            <a:ext cx="100669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1400" spc="10" dirty="0">
                <a:latin typeface="Arial"/>
                <a:cs typeface="Arial"/>
              </a:rPr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7D7A0381-46FF-619D-38C3-E706D0DB05F7}"/>
              </a:ext>
            </a:extLst>
          </p:cNvPr>
          <p:cNvSpPr txBox="1"/>
          <p:nvPr/>
        </p:nvSpPr>
        <p:spPr>
          <a:xfrm>
            <a:off x="6657623" y="134076"/>
            <a:ext cx="2743200" cy="35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80" b="1" spc="10" dirty="0">
                <a:solidFill>
                  <a:srgbClr val="7CA655"/>
                </a:solidFill>
                <a:latin typeface="Arial"/>
                <a:cs typeface="Arial"/>
              </a:rPr>
              <a:t>Technology stack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A52289A-6FF7-BC10-0DB9-3BFF15AAA153}"/>
              </a:ext>
            </a:extLst>
          </p:cNvPr>
          <p:cNvSpPr txBox="1"/>
          <p:nvPr/>
        </p:nvSpPr>
        <p:spPr>
          <a:xfrm>
            <a:off x="1447208" y="2599069"/>
            <a:ext cx="19394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00289"/>
            <a:ext cx="997051" cy="753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61" y="900289"/>
            <a:ext cx="1115004" cy="753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2906445" y="1230061"/>
            <a:ext cx="622300" cy="272846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43" y="823553"/>
            <a:ext cx="748730" cy="906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7" y="2049498"/>
            <a:ext cx="697504" cy="75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Left-Up Arrow 14"/>
          <p:cNvSpPr/>
          <p:nvPr/>
        </p:nvSpPr>
        <p:spPr>
          <a:xfrm>
            <a:off x="1527316" y="1952618"/>
            <a:ext cx="2665814" cy="809901"/>
          </a:xfrm>
          <a:prstGeom prst="leftUpArrow">
            <a:avLst>
              <a:gd name="adj1" fmla="val 15846"/>
              <a:gd name="adj2" fmla="val 25000"/>
              <a:gd name="adj3" fmla="val 25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Bent-Up Arrow 15"/>
          <p:cNvSpPr/>
          <p:nvPr/>
        </p:nvSpPr>
        <p:spPr>
          <a:xfrm flipV="1">
            <a:off x="4495800" y="1148519"/>
            <a:ext cx="1295400" cy="756479"/>
          </a:xfrm>
          <a:prstGeom prst="bentUpArrow">
            <a:avLst>
              <a:gd name="adj1" fmla="val 13566"/>
              <a:gd name="adj2" fmla="val 25000"/>
              <a:gd name="adj3" fmla="val 25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19" y="2033549"/>
            <a:ext cx="1823801" cy="837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90" y="3128408"/>
            <a:ext cx="955909" cy="828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Left-Up Arrow 18"/>
          <p:cNvSpPr/>
          <p:nvPr/>
        </p:nvSpPr>
        <p:spPr>
          <a:xfrm>
            <a:off x="4114800" y="3271452"/>
            <a:ext cx="1878254" cy="500047"/>
          </a:xfrm>
          <a:prstGeom prst="leftUpArrow">
            <a:avLst>
              <a:gd name="adj1" fmla="val 25000"/>
              <a:gd name="adj2" fmla="val 23649"/>
              <a:gd name="adj3" fmla="val 25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ight Arrow 19"/>
          <p:cNvSpPr/>
          <p:nvPr/>
        </p:nvSpPr>
        <p:spPr>
          <a:xfrm flipH="1">
            <a:off x="2241929" y="3480919"/>
            <a:ext cx="626110" cy="27470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29167" y="3226449"/>
            <a:ext cx="1565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Show available doctors according to their Specification and time slots </a:t>
            </a:r>
            <a:endParaRPr lang="en-IN" sz="1200" b="1" dirty="0"/>
          </a:p>
        </p:txBody>
      </p:sp>
      <p:sp>
        <p:nvSpPr>
          <p:cNvPr id="22" name="Rectangle 21"/>
          <p:cNvSpPr/>
          <p:nvPr/>
        </p:nvSpPr>
        <p:spPr>
          <a:xfrm>
            <a:off x="641524" y="3271453"/>
            <a:ext cx="1412593" cy="7586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59011" y="1635279"/>
            <a:ext cx="997051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000" b="1" dirty="0" smtClean="0"/>
              <a:t>QR Code</a:t>
            </a:r>
            <a:endParaRPr lang="en-IN" sz="1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959416" y="1717903"/>
            <a:ext cx="988765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000" b="1" dirty="0"/>
              <a:t>Face Recognition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5555" y="2845290"/>
            <a:ext cx="1317892" cy="2539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050" b="1" dirty="0"/>
              <a:t>Voice </a:t>
            </a:r>
            <a:r>
              <a:rPr lang="en-IN" sz="1050" b="1" dirty="0" smtClean="0"/>
              <a:t>Recognition</a:t>
            </a:r>
            <a:endParaRPr lang="en-IN" sz="105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853202" y="2942958"/>
            <a:ext cx="1538065" cy="2539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050" b="1" dirty="0" smtClean="0"/>
              <a:t>Check data availability</a:t>
            </a:r>
            <a:endParaRPr lang="en-IN" sz="1050" b="1" dirty="0"/>
          </a:p>
        </p:txBody>
      </p:sp>
      <p:sp>
        <p:nvSpPr>
          <p:cNvPr id="28" name="Rectangle 27"/>
          <p:cNvSpPr/>
          <p:nvPr/>
        </p:nvSpPr>
        <p:spPr>
          <a:xfrm>
            <a:off x="442136" y="693193"/>
            <a:ext cx="6215487" cy="342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609543" y="1730103"/>
            <a:ext cx="1167175" cy="2539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050" b="1" dirty="0" smtClean="0"/>
              <a:t>Database</a:t>
            </a:r>
            <a:endParaRPr lang="en-IN" sz="105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54984" y="4145692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3"/>
                </a:solidFill>
              </a:rPr>
              <a:t>Process flow</a:t>
            </a:r>
            <a:endParaRPr lang="en-IN" b="1" dirty="0">
              <a:solidFill>
                <a:schemeClr val="accent3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20" y="4485132"/>
            <a:ext cx="1853403" cy="1047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0"/>
          <a:stretch/>
        </p:blipFill>
        <p:spPr bwMode="auto">
          <a:xfrm>
            <a:off x="1711142" y="5588778"/>
            <a:ext cx="4540645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62" y="5974849"/>
            <a:ext cx="6178143" cy="850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606" y="4481570"/>
            <a:ext cx="3304776" cy="785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output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8382000" y="6095394"/>
            <a:ext cx="609600" cy="60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6" name="TextBox 95"/>
          <p:cNvSpPr txBox="1"/>
          <p:nvPr/>
        </p:nvSpPr>
        <p:spPr>
          <a:xfrm>
            <a:off x="7315200" y="6304447"/>
            <a:ext cx="1219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If not available</a:t>
            </a:r>
            <a:endParaRPr lang="en-IN"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96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-26170" y="-932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901700" y="1887220"/>
            <a:ext cx="2235200" cy="105537"/>
          </a:xfrm>
          <a:custGeom>
            <a:avLst/>
            <a:gdLst/>
            <a:ahLst/>
            <a:cxnLst/>
            <a:rect l="l" t="t" r="r" b="b"/>
            <a:pathLst>
              <a:path w="2235200" h="105537">
                <a:moveTo>
                  <a:pt x="50800" y="50800"/>
                </a:moveTo>
                <a:lnTo>
                  <a:pt x="2184400" y="54737"/>
                </a:lnTo>
                <a:close/>
              </a:path>
            </a:pathLst>
          </a:custGeom>
          <a:ln w="101600">
            <a:solidFill>
              <a:srgbClr val="7CA65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0520680" y="1089660"/>
            <a:ext cx="1673860" cy="2235200"/>
          </a:xfrm>
          <a:custGeom>
            <a:avLst/>
            <a:gdLst/>
            <a:ahLst/>
            <a:cxnLst/>
            <a:rect l="l" t="t" r="r" b="b"/>
            <a:pathLst>
              <a:path w="1673860" h="2235200">
                <a:moveTo>
                  <a:pt x="0" y="559308"/>
                </a:moveTo>
                <a:lnTo>
                  <a:pt x="558546" y="0"/>
                </a:lnTo>
                <a:lnTo>
                  <a:pt x="1673860" y="1116711"/>
                </a:lnTo>
                <a:lnTo>
                  <a:pt x="1673860" y="2235200"/>
                </a:lnTo>
                <a:close/>
              </a:path>
            </a:pathLst>
          </a:custGeom>
          <a:solidFill>
            <a:srgbClr val="4495A2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1108309" y="889"/>
            <a:ext cx="1086231" cy="1086231"/>
          </a:xfrm>
          <a:custGeom>
            <a:avLst/>
            <a:gdLst/>
            <a:ahLst/>
            <a:cxnLst/>
            <a:rect l="l" t="t" r="r" b="b"/>
            <a:pathLst>
              <a:path w="1086231" h="1086231">
                <a:moveTo>
                  <a:pt x="0" y="0"/>
                </a:moveTo>
                <a:lnTo>
                  <a:pt x="1086231" y="0"/>
                </a:lnTo>
                <a:lnTo>
                  <a:pt x="1086231" y="1086231"/>
                </a:lnTo>
                <a:close/>
              </a:path>
            </a:pathLst>
          </a:custGeom>
          <a:solidFill>
            <a:srgbClr val="7CA65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869680" y="889"/>
            <a:ext cx="2181860" cy="1088771"/>
          </a:xfrm>
          <a:custGeom>
            <a:avLst/>
            <a:gdLst/>
            <a:ahLst/>
            <a:cxnLst/>
            <a:rect l="l" t="t" r="r" b="b"/>
            <a:pathLst>
              <a:path w="2181860" h="1088771">
                <a:moveTo>
                  <a:pt x="0" y="0"/>
                </a:moveTo>
                <a:lnTo>
                  <a:pt x="2181860" y="0"/>
                </a:lnTo>
                <a:lnTo>
                  <a:pt x="1090422" y="1088771"/>
                </a:lnTo>
                <a:close/>
              </a:path>
            </a:pathLst>
          </a:custGeom>
          <a:solidFill>
            <a:srgbClr val="F9D44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text 1"/>
          <p:cNvSpPr txBox="1"/>
          <p:nvPr/>
        </p:nvSpPr>
        <p:spPr>
          <a:xfrm>
            <a:off x="952817" y="1088354"/>
            <a:ext cx="5550919" cy="559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70" b="1" spc="10" dirty="0">
                <a:latin typeface="Arial"/>
                <a:cs typeface="Arial"/>
              </a:rPr>
              <a:t>Idea/Approach Details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44257" y="2066483"/>
            <a:ext cx="1088083" cy="2289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b="1" spc="10" dirty="0">
                <a:solidFill>
                  <a:srgbClr val="7CA655"/>
                </a:solidFill>
                <a:latin typeface="Arial"/>
                <a:cs typeface="Arial"/>
              </a:rPr>
              <a:t>Use cases: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9700" y="2326640"/>
            <a:ext cx="5961380" cy="4439920"/>
          </a:xfrm>
          <a:custGeom>
            <a:avLst/>
            <a:gdLst/>
            <a:ahLst/>
            <a:cxnLst/>
            <a:rect l="l" t="t" r="r" b="b"/>
            <a:pathLst>
              <a:path w="5961380" h="4439920">
                <a:moveTo>
                  <a:pt x="5080" y="4434840"/>
                </a:moveTo>
                <a:lnTo>
                  <a:pt x="5080" y="5080"/>
                </a:lnTo>
                <a:lnTo>
                  <a:pt x="5956300" y="5080"/>
                </a:lnTo>
                <a:lnTo>
                  <a:pt x="5956300" y="443484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text 1"/>
          <p:cNvSpPr txBox="1"/>
          <p:nvPr/>
        </p:nvSpPr>
        <p:spPr>
          <a:xfrm>
            <a:off x="12029186" y="6607035"/>
            <a:ext cx="119855" cy="1831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43320" y="2326640"/>
            <a:ext cx="4848860" cy="4259580"/>
          </a:xfrm>
          <a:custGeom>
            <a:avLst/>
            <a:gdLst/>
            <a:ahLst/>
            <a:cxnLst/>
            <a:rect l="l" t="t" r="r" b="b"/>
            <a:pathLst>
              <a:path w="4848860" h="4259580">
                <a:moveTo>
                  <a:pt x="5080" y="4254500"/>
                </a:moveTo>
                <a:lnTo>
                  <a:pt x="5080" y="5080"/>
                </a:lnTo>
                <a:lnTo>
                  <a:pt x="4843780" y="5080"/>
                </a:lnTo>
                <a:lnTo>
                  <a:pt x="4843780" y="425450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text 1"/>
          <p:cNvSpPr txBox="1"/>
          <p:nvPr/>
        </p:nvSpPr>
        <p:spPr>
          <a:xfrm>
            <a:off x="6341110" y="2366644"/>
            <a:ext cx="1495145" cy="1906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7CA655"/>
                </a:solidFill>
                <a:latin typeface="Arial"/>
                <a:cs typeface="Arial"/>
              </a:rPr>
              <a:t>Dependencies: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341110" y="2779344"/>
            <a:ext cx="1821974" cy="4416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lvl="0"/>
            <a:r>
              <a:rPr sz="1570" spc="10" dirty="0" smtClean="0">
                <a:latin typeface="Wingdings"/>
                <a:cs typeface="Wingdings"/>
              </a:rPr>
              <a:t></a:t>
            </a:r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Hardware Availability</a:t>
            </a:r>
          </a:p>
          <a:p>
            <a:pPr marL="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341110" y="2992291"/>
            <a:ext cx="1445589" cy="4416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70" spc="10" dirty="0" smtClean="0">
                <a:latin typeface="Wingdings"/>
                <a:cs typeface="Wingdings"/>
              </a:rPr>
              <a:t>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Database Setup</a:t>
            </a:r>
          </a:p>
          <a:p>
            <a:pPr marL="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341110" y="3206318"/>
            <a:ext cx="1774204" cy="2416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570" spc="10" dirty="0" smtClean="0">
                <a:latin typeface="Wingdings"/>
                <a:cs typeface="Wingdings"/>
              </a:rPr>
              <a:t>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Network Connection</a:t>
            </a:r>
            <a:endParaRPr sz="1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341110" y="3419678"/>
            <a:ext cx="1785425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600" spc="10" dirty="0" smtClean="0">
                <a:latin typeface="Wingdings"/>
                <a:cs typeface="Wingdings"/>
              </a:rPr>
              <a:t>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Third-Party </a:t>
            </a:r>
            <a:r>
              <a:rPr lang="en-IN" sz="1400" dirty="0" smtClean="0">
                <a:latin typeface="Arial" pitchFamily="34" charset="0"/>
                <a:cs typeface="Arial" pitchFamily="34" charset="0"/>
              </a:rPr>
              <a:t>Libraries</a:t>
            </a:r>
            <a:endParaRPr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341110" y="3633038"/>
            <a:ext cx="1636345" cy="2462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600" spc="10" dirty="0" smtClean="0">
                <a:latin typeface="Wingdings"/>
                <a:cs typeface="Wingdings"/>
              </a:rPr>
              <a:t>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Doctor Information</a:t>
            </a:r>
            <a:endParaRPr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6341110" y="4038473"/>
            <a:ext cx="1579829" cy="1906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7CA655"/>
                </a:solidFill>
                <a:latin typeface="Arial"/>
                <a:cs typeface="Arial"/>
              </a:rPr>
              <a:t>Show stoppers: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6312535" y="4314474"/>
            <a:ext cx="4710430" cy="2406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z="1570" spc="10" dirty="0" smtClean="0">
                <a:latin typeface="Wingdings"/>
                <a:cs typeface="Wingdings"/>
              </a:rPr>
              <a:t></a:t>
            </a:r>
            <a:r>
              <a:rPr lang="en-IN" sz="1400" b="1" dirty="0" smtClean="0"/>
              <a:t>Hardware </a:t>
            </a:r>
            <a:r>
              <a:rPr lang="en-IN" sz="1400" b="1" dirty="0"/>
              <a:t>Failure:</a:t>
            </a:r>
            <a:r>
              <a:rPr lang="en-IN" sz="1400" dirty="0"/>
              <a:t> Webcam or microphone issues can disrupt system functionality.</a:t>
            </a:r>
          </a:p>
          <a:p>
            <a:r>
              <a:rPr lang="en-IN" sz="1400" spc="10" dirty="0" smtClean="0">
                <a:latin typeface="Wingdings"/>
                <a:cs typeface="Wingdings"/>
              </a:rPr>
              <a:t></a:t>
            </a:r>
            <a:r>
              <a:rPr lang="en-IN" sz="1400" b="1" dirty="0" smtClean="0"/>
              <a:t>Database </a:t>
            </a:r>
            <a:r>
              <a:rPr lang="en-IN" sz="1400" b="1" dirty="0"/>
              <a:t>Connection Issues:</a:t>
            </a:r>
            <a:r>
              <a:rPr lang="en-IN" sz="1400" dirty="0"/>
              <a:t> Misconfigurations or downtime can halt the system.</a:t>
            </a:r>
          </a:p>
          <a:p>
            <a:r>
              <a:rPr lang="en-IN" sz="1400" spc="10" dirty="0" smtClean="0">
                <a:latin typeface="Wingdings"/>
                <a:cs typeface="Wingdings"/>
              </a:rPr>
              <a:t></a:t>
            </a:r>
            <a:r>
              <a:rPr lang="en-IN" sz="1400" b="1" dirty="0" smtClean="0"/>
              <a:t>Voice </a:t>
            </a:r>
            <a:r>
              <a:rPr lang="en-IN" sz="1400" b="1" dirty="0"/>
              <a:t>Recognition Accuracy:</a:t>
            </a:r>
            <a:r>
              <a:rPr lang="en-IN" sz="1400" dirty="0"/>
              <a:t> Inaccurate speech recognition affects query interpretation.</a:t>
            </a:r>
          </a:p>
          <a:p>
            <a:r>
              <a:rPr lang="en-IN" sz="1400" spc="10" dirty="0" smtClean="0">
                <a:latin typeface="Wingdings"/>
                <a:cs typeface="Wingdings"/>
              </a:rPr>
              <a:t></a:t>
            </a:r>
            <a:r>
              <a:rPr lang="en-IN" sz="1400" b="1" dirty="0" smtClean="0"/>
              <a:t>Security </a:t>
            </a:r>
            <a:r>
              <a:rPr lang="en-IN" sz="1400" b="1" dirty="0"/>
              <a:t>Vulnerabilities:</a:t>
            </a:r>
            <a:r>
              <a:rPr lang="en-IN" sz="1400" dirty="0"/>
              <a:t> Weak data security risks exposing sensitive information.</a:t>
            </a:r>
          </a:p>
          <a:p>
            <a:r>
              <a:rPr lang="en-IN" sz="1400" spc="10" dirty="0" smtClean="0">
                <a:latin typeface="Wingdings"/>
                <a:cs typeface="Wingdings"/>
              </a:rPr>
              <a:t></a:t>
            </a:r>
            <a:r>
              <a:rPr lang="en-IN" sz="1400" b="1" dirty="0" smtClean="0"/>
              <a:t>Data </a:t>
            </a:r>
            <a:r>
              <a:rPr lang="en-IN" sz="1400" b="1" dirty="0"/>
              <a:t>Integrity:</a:t>
            </a:r>
            <a:r>
              <a:rPr lang="en-IN" sz="1400" dirty="0"/>
              <a:t> Errors in database data can lead to incorrect operations and trust issues.</a:t>
            </a:r>
          </a:p>
          <a:p>
            <a:pPr marL="0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628130" y="4925441"/>
            <a:ext cx="49372" cy="210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 smtClean="0">
                <a:latin typeface="Arial"/>
                <a:cs typeface="Arial"/>
              </a:rPr>
              <a:t>.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7911" y="2454719"/>
            <a:ext cx="2066164" cy="244793"/>
          </a:xfrm>
          <a:custGeom>
            <a:avLst/>
            <a:gdLst/>
            <a:ahLst/>
            <a:cxnLst/>
            <a:rect l="l" t="t" r="r" b="b"/>
            <a:pathLst>
              <a:path w="2066164" h="244793">
                <a:moveTo>
                  <a:pt x="1" y="244793"/>
                </a:moveTo>
                <a:lnTo>
                  <a:pt x="1" y="1"/>
                </a:lnTo>
                <a:lnTo>
                  <a:pt x="2066164" y="1"/>
                </a:lnTo>
                <a:lnTo>
                  <a:pt x="2066164" y="244793"/>
                </a:lnTo>
                <a:close/>
              </a:path>
            </a:pathLst>
          </a:custGeom>
          <a:solidFill>
            <a:srgbClr val="FEF7E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403221" y="2454719"/>
            <a:ext cx="3692779" cy="244793"/>
          </a:xfrm>
          <a:custGeom>
            <a:avLst/>
            <a:gdLst/>
            <a:ahLst/>
            <a:cxnLst/>
            <a:rect l="l" t="t" r="r" b="b"/>
            <a:pathLst>
              <a:path w="3692779" h="244793">
                <a:moveTo>
                  <a:pt x="0" y="244793"/>
                </a:moveTo>
                <a:lnTo>
                  <a:pt x="0" y="1"/>
                </a:lnTo>
                <a:lnTo>
                  <a:pt x="3692779" y="1"/>
                </a:lnTo>
                <a:lnTo>
                  <a:pt x="3692779" y="244793"/>
                </a:lnTo>
                <a:close/>
              </a:path>
            </a:pathLst>
          </a:custGeom>
          <a:solidFill>
            <a:srgbClr val="FEF7E9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IN" sz="1140" spc="10" dirty="0" smtClean="0">
                <a:latin typeface="Arial"/>
                <a:cs typeface="Arial"/>
              </a:rPr>
              <a:t>AI-Powered </a:t>
            </a:r>
            <a:r>
              <a:rPr lang="en-IN" sz="1140" spc="10" dirty="0">
                <a:latin typeface="Arial"/>
                <a:cs typeface="Arial"/>
              </a:rPr>
              <a:t>Hospital Appointment </a:t>
            </a:r>
            <a:r>
              <a:rPr lang="en-IN" sz="1140" spc="10" dirty="0" smtClean="0">
                <a:latin typeface="Arial"/>
                <a:cs typeface="Arial"/>
              </a:rPr>
              <a:t>Optimization</a:t>
            </a:r>
            <a:endParaRPr sz="1140" spc="10" dirty="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57911" y="2699575"/>
            <a:ext cx="2066164" cy="244793"/>
          </a:xfrm>
          <a:custGeom>
            <a:avLst/>
            <a:gdLst/>
            <a:ahLst/>
            <a:cxnLst/>
            <a:rect l="l" t="t" r="r" b="b"/>
            <a:pathLst>
              <a:path w="2066164" h="244793">
                <a:moveTo>
                  <a:pt x="1" y="244793"/>
                </a:moveTo>
                <a:lnTo>
                  <a:pt x="1" y="1"/>
                </a:lnTo>
                <a:lnTo>
                  <a:pt x="2066164" y="1"/>
                </a:lnTo>
                <a:lnTo>
                  <a:pt x="2066164" y="244793"/>
                </a:lnTo>
                <a:close/>
              </a:path>
            </a:pathLst>
          </a:custGeom>
          <a:solidFill>
            <a:srgbClr val="FDEFC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324100" y="2699575"/>
            <a:ext cx="3692779" cy="244793"/>
          </a:xfrm>
          <a:custGeom>
            <a:avLst/>
            <a:gdLst/>
            <a:ahLst/>
            <a:cxnLst/>
            <a:rect l="l" t="t" r="r" b="b"/>
            <a:pathLst>
              <a:path w="3692779" h="244793">
                <a:moveTo>
                  <a:pt x="0" y="244793"/>
                </a:moveTo>
                <a:lnTo>
                  <a:pt x="0" y="1"/>
                </a:lnTo>
                <a:lnTo>
                  <a:pt x="3692779" y="1"/>
                </a:lnTo>
                <a:lnTo>
                  <a:pt x="3692779" y="244793"/>
                </a:lnTo>
                <a:close/>
              </a:path>
            </a:pathLst>
          </a:custGeom>
          <a:solidFill>
            <a:srgbClr val="FDEFC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257911" y="2944304"/>
            <a:ext cx="2066164" cy="519113"/>
          </a:xfrm>
          <a:custGeom>
            <a:avLst/>
            <a:gdLst/>
            <a:ahLst/>
            <a:cxnLst/>
            <a:rect l="l" t="t" r="r" b="b"/>
            <a:pathLst>
              <a:path w="2066164" h="519113">
                <a:moveTo>
                  <a:pt x="1" y="519113"/>
                </a:moveTo>
                <a:lnTo>
                  <a:pt x="1" y="1"/>
                </a:lnTo>
                <a:lnTo>
                  <a:pt x="2066164" y="1"/>
                </a:lnTo>
                <a:lnTo>
                  <a:pt x="2066164" y="519113"/>
                </a:lnTo>
                <a:close/>
              </a:path>
            </a:pathLst>
          </a:custGeom>
          <a:solidFill>
            <a:srgbClr val="FEF7E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2324100" y="2944304"/>
            <a:ext cx="3692779" cy="519113"/>
          </a:xfrm>
          <a:custGeom>
            <a:avLst/>
            <a:gdLst/>
            <a:ahLst/>
            <a:cxnLst/>
            <a:rect l="l" t="t" r="r" b="b"/>
            <a:pathLst>
              <a:path w="3692779" h="519113">
                <a:moveTo>
                  <a:pt x="0" y="519113"/>
                </a:moveTo>
                <a:lnTo>
                  <a:pt x="0" y="1"/>
                </a:lnTo>
                <a:lnTo>
                  <a:pt x="3692779" y="1"/>
                </a:lnTo>
                <a:lnTo>
                  <a:pt x="3692779" y="519113"/>
                </a:lnTo>
                <a:close/>
              </a:path>
            </a:pathLst>
          </a:custGeom>
          <a:solidFill>
            <a:srgbClr val="FEF7E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257911" y="3463417"/>
            <a:ext cx="1125411" cy="1700149"/>
          </a:xfrm>
          <a:custGeom>
            <a:avLst/>
            <a:gdLst/>
            <a:ahLst/>
            <a:cxnLst/>
            <a:rect l="l" t="t" r="r" b="b"/>
            <a:pathLst>
              <a:path w="1125411" h="1700149">
                <a:moveTo>
                  <a:pt x="1" y="1700149"/>
                </a:moveTo>
                <a:lnTo>
                  <a:pt x="1" y="0"/>
                </a:lnTo>
                <a:lnTo>
                  <a:pt x="1125411" y="0"/>
                </a:lnTo>
                <a:lnTo>
                  <a:pt x="1125411" y="1700149"/>
                </a:lnTo>
                <a:close/>
              </a:path>
            </a:pathLst>
          </a:custGeom>
          <a:solidFill>
            <a:srgbClr val="FDEFC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383284" y="3463417"/>
            <a:ext cx="940778" cy="1180973"/>
          </a:xfrm>
          <a:custGeom>
            <a:avLst/>
            <a:gdLst/>
            <a:ahLst/>
            <a:cxnLst/>
            <a:rect l="l" t="t" r="r" b="b"/>
            <a:pathLst>
              <a:path w="940778" h="1180973">
                <a:moveTo>
                  <a:pt x="0" y="1180973"/>
                </a:moveTo>
                <a:lnTo>
                  <a:pt x="0" y="0"/>
                </a:lnTo>
                <a:lnTo>
                  <a:pt x="940778" y="0"/>
                </a:lnTo>
                <a:lnTo>
                  <a:pt x="940778" y="1180973"/>
                </a:lnTo>
                <a:close/>
              </a:path>
            </a:pathLst>
          </a:custGeom>
          <a:solidFill>
            <a:srgbClr val="FDEFC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2324100" y="3463417"/>
            <a:ext cx="764934" cy="670560"/>
          </a:xfrm>
          <a:custGeom>
            <a:avLst/>
            <a:gdLst/>
            <a:ahLst/>
            <a:cxnLst/>
            <a:rect l="l" t="t" r="r" b="b"/>
            <a:pathLst>
              <a:path w="764934" h="670560">
                <a:moveTo>
                  <a:pt x="0" y="670560"/>
                </a:moveTo>
                <a:lnTo>
                  <a:pt x="0" y="0"/>
                </a:lnTo>
                <a:lnTo>
                  <a:pt x="764934" y="0"/>
                </a:lnTo>
                <a:lnTo>
                  <a:pt x="764934" y="670560"/>
                </a:lnTo>
                <a:close/>
              </a:path>
            </a:pathLst>
          </a:custGeom>
          <a:solidFill>
            <a:srgbClr val="FDEFC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3089021" y="3463417"/>
            <a:ext cx="2927858" cy="670560"/>
          </a:xfrm>
          <a:custGeom>
            <a:avLst/>
            <a:gdLst/>
            <a:ahLst/>
            <a:cxnLst/>
            <a:rect l="l" t="t" r="r" b="b"/>
            <a:pathLst>
              <a:path w="2927858" h="670560">
                <a:moveTo>
                  <a:pt x="0" y="670560"/>
                </a:moveTo>
                <a:lnTo>
                  <a:pt x="0" y="0"/>
                </a:lnTo>
                <a:lnTo>
                  <a:pt x="2927858" y="0"/>
                </a:lnTo>
                <a:lnTo>
                  <a:pt x="2927858" y="670560"/>
                </a:lnTo>
                <a:close/>
              </a:path>
            </a:pathLst>
          </a:custGeom>
          <a:solidFill>
            <a:srgbClr val="FDEFC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2324100" y="4134040"/>
            <a:ext cx="764934" cy="244793"/>
          </a:xfrm>
          <a:custGeom>
            <a:avLst/>
            <a:gdLst/>
            <a:ahLst/>
            <a:cxnLst/>
            <a:rect l="l" t="t" r="r" b="b"/>
            <a:pathLst>
              <a:path w="764934" h="244793">
                <a:moveTo>
                  <a:pt x="0" y="244793"/>
                </a:moveTo>
                <a:lnTo>
                  <a:pt x="0" y="0"/>
                </a:lnTo>
                <a:lnTo>
                  <a:pt x="764934" y="0"/>
                </a:lnTo>
                <a:lnTo>
                  <a:pt x="764934" y="244793"/>
                </a:lnTo>
                <a:close/>
              </a:path>
            </a:pathLst>
          </a:custGeom>
          <a:solidFill>
            <a:srgbClr val="FEF7E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3089021" y="4134040"/>
            <a:ext cx="2927858" cy="244793"/>
          </a:xfrm>
          <a:custGeom>
            <a:avLst/>
            <a:gdLst/>
            <a:ahLst/>
            <a:cxnLst/>
            <a:rect l="l" t="t" r="r" b="b"/>
            <a:pathLst>
              <a:path w="2927858" h="244793">
                <a:moveTo>
                  <a:pt x="0" y="244793"/>
                </a:moveTo>
                <a:lnTo>
                  <a:pt x="0" y="0"/>
                </a:lnTo>
                <a:lnTo>
                  <a:pt x="2927858" y="0"/>
                </a:lnTo>
                <a:lnTo>
                  <a:pt x="2927858" y="244793"/>
                </a:lnTo>
                <a:close/>
              </a:path>
            </a:pathLst>
          </a:custGeom>
          <a:solidFill>
            <a:srgbClr val="FEF7E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2324100" y="4378769"/>
            <a:ext cx="764934" cy="265621"/>
          </a:xfrm>
          <a:custGeom>
            <a:avLst/>
            <a:gdLst/>
            <a:ahLst/>
            <a:cxnLst/>
            <a:rect l="l" t="t" r="r" b="b"/>
            <a:pathLst>
              <a:path w="764934" h="265621">
                <a:moveTo>
                  <a:pt x="0" y="265621"/>
                </a:moveTo>
                <a:lnTo>
                  <a:pt x="0" y="1"/>
                </a:lnTo>
                <a:lnTo>
                  <a:pt x="764934" y="1"/>
                </a:lnTo>
                <a:lnTo>
                  <a:pt x="764934" y="265621"/>
                </a:lnTo>
                <a:close/>
              </a:path>
            </a:pathLst>
          </a:custGeom>
          <a:solidFill>
            <a:srgbClr val="FDEFC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3089021" y="4378769"/>
            <a:ext cx="2927858" cy="265621"/>
          </a:xfrm>
          <a:custGeom>
            <a:avLst/>
            <a:gdLst/>
            <a:ahLst/>
            <a:cxnLst/>
            <a:rect l="l" t="t" r="r" b="b"/>
            <a:pathLst>
              <a:path w="2927858" h="265621">
                <a:moveTo>
                  <a:pt x="0" y="265621"/>
                </a:moveTo>
                <a:lnTo>
                  <a:pt x="0" y="1"/>
                </a:lnTo>
                <a:lnTo>
                  <a:pt x="2927858" y="1"/>
                </a:lnTo>
                <a:lnTo>
                  <a:pt x="2927858" y="265621"/>
                </a:lnTo>
                <a:close/>
              </a:path>
            </a:pathLst>
          </a:custGeom>
          <a:solidFill>
            <a:srgbClr val="FDEFC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383284" y="4644453"/>
            <a:ext cx="940778" cy="519113"/>
          </a:xfrm>
          <a:custGeom>
            <a:avLst/>
            <a:gdLst/>
            <a:ahLst/>
            <a:cxnLst/>
            <a:rect l="l" t="t" r="r" b="b"/>
            <a:pathLst>
              <a:path w="940778" h="519113">
                <a:moveTo>
                  <a:pt x="0" y="519113"/>
                </a:moveTo>
                <a:lnTo>
                  <a:pt x="0" y="1"/>
                </a:lnTo>
                <a:lnTo>
                  <a:pt x="940778" y="1"/>
                </a:lnTo>
                <a:lnTo>
                  <a:pt x="940778" y="519113"/>
                </a:lnTo>
                <a:close/>
              </a:path>
            </a:pathLst>
          </a:custGeom>
          <a:solidFill>
            <a:srgbClr val="FEF7E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2324100" y="4644453"/>
            <a:ext cx="3692779" cy="519113"/>
          </a:xfrm>
          <a:custGeom>
            <a:avLst/>
            <a:gdLst/>
            <a:ahLst/>
            <a:cxnLst/>
            <a:rect l="l" t="t" r="r" b="b"/>
            <a:pathLst>
              <a:path w="3692779" h="519113">
                <a:moveTo>
                  <a:pt x="0" y="519113"/>
                </a:moveTo>
                <a:lnTo>
                  <a:pt x="0" y="1"/>
                </a:lnTo>
                <a:lnTo>
                  <a:pt x="3692779" y="1"/>
                </a:lnTo>
                <a:lnTo>
                  <a:pt x="3692779" y="519113"/>
                </a:lnTo>
                <a:close/>
              </a:path>
            </a:pathLst>
          </a:custGeom>
          <a:solidFill>
            <a:srgbClr val="FEF7E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257911" y="5163502"/>
            <a:ext cx="2066164" cy="793433"/>
          </a:xfrm>
          <a:custGeom>
            <a:avLst/>
            <a:gdLst/>
            <a:ahLst/>
            <a:cxnLst/>
            <a:rect l="l" t="t" r="r" b="b"/>
            <a:pathLst>
              <a:path w="2066164" h="793433">
                <a:moveTo>
                  <a:pt x="1" y="793433"/>
                </a:moveTo>
                <a:lnTo>
                  <a:pt x="1" y="1"/>
                </a:lnTo>
                <a:lnTo>
                  <a:pt x="2066164" y="1"/>
                </a:lnTo>
                <a:lnTo>
                  <a:pt x="2066164" y="793433"/>
                </a:lnTo>
                <a:close/>
              </a:path>
            </a:pathLst>
          </a:custGeom>
          <a:solidFill>
            <a:srgbClr val="FDEFC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2324100" y="5163502"/>
            <a:ext cx="3692779" cy="793433"/>
          </a:xfrm>
          <a:custGeom>
            <a:avLst/>
            <a:gdLst/>
            <a:ahLst/>
            <a:cxnLst/>
            <a:rect l="l" t="t" r="r" b="b"/>
            <a:pathLst>
              <a:path w="3692779" h="793433">
                <a:moveTo>
                  <a:pt x="0" y="793433"/>
                </a:moveTo>
                <a:lnTo>
                  <a:pt x="0" y="1"/>
                </a:lnTo>
                <a:lnTo>
                  <a:pt x="3692779" y="1"/>
                </a:lnTo>
                <a:lnTo>
                  <a:pt x="3692779" y="793433"/>
                </a:lnTo>
                <a:close/>
              </a:path>
            </a:pathLst>
          </a:custGeom>
          <a:solidFill>
            <a:srgbClr val="FDEFC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257911" y="5956935"/>
            <a:ext cx="2066164" cy="519113"/>
          </a:xfrm>
          <a:custGeom>
            <a:avLst/>
            <a:gdLst/>
            <a:ahLst/>
            <a:cxnLst/>
            <a:rect l="l" t="t" r="r" b="b"/>
            <a:pathLst>
              <a:path w="2066164" h="519113">
                <a:moveTo>
                  <a:pt x="1" y="519113"/>
                </a:moveTo>
                <a:lnTo>
                  <a:pt x="1" y="0"/>
                </a:lnTo>
                <a:lnTo>
                  <a:pt x="2066164" y="0"/>
                </a:lnTo>
                <a:lnTo>
                  <a:pt x="2066164" y="519113"/>
                </a:lnTo>
                <a:close/>
              </a:path>
            </a:pathLst>
          </a:custGeom>
          <a:solidFill>
            <a:srgbClr val="FEF7E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2324100" y="5956935"/>
            <a:ext cx="3692779" cy="519113"/>
          </a:xfrm>
          <a:custGeom>
            <a:avLst/>
            <a:gdLst/>
            <a:ahLst/>
            <a:cxnLst/>
            <a:rect l="l" t="t" r="r" b="b"/>
            <a:pathLst>
              <a:path w="3692779" h="519113">
                <a:moveTo>
                  <a:pt x="0" y="519113"/>
                </a:moveTo>
                <a:lnTo>
                  <a:pt x="0" y="0"/>
                </a:lnTo>
                <a:lnTo>
                  <a:pt x="3692779" y="0"/>
                </a:lnTo>
                <a:lnTo>
                  <a:pt x="3692779" y="519113"/>
                </a:lnTo>
                <a:close/>
              </a:path>
            </a:pathLst>
          </a:custGeom>
          <a:solidFill>
            <a:srgbClr val="FEF7E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376934" y="3450717"/>
            <a:ext cx="12700" cy="1725549"/>
          </a:xfrm>
          <a:custGeom>
            <a:avLst/>
            <a:gdLst/>
            <a:ahLst/>
            <a:cxnLst/>
            <a:rect l="l" t="t" r="r" b="b"/>
            <a:pathLst>
              <a:path w="12700" h="1725549">
                <a:moveTo>
                  <a:pt x="6350" y="6350"/>
                </a:moveTo>
                <a:lnTo>
                  <a:pt x="6350" y="1719199"/>
                </a:lnTo>
                <a:close/>
              </a:path>
            </a:pathLst>
          </a:custGeom>
          <a:ln w="12700">
            <a:solidFill>
              <a:srgbClr val="F9D4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2317750" y="2442083"/>
            <a:ext cx="12700" cy="4046665"/>
          </a:xfrm>
          <a:custGeom>
            <a:avLst/>
            <a:gdLst/>
            <a:ahLst/>
            <a:cxnLst/>
            <a:rect l="l" t="t" r="r" b="b"/>
            <a:pathLst>
              <a:path w="12700" h="4046665">
                <a:moveTo>
                  <a:pt x="6350" y="6350"/>
                </a:moveTo>
                <a:lnTo>
                  <a:pt x="6350" y="4040315"/>
                </a:lnTo>
                <a:close/>
              </a:path>
            </a:pathLst>
          </a:custGeom>
          <a:ln w="12700">
            <a:solidFill>
              <a:srgbClr val="F9D4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3082671" y="3450717"/>
            <a:ext cx="12700" cy="1206373"/>
          </a:xfrm>
          <a:custGeom>
            <a:avLst/>
            <a:gdLst/>
            <a:ahLst/>
            <a:cxnLst/>
            <a:rect l="l" t="t" r="r" b="b"/>
            <a:pathLst>
              <a:path w="12700" h="1206373">
                <a:moveTo>
                  <a:pt x="6350" y="6350"/>
                </a:moveTo>
                <a:lnTo>
                  <a:pt x="6350" y="1200023"/>
                </a:lnTo>
                <a:close/>
              </a:path>
            </a:pathLst>
          </a:custGeom>
          <a:ln w="12700">
            <a:solidFill>
              <a:srgbClr val="F9D4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245211" y="2693162"/>
            <a:ext cx="5784368" cy="12700"/>
          </a:xfrm>
          <a:custGeom>
            <a:avLst/>
            <a:gdLst/>
            <a:ahLst/>
            <a:cxnLst/>
            <a:rect l="l" t="t" r="r" b="b"/>
            <a:pathLst>
              <a:path w="5784368" h="12700">
                <a:moveTo>
                  <a:pt x="6351" y="6350"/>
                </a:moveTo>
                <a:lnTo>
                  <a:pt x="5778018" y="6350"/>
                </a:lnTo>
                <a:close/>
              </a:path>
            </a:pathLst>
          </a:custGeom>
          <a:ln w="12700">
            <a:solidFill>
              <a:srgbClr val="F9D4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245211" y="2938018"/>
            <a:ext cx="5784368" cy="12700"/>
          </a:xfrm>
          <a:custGeom>
            <a:avLst/>
            <a:gdLst/>
            <a:ahLst/>
            <a:cxnLst/>
            <a:rect l="l" t="t" r="r" b="b"/>
            <a:pathLst>
              <a:path w="5784368" h="12700">
                <a:moveTo>
                  <a:pt x="6351" y="6350"/>
                </a:moveTo>
                <a:lnTo>
                  <a:pt x="5778018" y="6350"/>
                </a:lnTo>
                <a:close/>
              </a:path>
            </a:pathLst>
          </a:custGeom>
          <a:ln w="12700">
            <a:solidFill>
              <a:srgbClr val="F9D4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245211" y="3457067"/>
            <a:ext cx="5784368" cy="12700"/>
          </a:xfrm>
          <a:custGeom>
            <a:avLst/>
            <a:gdLst/>
            <a:ahLst/>
            <a:cxnLst/>
            <a:rect l="l" t="t" r="r" b="b"/>
            <a:pathLst>
              <a:path w="5784368" h="12700">
                <a:moveTo>
                  <a:pt x="6351" y="6350"/>
                </a:moveTo>
                <a:lnTo>
                  <a:pt x="5778018" y="6350"/>
                </a:lnTo>
                <a:close/>
              </a:path>
            </a:pathLst>
          </a:custGeom>
          <a:ln w="12700">
            <a:solidFill>
              <a:srgbClr val="F9D4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2311400" y="4127627"/>
            <a:ext cx="3718179" cy="12700"/>
          </a:xfrm>
          <a:custGeom>
            <a:avLst/>
            <a:gdLst/>
            <a:ahLst/>
            <a:cxnLst/>
            <a:rect l="l" t="t" r="r" b="b"/>
            <a:pathLst>
              <a:path w="3718179" h="12700">
                <a:moveTo>
                  <a:pt x="6350" y="6350"/>
                </a:moveTo>
                <a:lnTo>
                  <a:pt x="3711829" y="6350"/>
                </a:lnTo>
                <a:close/>
              </a:path>
            </a:pathLst>
          </a:custGeom>
          <a:ln w="12700">
            <a:solidFill>
              <a:srgbClr val="F9D4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2311400" y="4372483"/>
            <a:ext cx="3718179" cy="12700"/>
          </a:xfrm>
          <a:custGeom>
            <a:avLst/>
            <a:gdLst/>
            <a:ahLst/>
            <a:cxnLst/>
            <a:rect l="l" t="t" r="r" b="b"/>
            <a:pathLst>
              <a:path w="3718179" h="12700">
                <a:moveTo>
                  <a:pt x="6350" y="6350"/>
                </a:moveTo>
                <a:lnTo>
                  <a:pt x="3711829" y="6350"/>
                </a:lnTo>
                <a:close/>
              </a:path>
            </a:pathLst>
          </a:custGeom>
          <a:ln w="12700">
            <a:solidFill>
              <a:srgbClr val="F9D4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370584" y="4638040"/>
            <a:ext cx="4658995" cy="12700"/>
          </a:xfrm>
          <a:custGeom>
            <a:avLst/>
            <a:gdLst/>
            <a:ahLst/>
            <a:cxnLst/>
            <a:rect l="l" t="t" r="r" b="b"/>
            <a:pathLst>
              <a:path w="4658995" h="12700">
                <a:moveTo>
                  <a:pt x="6350" y="6350"/>
                </a:moveTo>
                <a:lnTo>
                  <a:pt x="4652645" y="6350"/>
                </a:lnTo>
                <a:close/>
              </a:path>
            </a:pathLst>
          </a:custGeom>
          <a:ln w="12700">
            <a:solidFill>
              <a:srgbClr val="F9D4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245211" y="5157216"/>
            <a:ext cx="5784368" cy="12700"/>
          </a:xfrm>
          <a:custGeom>
            <a:avLst/>
            <a:gdLst/>
            <a:ahLst/>
            <a:cxnLst/>
            <a:rect l="l" t="t" r="r" b="b"/>
            <a:pathLst>
              <a:path w="5784368" h="12700">
                <a:moveTo>
                  <a:pt x="6351" y="6350"/>
                </a:moveTo>
                <a:lnTo>
                  <a:pt x="5778018" y="6350"/>
                </a:lnTo>
                <a:close/>
              </a:path>
            </a:pathLst>
          </a:custGeom>
          <a:ln w="12700">
            <a:solidFill>
              <a:srgbClr val="F9D4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9" name="object 69"/>
          <p:cNvSpPr/>
          <p:nvPr/>
        </p:nvSpPr>
        <p:spPr>
          <a:xfrm>
            <a:off x="245211" y="5950585"/>
            <a:ext cx="5784368" cy="12700"/>
          </a:xfrm>
          <a:custGeom>
            <a:avLst/>
            <a:gdLst/>
            <a:ahLst/>
            <a:cxnLst/>
            <a:rect l="l" t="t" r="r" b="b"/>
            <a:pathLst>
              <a:path w="5784368" h="12700">
                <a:moveTo>
                  <a:pt x="6351" y="6350"/>
                </a:moveTo>
                <a:lnTo>
                  <a:pt x="5778018" y="6350"/>
                </a:lnTo>
                <a:close/>
              </a:path>
            </a:pathLst>
          </a:custGeom>
          <a:ln w="12700">
            <a:solidFill>
              <a:srgbClr val="F9D4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0" name="object 70"/>
          <p:cNvSpPr/>
          <p:nvPr/>
        </p:nvSpPr>
        <p:spPr>
          <a:xfrm>
            <a:off x="251561" y="2442083"/>
            <a:ext cx="12701" cy="4046665"/>
          </a:xfrm>
          <a:custGeom>
            <a:avLst/>
            <a:gdLst/>
            <a:ahLst/>
            <a:cxnLst/>
            <a:rect l="l" t="t" r="r" b="b"/>
            <a:pathLst>
              <a:path w="12701" h="4046665">
                <a:moveTo>
                  <a:pt x="6351" y="6350"/>
                </a:moveTo>
                <a:lnTo>
                  <a:pt x="6351" y="4040315"/>
                </a:lnTo>
                <a:close/>
              </a:path>
            </a:pathLst>
          </a:custGeom>
          <a:ln w="12700">
            <a:solidFill>
              <a:srgbClr val="F9D4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1" name="object 71"/>
          <p:cNvSpPr/>
          <p:nvPr/>
        </p:nvSpPr>
        <p:spPr>
          <a:xfrm>
            <a:off x="6010529" y="2442083"/>
            <a:ext cx="12700" cy="4046665"/>
          </a:xfrm>
          <a:custGeom>
            <a:avLst/>
            <a:gdLst/>
            <a:ahLst/>
            <a:cxnLst/>
            <a:rect l="l" t="t" r="r" b="b"/>
            <a:pathLst>
              <a:path w="12700" h="4046665">
                <a:moveTo>
                  <a:pt x="6350" y="6350"/>
                </a:moveTo>
                <a:lnTo>
                  <a:pt x="6350" y="4040315"/>
                </a:lnTo>
                <a:close/>
              </a:path>
            </a:pathLst>
          </a:custGeom>
          <a:ln w="12700">
            <a:solidFill>
              <a:srgbClr val="F9D4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2" name="object 72"/>
          <p:cNvSpPr/>
          <p:nvPr/>
        </p:nvSpPr>
        <p:spPr>
          <a:xfrm>
            <a:off x="245211" y="2448433"/>
            <a:ext cx="5784368" cy="12700"/>
          </a:xfrm>
          <a:custGeom>
            <a:avLst/>
            <a:gdLst/>
            <a:ahLst/>
            <a:cxnLst/>
            <a:rect l="l" t="t" r="r" b="b"/>
            <a:pathLst>
              <a:path w="5784368" h="12700">
                <a:moveTo>
                  <a:pt x="6351" y="6350"/>
                </a:moveTo>
                <a:lnTo>
                  <a:pt x="5778018" y="6350"/>
                </a:lnTo>
                <a:close/>
              </a:path>
            </a:pathLst>
          </a:custGeom>
          <a:ln w="12700">
            <a:solidFill>
              <a:srgbClr val="F9D4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3" name="object 73"/>
          <p:cNvSpPr/>
          <p:nvPr/>
        </p:nvSpPr>
        <p:spPr>
          <a:xfrm>
            <a:off x="245211" y="6469697"/>
            <a:ext cx="5784368" cy="12701"/>
          </a:xfrm>
          <a:custGeom>
            <a:avLst/>
            <a:gdLst/>
            <a:ahLst/>
            <a:cxnLst/>
            <a:rect l="l" t="t" r="r" b="b"/>
            <a:pathLst>
              <a:path w="5784368" h="12701">
                <a:moveTo>
                  <a:pt x="6351" y="6351"/>
                </a:moveTo>
                <a:lnTo>
                  <a:pt x="5778018" y="6351"/>
                </a:lnTo>
                <a:close/>
              </a:path>
            </a:pathLst>
          </a:custGeom>
          <a:ln w="12700">
            <a:solidFill>
              <a:srgbClr val="F9D44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text 1"/>
          <p:cNvSpPr txBox="1"/>
          <p:nvPr/>
        </p:nvSpPr>
        <p:spPr>
          <a:xfrm>
            <a:off x="326707" y="2523075"/>
            <a:ext cx="780703" cy="1432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User Case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326707" y="2768473"/>
            <a:ext cx="518007" cy="142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Actors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2393315" y="2768473"/>
            <a:ext cx="2271648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IN" sz="1200" spc="10" dirty="0" smtClean="0">
                <a:latin typeface="Arial"/>
                <a:cs typeface="Arial"/>
              </a:rPr>
              <a:t>Doctors, Patients, Administrators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326707" y="3150362"/>
            <a:ext cx="1061008" cy="142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Preconditions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2359540" y="3046404"/>
            <a:ext cx="4704364" cy="175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IN" sz="1140" spc="10" dirty="0" smtClean="0">
                <a:latin typeface="Arial"/>
                <a:cs typeface="Arial"/>
              </a:rPr>
              <a:t> QR Code should be valid  data 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2393315" y="3287649"/>
            <a:ext cx="1572738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IN" sz="1200" spc="10" dirty="0" smtClean="0">
                <a:latin typeface="Arial"/>
                <a:cs typeface="Arial"/>
              </a:rPr>
              <a:t>Voice should be clear </a:t>
            </a:r>
            <a:r>
              <a:rPr sz="1200" spc="10" dirty="0" smtClean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4" name="text 1"/>
          <p:cNvSpPr txBox="1"/>
          <p:nvPr/>
        </p:nvSpPr>
        <p:spPr>
          <a:xfrm>
            <a:off x="326707" y="4123182"/>
            <a:ext cx="963320" cy="142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Normal Flow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5" name="text 1"/>
          <p:cNvSpPr txBox="1"/>
          <p:nvPr/>
        </p:nvSpPr>
        <p:spPr>
          <a:xfrm>
            <a:off x="1452245" y="4000627"/>
            <a:ext cx="800100" cy="142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Description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6" name="text 1"/>
          <p:cNvSpPr txBox="1"/>
          <p:nvPr/>
        </p:nvSpPr>
        <p:spPr>
          <a:xfrm>
            <a:off x="2393315" y="3745357"/>
            <a:ext cx="482345" cy="142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Step 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7" name="text 1"/>
          <p:cNvSpPr txBox="1"/>
          <p:nvPr/>
        </p:nvSpPr>
        <p:spPr>
          <a:xfrm>
            <a:off x="3158236" y="3472464"/>
            <a:ext cx="2903039" cy="677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 smtClean="0">
                <a:latin typeface="Arial"/>
                <a:cs typeface="Arial"/>
              </a:rPr>
              <a:t>By</a:t>
            </a:r>
            <a:r>
              <a:rPr lang="en-IN" sz="1100" spc="10" dirty="0" smtClean="0">
                <a:latin typeface="Arial"/>
                <a:cs typeface="Arial"/>
              </a:rPr>
              <a:t> Running the program it starts to open</a:t>
            </a:r>
          </a:p>
          <a:p>
            <a:pPr marL="0">
              <a:lnSpc>
                <a:spcPct val="100000"/>
              </a:lnSpc>
            </a:pPr>
            <a:r>
              <a:rPr lang="en-IN" sz="1100" spc="10" dirty="0" smtClean="0">
                <a:latin typeface="Arial"/>
                <a:cs typeface="Arial"/>
              </a:rPr>
              <a:t>Webcam start to scan the </a:t>
            </a:r>
            <a:r>
              <a:rPr lang="en-IN" sz="1100" spc="10" dirty="0" err="1" smtClean="0">
                <a:latin typeface="Arial"/>
                <a:cs typeface="Arial"/>
              </a:rPr>
              <a:t>Qrcode</a:t>
            </a:r>
            <a:r>
              <a:rPr lang="en-IN" sz="1100" spc="10" dirty="0" smtClean="0">
                <a:latin typeface="Arial"/>
                <a:cs typeface="Arial"/>
              </a:rPr>
              <a:t>. </a:t>
            </a:r>
          </a:p>
          <a:p>
            <a:pPr marL="0">
              <a:lnSpc>
                <a:spcPct val="100000"/>
              </a:lnSpc>
            </a:pPr>
            <a:r>
              <a:rPr lang="en-IN" sz="1100" spc="10" dirty="0" smtClean="0">
                <a:latin typeface="Arial"/>
                <a:cs typeface="Arial"/>
              </a:rPr>
              <a:t>The Scanned </a:t>
            </a:r>
            <a:r>
              <a:rPr lang="en-IN" sz="1100" spc="10" dirty="0" err="1" smtClean="0">
                <a:latin typeface="Arial"/>
                <a:cs typeface="Arial"/>
              </a:rPr>
              <a:t>Qrcode</a:t>
            </a:r>
            <a:r>
              <a:rPr lang="en-IN" sz="1100" spc="10" dirty="0" smtClean="0">
                <a:latin typeface="Arial"/>
                <a:cs typeface="Arial"/>
              </a:rPr>
              <a:t> generate the data and </a:t>
            </a:r>
          </a:p>
          <a:p>
            <a:pPr marL="0">
              <a:lnSpc>
                <a:spcPct val="100000"/>
              </a:lnSpc>
            </a:pPr>
            <a:r>
              <a:rPr lang="en-IN" sz="1100" spc="10" dirty="0" smtClean="0">
                <a:latin typeface="Arial"/>
                <a:cs typeface="Arial"/>
              </a:rPr>
              <a:t>These are stored in the Microsoft SQL server.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8" name="text 1"/>
          <p:cNvSpPr txBox="1"/>
          <p:nvPr/>
        </p:nvSpPr>
        <p:spPr>
          <a:xfrm>
            <a:off x="3158236" y="3640645"/>
            <a:ext cx="65" cy="169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79" name="text 1"/>
          <p:cNvSpPr txBox="1"/>
          <p:nvPr/>
        </p:nvSpPr>
        <p:spPr>
          <a:xfrm>
            <a:off x="3158236" y="3808285"/>
            <a:ext cx="65" cy="169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80" name="text 1"/>
          <p:cNvSpPr txBox="1"/>
          <p:nvPr/>
        </p:nvSpPr>
        <p:spPr>
          <a:xfrm>
            <a:off x="3158236" y="3975925"/>
            <a:ext cx="39754" cy="169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 smtClean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1" name="text 1"/>
          <p:cNvSpPr txBox="1"/>
          <p:nvPr/>
        </p:nvSpPr>
        <p:spPr>
          <a:xfrm>
            <a:off x="2393315" y="4203319"/>
            <a:ext cx="482345" cy="142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Step 2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2" name="text 1"/>
          <p:cNvSpPr txBox="1"/>
          <p:nvPr/>
        </p:nvSpPr>
        <p:spPr>
          <a:xfrm>
            <a:off x="3158236" y="4209351"/>
            <a:ext cx="2917786" cy="169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 smtClean="0">
                <a:latin typeface="Arial"/>
                <a:cs typeface="Arial"/>
              </a:rPr>
              <a:t>Capture</a:t>
            </a:r>
            <a:r>
              <a:rPr lang="en-IN" sz="1100" spc="10" dirty="0" smtClean="0">
                <a:latin typeface="Arial"/>
                <a:cs typeface="Arial"/>
              </a:rPr>
              <a:t> a patient’s query-</a:t>
            </a:r>
            <a:r>
              <a:rPr lang="en-IN" sz="1100" spc="10" dirty="0" err="1" smtClean="0">
                <a:latin typeface="Arial"/>
                <a:cs typeface="Arial"/>
              </a:rPr>
              <a:t>speechRecognition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3" name="text 1"/>
          <p:cNvSpPr txBox="1"/>
          <p:nvPr/>
        </p:nvSpPr>
        <p:spPr>
          <a:xfrm>
            <a:off x="2393315" y="4458589"/>
            <a:ext cx="482345" cy="142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Step 3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4" name="text 1"/>
          <p:cNvSpPr txBox="1"/>
          <p:nvPr/>
        </p:nvSpPr>
        <p:spPr>
          <a:xfrm>
            <a:off x="3158236" y="4464621"/>
            <a:ext cx="2507097" cy="169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IN" sz="1100" spc="10" dirty="0" smtClean="0">
                <a:latin typeface="Arial"/>
                <a:cs typeface="Arial"/>
              </a:rPr>
              <a:t>Search and provide available slot detail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5" name="text 1"/>
          <p:cNvSpPr txBox="1"/>
          <p:nvPr/>
        </p:nvSpPr>
        <p:spPr>
          <a:xfrm>
            <a:off x="1452245" y="4713571"/>
            <a:ext cx="347127" cy="1432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Post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6" name="text 1"/>
          <p:cNvSpPr txBox="1"/>
          <p:nvPr/>
        </p:nvSpPr>
        <p:spPr>
          <a:xfrm>
            <a:off x="1452245" y="4988433"/>
            <a:ext cx="756056" cy="142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Conditions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7" name="text 1"/>
          <p:cNvSpPr txBox="1"/>
          <p:nvPr/>
        </p:nvSpPr>
        <p:spPr>
          <a:xfrm>
            <a:off x="2393315" y="4713571"/>
            <a:ext cx="3180807" cy="3693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IN" sz="1200" spc="10" dirty="0" smtClean="0">
                <a:latin typeface="Arial"/>
                <a:cs typeface="Arial"/>
              </a:rPr>
              <a:t>We include set of data to the </a:t>
            </a:r>
            <a:r>
              <a:rPr lang="en-IN" sz="1200" spc="10" dirty="0" err="1" smtClean="0">
                <a:latin typeface="Arial"/>
                <a:cs typeface="Arial"/>
              </a:rPr>
              <a:t>Qrcode</a:t>
            </a:r>
            <a:r>
              <a:rPr lang="en-IN" sz="1200" spc="10" dirty="0" smtClean="0">
                <a:latin typeface="Arial"/>
                <a:cs typeface="Arial"/>
              </a:rPr>
              <a:t> and face</a:t>
            </a:r>
          </a:p>
          <a:p>
            <a:pPr marL="0">
              <a:lnSpc>
                <a:spcPct val="100000"/>
              </a:lnSpc>
            </a:pPr>
            <a:r>
              <a:rPr lang="en-IN" sz="1200" spc="10" dirty="0" smtClean="0">
                <a:latin typeface="Arial"/>
                <a:cs typeface="Arial"/>
              </a:rPr>
              <a:t> details </a:t>
            </a:r>
            <a:r>
              <a:rPr lang="en-IN" sz="1200" spc="10" dirty="0">
                <a:latin typeface="Arial"/>
                <a:cs typeface="Arial"/>
              </a:rPr>
              <a:t>-</a:t>
            </a:r>
            <a:r>
              <a:rPr lang="en-IN" sz="1200" spc="10" dirty="0" err="1" smtClean="0">
                <a:latin typeface="Arial"/>
                <a:cs typeface="Arial"/>
              </a:rPr>
              <a:t>incase</a:t>
            </a:r>
            <a:r>
              <a:rPr lang="en-IN" sz="1200" spc="10" dirty="0" smtClean="0">
                <a:latin typeface="Arial"/>
                <a:cs typeface="Arial"/>
              </a:rPr>
              <a:t> we use of  </a:t>
            </a:r>
            <a:r>
              <a:rPr lang="en-IN" sz="1200" spc="10" dirty="0" err="1" smtClean="0">
                <a:latin typeface="Arial"/>
                <a:cs typeface="Arial"/>
              </a:rPr>
              <a:t>face_detection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8" name="text 1"/>
          <p:cNvSpPr txBox="1"/>
          <p:nvPr/>
        </p:nvSpPr>
        <p:spPr>
          <a:xfrm>
            <a:off x="2393315" y="4988433"/>
            <a:ext cx="65" cy="169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89" name="text 1"/>
          <p:cNvSpPr txBox="1"/>
          <p:nvPr/>
        </p:nvSpPr>
        <p:spPr>
          <a:xfrm>
            <a:off x="326707" y="5507545"/>
            <a:ext cx="1309573" cy="142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Alternative Flows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0" name="text 1"/>
          <p:cNvSpPr txBox="1"/>
          <p:nvPr/>
        </p:nvSpPr>
        <p:spPr>
          <a:xfrm>
            <a:off x="2393315" y="5233162"/>
            <a:ext cx="3324628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IN" sz="1200" spc="10" dirty="0" smtClean="0">
                <a:latin typeface="Arial"/>
                <a:cs typeface="Arial"/>
              </a:rPr>
              <a:t>Instead of using </a:t>
            </a:r>
            <a:r>
              <a:rPr lang="en-IN" sz="1200" spc="10" dirty="0" err="1" smtClean="0">
                <a:latin typeface="Arial"/>
                <a:cs typeface="Arial"/>
              </a:rPr>
              <a:t>Qrcode</a:t>
            </a:r>
            <a:r>
              <a:rPr lang="en-IN" sz="1200" spc="10" dirty="0" smtClean="0">
                <a:latin typeface="Arial"/>
                <a:cs typeface="Arial"/>
              </a:rPr>
              <a:t> [biometric] .Alternately </a:t>
            </a:r>
          </a:p>
          <a:p>
            <a:pPr marL="0">
              <a:lnSpc>
                <a:spcPct val="100000"/>
              </a:lnSpc>
            </a:pPr>
            <a:r>
              <a:rPr lang="en-IN" sz="1200" spc="10" dirty="0" smtClean="0">
                <a:latin typeface="Arial"/>
                <a:cs typeface="Arial"/>
              </a:rPr>
              <a:t>we use face detection it easily find out and fetch</a:t>
            </a:r>
          </a:p>
          <a:p>
            <a:pPr marL="0">
              <a:lnSpc>
                <a:spcPct val="100000"/>
              </a:lnSpc>
            </a:pPr>
            <a:r>
              <a:rPr lang="en-IN" sz="1200" spc="10" dirty="0" smtClean="0">
                <a:latin typeface="Arial"/>
                <a:cs typeface="Arial"/>
              </a:rPr>
              <a:t>data even though they not access [</a:t>
            </a:r>
            <a:r>
              <a:rPr lang="en-IN" sz="1200" spc="10" dirty="0" err="1" smtClean="0">
                <a:latin typeface="Arial"/>
                <a:cs typeface="Arial"/>
              </a:rPr>
              <a:t>biomertic</a:t>
            </a:r>
            <a:r>
              <a:rPr lang="en-IN" sz="1200" spc="10" dirty="0" smtClean="0">
                <a:latin typeface="Arial"/>
                <a:cs typeface="Arial"/>
              </a:rPr>
              <a:t>]</a:t>
            </a:r>
          </a:p>
          <a:p>
            <a:pPr marL="0">
              <a:lnSpc>
                <a:spcPct val="100000"/>
              </a:lnSpc>
            </a:pPr>
            <a:r>
              <a:rPr lang="en-IN" sz="1200" spc="10" dirty="0" smtClean="0">
                <a:latin typeface="Arial"/>
                <a:cs typeface="Arial"/>
              </a:rPr>
              <a:t>(Not scan </a:t>
            </a:r>
            <a:r>
              <a:rPr lang="en-IN" sz="1200" spc="10" dirty="0" err="1" smtClean="0">
                <a:latin typeface="Arial"/>
                <a:cs typeface="Arial"/>
              </a:rPr>
              <a:t>Qrcode</a:t>
            </a:r>
            <a:r>
              <a:rPr lang="en-IN" sz="1200" spc="10" dirty="0" smtClean="0">
                <a:latin typeface="Arial"/>
                <a:cs typeface="Arial"/>
              </a:rPr>
              <a:t>) </a:t>
            </a:r>
            <a:r>
              <a:rPr sz="1200" spc="10" dirty="0" smtClean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1" name="text 1"/>
          <p:cNvSpPr txBox="1"/>
          <p:nvPr/>
        </p:nvSpPr>
        <p:spPr>
          <a:xfrm>
            <a:off x="2393315" y="5507545"/>
            <a:ext cx="65" cy="169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92" name="text 1"/>
          <p:cNvSpPr txBox="1"/>
          <p:nvPr/>
        </p:nvSpPr>
        <p:spPr>
          <a:xfrm>
            <a:off x="2393315" y="5782183"/>
            <a:ext cx="65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93" name="text 1"/>
          <p:cNvSpPr txBox="1"/>
          <p:nvPr/>
        </p:nvSpPr>
        <p:spPr>
          <a:xfrm>
            <a:off x="326707" y="6026975"/>
            <a:ext cx="1121105" cy="142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Non-functional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4" name="text 1"/>
          <p:cNvSpPr txBox="1"/>
          <p:nvPr/>
        </p:nvSpPr>
        <p:spPr>
          <a:xfrm>
            <a:off x="326707" y="6301295"/>
            <a:ext cx="1005230" cy="1429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requirements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5" name="text 1"/>
          <p:cNvSpPr txBox="1"/>
          <p:nvPr/>
        </p:nvSpPr>
        <p:spPr>
          <a:xfrm>
            <a:off x="2393315" y="6026975"/>
            <a:ext cx="3371436" cy="1800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70" spc="10" dirty="0">
                <a:latin typeface="Arial"/>
                <a:cs typeface="Arial"/>
              </a:rPr>
              <a:t>All non-functional requirements are: </a:t>
            </a:r>
            <a:r>
              <a:rPr lang="en-IN" sz="1170" spc="10" dirty="0" smtClean="0">
                <a:latin typeface="Arial"/>
                <a:cs typeface="Arial"/>
              </a:rPr>
              <a:t>Performance</a:t>
            </a:r>
            <a:r>
              <a:rPr sz="1170" spc="10" dirty="0" smtClean="0"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6" name="text 1"/>
          <p:cNvSpPr txBox="1"/>
          <p:nvPr/>
        </p:nvSpPr>
        <p:spPr>
          <a:xfrm>
            <a:off x="2393315" y="6301295"/>
            <a:ext cx="3667607" cy="18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IN" sz="1200" spc="10" dirty="0" smtClean="0">
                <a:latin typeface="Arial"/>
                <a:cs typeface="Arial"/>
              </a:rPr>
              <a:t>Reliability</a:t>
            </a:r>
            <a:r>
              <a:rPr sz="1200" spc="10" dirty="0" smtClean="0">
                <a:latin typeface="Arial"/>
                <a:cs typeface="Arial"/>
              </a:rPr>
              <a:t>, </a:t>
            </a:r>
            <a:r>
              <a:rPr lang="en-IN" sz="1200" spc="10" dirty="0">
                <a:latin typeface="Arial"/>
                <a:cs typeface="Arial"/>
              </a:rPr>
              <a:t>d</a:t>
            </a:r>
            <a:r>
              <a:rPr lang="en-IN" sz="1200" spc="10" dirty="0" smtClean="0">
                <a:latin typeface="Arial"/>
                <a:cs typeface="Arial"/>
              </a:rPr>
              <a:t>ata backup and Recovery, Maintainability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376</Words>
  <Application>Microsoft Office PowerPoint</Application>
  <PresentationFormat>Custom</PresentationFormat>
  <Paragraphs>84</Paragraphs>
  <Slides>2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உன் வாழ்க்கை உனதிடம்</dc:creator>
  <cp:lastModifiedBy>உன் வாழ்க்கை உனதிடம்</cp:lastModifiedBy>
  <cp:revision>369</cp:revision>
  <dcterms:created xsi:type="dcterms:W3CDTF">2023-09-18T01:21:34Z</dcterms:created>
  <dcterms:modified xsi:type="dcterms:W3CDTF">2024-05-11T16:35:16Z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2023-09-18T00:00:00Z</vt:filetime>
  </property>
  <property fmtid="{D5CDD505-2E9C-101B-9397-08002B2CF9AE}" pid="3" name="LastSaved">
    <vt:filetime>2023-09-18T00:00:00Z</vt:filetime>
  </property>
</Properties>
</file>