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0"/>
  </p:notesMasterIdLst>
  <p:sldIdLst>
    <p:sldId id="279" r:id="rId2"/>
    <p:sldId id="257" r:id="rId3"/>
    <p:sldId id="280"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84" r:id="rId29"/>
  </p:sldIdLst>
  <p:sldSz cx="9144000" cy="6858000" type="screen4x3"/>
  <p:notesSz cx="6858000" cy="9144000"/>
  <p:embeddedFontLst>
    <p:embeddedFont>
      <p:font typeface="Helvetica" panose="020B0604020202020204" pitchFamily="34" charset="0"/>
      <p:regular r:id="rId31"/>
      <p:bold r:id="rId32"/>
      <p:italic r:id="rId33"/>
      <p:boldItalic r:id="rId34"/>
    </p:embeddedFont>
    <p:embeddedFont>
      <p:font typeface="Helvetica Neue" panose="020B0604020202020204" charset="0"/>
      <p:regular r:id="rId35"/>
      <p:bold r:id="rId36"/>
      <p:italic r:id="rId37"/>
      <p:boldItalic r:id="rId38"/>
    </p:embeddedFont>
    <p:embeddedFont>
      <p:font typeface="Helvetica Neue Light"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565F81-E109-4DE8-88AC-411BD9D07A88}" v="478" dt="2024-12-16T06:58:55.095"/>
    <p1510:client id="{7C9D95FC-9474-40C9-BC71-A6CEACAF4765}" v="337" dt="2024-12-15T22:49:49.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6a2bc71b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b6a2bc71b9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b6a2bc71b9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e36fb368b3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e36fb368b3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e36fb368b3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419e79a96_2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419e79a96_2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e419e79a96_2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36fb368b3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e36fb368b3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ge36fb368b3_1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36fb368b3_1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36fb368b3_1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ge36fb368b3_1_1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419e79a96_2_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e419e79a96_2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32e1c2a4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32e1c2a4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e32e1c2a45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32e1c2a45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32e1c2a45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e32e1c2a45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e32e1c2a45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e32e1c2a45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e32e1c2a45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e32e1c2a45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e32e1c2a45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e32e1c2a45_0_2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350e3c120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350e3c120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e350e3c120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207b1c2e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207b1c2e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e207b1c2e1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dffd0935a4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dffd0935a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dffd0935a4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ffd0935a4_1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ffd0935a4_1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dffd0935a4_1_8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ddc1d6be4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ddc1d6be4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gddc1d6be4b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e07497850a_0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e07497850a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e0802c6be2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e0802c6be2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e0802c6be2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07b1c2e1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07b1c2e1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e207b1c2e1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0802c6be2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0802c6be2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e0802c6be2_0_4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24814fdd6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e24814fdd6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24814fdd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e24814fdd6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e24814fdd6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419e79a96_2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e419e79a96_2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ge419e79a96_2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9144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8254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95552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797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202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2253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538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2963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08988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3326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1807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12/15/2024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69837849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pFETP9CAJj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youtube.com/watch?v=pFETP9CAJj4" TargetMode="Externa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youtube.com/watch?v=b7jW9X9Uqi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youtu.be/b7jW9X9UqiY" TargetMode="Externa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innovate_it@iastate.edu"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it-adventures.org/ip-rang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4E7D45-9D5A-414C-00FE-C1B68D25B9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t>1</a:t>
            </a:fld>
            <a:endParaRPr lang="en-US"/>
          </a:p>
        </p:txBody>
      </p:sp>
      <p:pic>
        <p:nvPicPr>
          <p:cNvPr id="5" name="Picture 5">
            <a:extLst>
              <a:ext uri="{FF2B5EF4-FFF2-40B4-BE49-F238E27FC236}">
                <a16:creationId xmlns:a16="http://schemas.microsoft.com/office/drawing/2014/main" id="{66406D25-75D9-49AC-C625-F35D34A6B5CB}"/>
              </a:ext>
            </a:extLst>
          </p:cNvPr>
          <p:cNvPicPr>
            <a:picLocks noChangeAspect="1"/>
          </p:cNvPicPr>
          <p:nvPr/>
        </p:nvPicPr>
        <p:blipFill>
          <a:blip r:embed="rId2"/>
          <a:stretch>
            <a:fillRect/>
          </a:stretch>
        </p:blipFill>
        <p:spPr>
          <a:xfrm>
            <a:off x="1419339" y="1125891"/>
            <a:ext cx="6645007" cy="2614001"/>
          </a:xfrm>
          <a:prstGeom prst="rect">
            <a:avLst/>
          </a:prstGeom>
        </p:spPr>
      </p:pic>
      <p:sp>
        <p:nvSpPr>
          <p:cNvPr id="7" name="Google Shape;98;p15">
            <a:extLst>
              <a:ext uri="{FF2B5EF4-FFF2-40B4-BE49-F238E27FC236}">
                <a16:creationId xmlns:a16="http://schemas.microsoft.com/office/drawing/2014/main" id="{FE346402-9FBD-4598-27B3-EF02D40A6F9C}"/>
              </a:ext>
            </a:extLst>
          </p:cNvPr>
          <p:cNvSpPr txBox="1">
            <a:spLocks/>
          </p:cNvSpPr>
          <p:nvPr/>
        </p:nvSpPr>
        <p:spPr>
          <a:xfrm>
            <a:off x="724468" y="3896299"/>
            <a:ext cx="77724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4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pPr algn="ctr"/>
            <a:r>
              <a:rPr lang="en-US" dirty="0">
                <a:solidFill>
                  <a:schemeClr val="tx1"/>
                </a:solidFill>
                <a:latin typeface="Helvetica Neue"/>
                <a:ea typeface="Helvetica Neue"/>
                <a:cs typeface="Helvetica Neue"/>
                <a:sym typeface="Helvetica Neue"/>
              </a:rPr>
              <a:t>The 7 Layers of Cyber Security &amp; Vulnerabilities</a:t>
            </a:r>
          </a:p>
        </p:txBody>
      </p:sp>
      <p:sp>
        <p:nvSpPr>
          <p:cNvPr id="9" name="Google Shape;97;p15">
            <a:extLst>
              <a:ext uri="{FF2B5EF4-FFF2-40B4-BE49-F238E27FC236}">
                <a16:creationId xmlns:a16="http://schemas.microsoft.com/office/drawing/2014/main" id="{6E11D891-0879-D503-82EA-59B41A10695B}"/>
              </a:ext>
            </a:extLst>
          </p:cNvPr>
          <p:cNvSpPr txBox="1">
            <a:spLocks/>
          </p:cNvSpPr>
          <p:nvPr/>
        </p:nvSpPr>
        <p:spPr>
          <a:xfrm>
            <a:off x="1410268" y="5422563"/>
            <a:ext cx="6400800" cy="11848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chemeClr val="dk1"/>
              </a:buClr>
              <a:buSzPts val="2000"/>
              <a:buFont typeface="Helvetica Neue Light"/>
              <a:buNone/>
              <a:defRPr sz="2000" b="0" i="0" u="none" strike="noStrike" cap="none">
                <a:solidFill>
                  <a:schemeClr val="dk1"/>
                </a:solidFill>
                <a:latin typeface="Helvetica Neue Light"/>
                <a:ea typeface="Helvetica Neue Light"/>
                <a:cs typeface="Helvetica Neue Light"/>
                <a:sym typeface="Helvetica Neue Light"/>
              </a:defRPr>
            </a:lvl1pPr>
            <a:lvl2pPr marL="914400" marR="0" lvl="1" indent="-228600" algn="l" rtl="0">
              <a:lnSpc>
                <a:spcPct val="100000"/>
              </a:lnSpc>
              <a:spcBef>
                <a:spcPts val="360"/>
              </a:spcBef>
              <a:spcAft>
                <a:spcPts val="0"/>
              </a:spcAft>
              <a:buClr>
                <a:schemeClr val="dk1"/>
              </a:buClr>
              <a:buSzPts val="1800"/>
              <a:buFont typeface="Helvetica Neue Light"/>
              <a:buNone/>
              <a:defRPr sz="1800" b="0" i="0" u="none" strike="noStrike" cap="none">
                <a:solidFill>
                  <a:schemeClr val="dk1"/>
                </a:solidFill>
                <a:latin typeface="Helvetica Neue Light"/>
                <a:ea typeface="Helvetica Neue Light"/>
                <a:cs typeface="Helvetica Neue Light"/>
                <a:sym typeface="Helvetica Neue Light"/>
              </a:defRPr>
            </a:lvl2pPr>
            <a:lvl3pPr marL="1371600" marR="0" lvl="2" indent="-228600" algn="l" rtl="0">
              <a:lnSpc>
                <a:spcPct val="100000"/>
              </a:lnSpc>
              <a:spcBef>
                <a:spcPts val="320"/>
              </a:spcBef>
              <a:spcAft>
                <a:spcPts val="0"/>
              </a:spcAft>
              <a:buClr>
                <a:schemeClr val="dk1"/>
              </a:buClr>
              <a:buSzPts val="1600"/>
              <a:buFont typeface="Helvetica Neue Light"/>
              <a:buNone/>
              <a:defRPr sz="1600" b="0" i="0" u="none" strike="noStrike" cap="none">
                <a:solidFill>
                  <a:schemeClr val="dk1"/>
                </a:solidFill>
                <a:latin typeface="Helvetica Neue Light"/>
                <a:ea typeface="Helvetica Neue Light"/>
                <a:cs typeface="Helvetica Neue Light"/>
                <a:sym typeface="Helvetica Neue Light"/>
              </a:defRPr>
            </a:lvl3pPr>
            <a:lvl4pPr marL="1828800" marR="0" lvl="3" indent="-228600" algn="l" rtl="0">
              <a:lnSpc>
                <a:spcPct val="100000"/>
              </a:lnSpc>
              <a:spcBef>
                <a:spcPts val="280"/>
              </a:spcBef>
              <a:spcAft>
                <a:spcPts val="0"/>
              </a:spcAft>
              <a:buClr>
                <a:schemeClr val="dk1"/>
              </a:buClr>
              <a:buSzPts val="1400"/>
              <a:buFont typeface="Helvetica Neue Light"/>
              <a:buNone/>
              <a:defRPr sz="1400" b="0" i="0" u="none" strike="noStrike" cap="none">
                <a:solidFill>
                  <a:schemeClr val="dk1"/>
                </a:solidFill>
                <a:latin typeface="Helvetica Neue Light"/>
                <a:ea typeface="Helvetica Neue Light"/>
                <a:cs typeface="Helvetica Neue Light"/>
                <a:sym typeface="Helvetica Neue Light"/>
              </a:defRPr>
            </a:lvl4pPr>
            <a:lvl5pPr marL="2286000" marR="0" lvl="4"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2743200" marR="0" lvl="5"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3200400" marR="0" lvl="6"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3657600" marR="0" lvl="7"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4114800" marR="0" lvl="8"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indent="0" algn="ctr">
              <a:spcBef>
                <a:spcPts val="0"/>
              </a:spcBef>
              <a:buClr>
                <a:srgbClr val="888888"/>
              </a:buClr>
              <a:buSzPts val="3200"/>
              <a:buFont typeface="Arial"/>
              <a:buNone/>
            </a:pPr>
            <a:r>
              <a:rPr lang="en-US" sz="3200" dirty="0">
                <a:solidFill>
                  <a:schemeClr val="bg1">
                    <a:lumMod val="50000"/>
                  </a:schemeClr>
                </a:solidFill>
                <a:latin typeface="Helvetica Neue"/>
                <a:ea typeface="Helvetica Neue"/>
                <a:cs typeface="Helvetica Neue"/>
                <a:sym typeface="Helvetica Neue"/>
              </a:rPr>
              <a:t>Module 8</a:t>
            </a:r>
          </a:p>
        </p:txBody>
      </p:sp>
    </p:spTree>
    <p:extLst>
      <p:ext uri="{BB962C8B-B14F-4D97-AF65-F5344CB8AC3E}">
        <p14:creationId xmlns:p14="http://schemas.microsoft.com/office/powerpoint/2010/main" val="1768999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Malware</a:t>
            </a:r>
            <a:endParaRPr dirty="0">
              <a:solidFill>
                <a:schemeClr val="tx1"/>
              </a:solidFill>
              <a:latin typeface="Helvetica Neue"/>
              <a:ea typeface="Helvetica Neue"/>
              <a:cs typeface="Helvetica Neue"/>
              <a:sym typeface="Helvetica Neue"/>
            </a:endParaRPr>
          </a:p>
        </p:txBody>
      </p:sp>
      <p:sp>
        <p:nvSpPr>
          <p:cNvPr id="165" name="Google Shape;165;p23"/>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500" u="sng"/>
              <a:t>Malware</a:t>
            </a:r>
            <a:r>
              <a:rPr lang="en-US" sz="2500"/>
              <a:t>: </a:t>
            </a:r>
            <a:r>
              <a:rPr lang="en-US" sz="2500" b="1">
                <a:latin typeface="Helvetica Neue"/>
                <a:ea typeface="Helvetica Neue"/>
                <a:cs typeface="Helvetica Neue"/>
                <a:sym typeface="Helvetica Neue"/>
              </a:rPr>
              <a:t>Mal</a:t>
            </a:r>
            <a:r>
              <a:rPr lang="en-US" sz="2500"/>
              <a:t>icious Soft</a:t>
            </a:r>
            <a:r>
              <a:rPr lang="en-US" sz="2500" b="1">
                <a:latin typeface="Helvetica Neue"/>
                <a:ea typeface="Helvetica Neue"/>
                <a:cs typeface="Helvetica Neue"/>
                <a:sym typeface="Helvetica Neue"/>
              </a:rPr>
              <a:t>ware</a:t>
            </a:r>
            <a:r>
              <a:rPr lang="en-US" sz="2500"/>
              <a:t>. Malicious code scripts, files, or programs that aim to deceive, manipulate or spy on the target user without their knowledge.</a:t>
            </a:r>
            <a:endParaRPr sz="2500"/>
          </a:p>
          <a:p>
            <a:pPr marL="457200" lvl="0" indent="-387350" algn="l" rtl="0">
              <a:spcBef>
                <a:spcPts val="360"/>
              </a:spcBef>
              <a:spcAft>
                <a:spcPts val="0"/>
              </a:spcAft>
              <a:buSzPts val="2500"/>
              <a:buChar char="•"/>
            </a:pPr>
            <a:r>
              <a:rPr lang="en-US" sz="2500"/>
              <a:t>Malware comes in different forms, and not limited to</a:t>
            </a:r>
            <a:endParaRPr sz="2500"/>
          </a:p>
          <a:p>
            <a:pPr marL="914400" lvl="0" indent="-355600" algn="l" rtl="0">
              <a:spcBef>
                <a:spcPts val="0"/>
              </a:spcBef>
              <a:spcAft>
                <a:spcPts val="0"/>
              </a:spcAft>
              <a:buSzPts val="2000"/>
              <a:buChar char="-"/>
            </a:pPr>
            <a:r>
              <a:rPr lang="en-US" sz="2000"/>
              <a:t>Worms, Trojan Horses, Viruses, Keyloggers, Scareware</a:t>
            </a:r>
            <a:endParaRPr sz="2000"/>
          </a:p>
          <a:p>
            <a:pPr marL="0" lvl="0" indent="0" algn="l" rtl="0">
              <a:spcBef>
                <a:spcPts val="360"/>
              </a:spcBef>
              <a:spcAft>
                <a:spcPts val="0"/>
              </a:spcAft>
              <a:buNone/>
            </a:pPr>
            <a:br>
              <a:rPr lang="en-US" sz="2500"/>
            </a:br>
            <a:r>
              <a:rPr lang="en-US" sz="2500"/>
              <a:t>Another way to define malware is to know that malware is any software that compromises confidentiality, integrity, and availability of your computers.</a:t>
            </a:r>
            <a:endParaRPr sz="2500"/>
          </a:p>
          <a:p>
            <a:pPr marL="914400" lvl="0" indent="-355600" algn="l" rtl="0">
              <a:spcBef>
                <a:spcPts val="360"/>
              </a:spcBef>
              <a:spcAft>
                <a:spcPts val="0"/>
              </a:spcAft>
              <a:buSzPts val="2000"/>
              <a:buChar char="-"/>
            </a:pPr>
            <a:r>
              <a:rPr lang="en-US" sz="2500" b="1">
                <a:latin typeface="Helvetica Neue"/>
                <a:ea typeface="Helvetica Neue"/>
                <a:cs typeface="Helvetica Neue"/>
                <a:sym typeface="Helvetica Neue"/>
              </a:rPr>
              <a:t>Confidentiality</a:t>
            </a:r>
            <a:r>
              <a:rPr lang="en-US" sz="2500"/>
              <a:t>: No unauthorized reading</a:t>
            </a:r>
            <a:endParaRPr sz="2500"/>
          </a:p>
          <a:p>
            <a:pPr marL="914400" lvl="0" indent="-387350" algn="l" rtl="0">
              <a:spcBef>
                <a:spcPts val="0"/>
              </a:spcBef>
              <a:spcAft>
                <a:spcPts val="0"/>
              </a:spcAft>
              <a:buSzPts val="2500"/>
              <a:buChar char="-"/>
            </a:pPr>
            <a:r>
              <a:rPr lang="en-US" sz="2500" b="1">
                <a:latin typeface="Helvetica Neue"/>
                <a:ea typeface="Helvetica Neue"/>
                <a:cs typeface="Helvetica Neue"/>
                <a:sym typeface="Helvetica Neue"/>
              </a:rPr>
              <a:t>Integrity</a:t>
            </a:r>
            <a:r>
              <a:rPr lang="en-US" sz="2500"/>
              <a:t>: No unauthorized writing</a:t>
            </a:r>
            <a:endParaRPr sz="2500"/>
          </a:p>
          <a:p>
            <a:pPr marL="914400" lvl="0" indent="-387350" algn="l" rtl="0">
              <a:spcBef>
                <a:spcPts val="0"/>
              </a:spcBef>
              <a:spcAft>
                <a:spcPts val="0"/>
              </a:spcAft>
              <a:buSzPts val="2500"/>
              <a:buChar char="-"/>
            </a:pPr>
            <a:r>
              <a:rPr lang="en-US" sz="2500" b="1">
                <a:latin typeface="Helvetica Neue"/>
                <a:ea typeface="Helvetica Neue"/>
                <a:cs typeface="Helvetica Neue"/>
                <a:sym typeface="Helvetica Neue"/>
              </a:rPr>
              <a:t>Availability</a:t>
            </a:r>
            <a:r>
              <a:rPr lang="en-US" sz="2500"/>
              <a:t>: System are accessible, ready to use</a:t>
            </a:r>
            <a:endParaRPr sz="2500"/>
          </a:p>
        </p:txBody>
      </p:sp>
      <p:sp>
        <p:nvSpPr>
          <p:cNvPr id="167" name="Google Shape;167;p23"/>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66" name="Google Shape;166;p23"/>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Malware</a:t>
            </a:r>
            <a:endParaRPr dirty="0">
              <a:solidFill>
                <a:schemeClr val="tx1"/>
              </a:solidFill>
              <a:latin typeface="Helvetica Neue"/>
              <a:ea typeface="Helvetica Neue"/>
              <a:cs typeface="Helvetica Neue"/>
              <a:sym typeface="Helvetica Neue"/>
            </a:endParaRPr>
          </a:p>
        </p:txBody>
      </p:sp>
      <p:sp>
        <p:nvSpPr>
          <p:cNvPr id="174" name="Google Shape;174;p24"/>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000" u="sng"/>
              <a:t>Malware Propagation Methods:</a:t>
            </a:r>
            <a:endParaRPr sz="3000" u="sng"/>
          </a:p>
          <a:p>
            <a:pPr marL="457200" lvl="0" indent="-387350" algn="l" rtl="0">
              <a:spcBef>
                <a:spcPts val="360"/>
              </a:spcBef>
              <a:spcAft>
                <a:spcPts val="0"/>
              </a:spcAft>
              <a:buSzPts val="2500"/>
              <a:buFont typeface="Helvetica Neue"/>
              <a:buChar char="•"/>
            </a:pPr>
            <a:r>
              <a:rPr lang="en-US" sz="2500" b="1">
                <a:latin typeface="Helvetica Neue"/>
                <a:ea typeface="Helvetica Neue"/>
                <a:cs typeface="Helvetica Neue"/>
                <a:sym typeface="Helvetica Neue"/>
              </a:rPr>
              <a:t>Worms</a:t>
            </a:r>
            <a:endParaRPr sz="25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Worms are able to self-replicate, without the need for human interaction.</a:t>
            </a:r>
            <a:endParaRPr sz="2000"/>
          </a:p>
          <a:p>
            <a:pPr marL="457200" lvl="0" indent="-387350" algn="l" rtl="0">
              <a:spcBef>
                <a:spcPts val="0"/>
              </a:spcBef>
              <a:spcAft>
                <a:spcPts val="0"/>
              </a:spcAft>
              <a:buSzPts val="2500"/>
              <a:buFont typeface="Helvetica Neue"/>
              <a:buChar char="•"/>
            </a:pPr>
            <a:r>
              <a:rPr lang="en-US" sz="2500" b="1">
                <a:latin typeface="Helvetica Neue"/>
                <a:ea typeface="Helvetica Neue"/>
                <a:cs typeface="Helvetica Neue"/>
                <a:sym typeface="Helvetica Neue"/>
              </a:rPr>
              <a:t>Computer Viruses</a:t>
            </a:r>
            <a:endParaRPr sz="25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Requires a human to spread. Usually hidden and embedded within an application or other software.</a:t>
            </a:r>
            <a:endParaRPr sz="2000"/>
          </a:p>
          <a:p>
            <a:pPr marL="457200" lvl="0" indent="-387350" algn="l" rtl="0">
              <a:spcBef>
                <a:spcPts val="0"/>
              </a:spcBef>
              <a:spcAft>
                <a:spcPts val="0"/>
              </a:spcAft>
              <a:buSzPts val="2500"/>
              <a:buFont typeface="Helvetica Neue"/>
              <a:buChar char="•"/>
            </a:pPr>
            <a:r>
              <a:rPr lang="en-US" sz="2500" b="1">
                <a:latin typeface="Helvetica Neue"/>
                <a:ea typeface="Helvetica Neue"/>
                <a:cs typeface="Helvetica Neue"/>
                <a:sym typeface="Helvetica Neue"/>
              </a:rPr>
              <a:t>Social Engineering</a:t>
            </a:r>
            <a:endParaRPr sz="25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Also referred to as “human hacking”, involves taking advantage of the human element to gain access to unauthorized systems.</a:t>
            </a:r>
            <a:endParaRPr sz="2000"/>
          </a:p>
          <a:p>
            <a:pPr marL="457200" lvl="0" indent="-387350" algn="l" rtl="0">
              <a:spcBef>
                <a:spcPts val="0"/>
              </a:spcBef>
              <a:spcAft>
                <a:spcPts val="0"/>
              </a:spcAft>
              <a:buSzPts val="2500"/>
              <a:buFont typeface="Helvetica Neue"/>
              <a:buChar char="•"/>
            </a:pPr>
            <a:r>
              <a:rPr lang="en-US" sz="2500" b="1">
                <a:latin typeface="Helvetica Neue"/>
                <a:ea typeface="Helvetica Neue"/>
                <a:cs typeface="Helvetica Neue"/>
                <a:sym typeface="Helvetica Neue"/>
              </a:rPr>
              <a:t>Malicious Websites</a:t>
            </a:r>
            <a:endParaRPr sz="25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Sometimes trustworthy websites can contain dangerous content.</a:t>
            </a:r>
            <a:endParaRPr sz="2000"/>
          </a:p>
          <a:p>
            <a:pPr marL="457200" lvl="0" indent="-387350" algn="l" rtl="0">
              <a:spcBef>
                <a:spcPts val="0"/>
              </a:spcBef>
              <a:spcAft>
                <a:spcPts val="0"/>
              </a:spcAft>
              <a:buSzPts val="2500"/>
              <a:buFont typeface="Helvetica Neue"/>
              <a:buChar char="•"/>
            </a:pPr>
            <a:r>
              <a:rPr lang="en-US" sz="2500" b="1">
                <a:latin typeface="Helvetica Neue"/>
                <a:ea typeface="Helvetica Neue"/>
                <a:cs typeface="Helvetica Neue"/>
                <a:sym typeface="Helvetica Neue"/>
              </a:rPr>
              <a:t>Trojan Horses</a:t>
            </a:r>
            <a:endParaRPr sz="25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A malicious function contained within a seemingly benign product. </a:t>
            </a:r>
            <a:endParaRPr sz="2000"/>
          </a:p>
          <a:p>
            <a:pPr marL="0" lvl="0" indent="0" algn="l" rtl="0">
              <a:spcBef>
                <a:spcPts val="360"/>
              </a:spcBef>
              <a:spcAft>
                <a:spcPts val="0"/>
              </a:spcAft>
              <a:buNone/>
            </a:pPr>
            <a:endParaRPr sz="2600"/>
          </a:p>
        </p:txBody>
      </p:sp>
      <p:sp>
        <p:nvSpPr>
          <p:cNvPr id="176" name="Google Shape;176;p24"/>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75" name="Google Shape;175;p24"/>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rPr>
              <a:t>Malware</a:t>
            </a:r>
            <a:endParaRPr dirty="0">
              <a:solidFill>
                <a:schemeClr val="tx1"/>
              </a:solidFill>
            </a:endParaRPr>
          </a:p>
        </p:txBody>
      </p:sp>
      <p:sp>
        <p:nvSpPr>
          <p:cNvPr id="183" name="Google Shape;183;p25"/>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000" u="sng"/>
              <a:t>Malware Vessels:</a:t>
            </a:r>
            <a:endParaRPr sz="3000" u="sng"/>
          </a:p>
          <a:p>
            <a:pPr marL="457200" lvl="0" indent="-419100" algn="l" rtl="0">
              <a:spcBef>
                <a:spcPts val="360"/>
              </a:spcBef>
              <a:spcAft>
                <a:spcPts val="0"/>
              </a:spcAft>
              <a:buSzPts val="3000"/>
              <a:buChar char="•"/>
            </a:pPr>
            <a:r>
              <a:rPr lang="en-US" sz="3000"/>
              <a:t>Removable Media (USB flash-drives)</a:t>
            </a:r>
            <a:endParaRPr sz="3000"/>
          </a:p>
          <a:p>
            <a:pPr marL="457200" lvl="0" indent="-419100" algn="l" rtl="0">
              <a:spcBef>
                <a:spcPts val="0"/>
              </a:spcBef>
              <a:spcAft>
                <a:spcPts val="0"/>
              </a:spcAft>
              <a:buSzPts val="3000"/>
              <a:buChar char="•"/>
            </a:pPr>
            <a:r>
              <a:rPr lang="en-US" sz="3000"/>
              <a:t>Internet Downloads</a:t>
            </a:r>
            <a:endParaRPr sz="3000"/>
          </a:p>
          <a:p>
            <a:pPr marL="457200" lvl="0" indent="-419100" algn="l" rtl="0">
              <a:spcBef>
                <a:spcPts val="0"/>
              </a:spcBef>
              <a:spcAft>
                <a:spcPts val="0"/>
              </a:spcAft>
              <a:buSzPts val="3000"/>
              <a:buChar char="•"/>
            </a:pPr>
            <a:r>
              <a:rPr lang="en-US" sz="3000"/>
              <a:t>E-mail Attachments</a:t>
            </a:r>
            <a:endParaRPr sz="3000"/>
          </a:p>
          <a:p>
            <a:pPr marL="457200" lvl="0" indent="-419100" algn="l" rtl="0">
              <a:spcBef>
                <a:spcPts val="0"/>
              </a:spcBef>
              <a:spcAft>
                <a:spcPts val="0"/>
              </a:spcAft>
              <a:buSzPts val="3000"/>
              <a:buChar char="•"/>
            </a:pPr>
            <a:r>
              <a:rPr lang="en-US" sz="3000"/>
              <a:t>Corrupt Files</a:t>
            </a:r>
            <a:endParaRPr sz="3000"/>
          </a:p>
          <a:p>
            <a:pPr marL="457200" lvl="0" indent="-419100" algn="l" rtl="0">
              <a:spcBef>
                <a:spcPts val="0"/>
              </a:spcBef>
              <a:spcAft>
                <a:spcPts val="0"/>
              </a:spcAft>
              <a:buSzPts val="3000"/>
              <a:buChar char="•"/>
            </a:pPr>
            <a:r>
              <a:rPr lang="en-US" sz="3000"/>
              <a:t>An unsuspecting user</a:t>
            </a:r>
            <a:endParaRPr sz="3000"/>
          </a:p>
          <a:p>
            <a:pPr marL="0" lvl="0" indent="0" algn="l" rtl="0">
              <a:spcBef>
                <a:spcPts val="360"/>
              </a:spcBef>
              <a:spcAft>
                <a:spcPts val="0"/>
              </a:spcAft>
              <a:buNone/>
            </a:pPr>
            <a:endParaRPr sz="3000"/>
          </a:p>
          <a:p>
            <a:pPr marL="0" lvl="0" indent="0" algn="l" rtl="0">
              <a:spcBef>
                <a:spcPts val="360"/>
              </a:spcBef>
              <a:spcAft>
                <a:spcPts val="0"/>
              </a:spcAft>
              <a:buNone/>
            </a:pPr>
            <a:r>
              <a:rPr lang="en-US" sz="2000"/>
              <a:t>Modern cyber attacks will implement a variety of these methods and those mentioned on the previous slide to</a:t>
            </a:r>
            <a:r>
              <a:rPr lang="en-US" sz="3000"/>
              <a:t> </a:t>
            </a:r>
            <a:r>
              <a:rPr lang="en-US" sz="2000"/>
              <a:t>successfully infiltrate the target.</a:t>
            </a:r>
            <a:endParaRPr sz="2000"/>
          </a:p>
        </p:txBody>
      </p:sp>
      <p:sp>
        <p:nvSpPr>
          <p:cNvPr id="184" name="Google Shape;184;p25"/>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628650" y="77880"/>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Malware</a:t>
            </a:r>
            <a:endParaRPr dirty="0">
              <a:solidFill>
                <a:schemeClr val="tx1"/>
              </a:solidFill>
              <a:latin typeface="Helvetica Neue"/>
              <a:ea typeface="Helvetica Neue"/>
              <a:cs typeface="Helvetica Neue"/>
              <a:sym typeface="Helvetica Neue"/>
            </a:endParaRPr>
          </a:p>
        </p:txBody>
      </p:sp>
      <p:sp>
        <p:nvSpPr>
          <p:cNvPr id="192" name="Google Shape;192;p26"/>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91" name="Google Shape;191;p26"/>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193" name="Google Shape;193;p26" descr="Introduces four different kinds of malware:&#10;&#10;1. Viruses [0:40]&#10;2. Worms [1:55]&#10;3. Trojan Horses [3:07]&#10;4. Bots [4:04]" title="Lesson 15: Varieties of Malware">
            <a:hlinkClick r:id="rId3"/>
          </p:cNvPr>
          <p:cNvPicPr preferRelativeResize="0"/>
          <p:nvPr/>
        </p:nvPicPr>
        <p:blipFill>
          <a:blip r:embed="rId4">
            <a:alphaModFix/>
          </a:blip>
          <a:stretch>
            <a:fillRect/>
          </a:stretch>
        </p:blipFill>
        <p:spPr>
          <a:xfrm>
            <a:off x="1730025" y="1768288"/>
            <a:ext cx="5683950" cy="4262963"/>
          </a:xfrm>
          <a:prstGeom prst="rect">
            <a:avLst/>
          </a:prstGeom>
          <a:noFill/>
          <a:ln>
            <a:noFill/>
          </a:ln>
        </p:spPr>
      </p:pic>
      <p:sp>
        <p:nvSpPr>
          <p:cNvPr id="194" name="Google Shape;194;p26"/>
          <p:cNvSpPr txBox="1"/>
          <p:nvPr/>
        </p:nvSpPr>
        <p:spPr>
          <a:xfrm>
            <a:off x="1516500" y="1198900"/>
            <a:ext cx="6111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500">
                <a:latin typeface="Helvetica Neue Light"/>
                <a:ea typeface="Helvetica Neue Light"/>
                <a:cs typeface="Helvetica Neue Light"/>
                <a:sym typeface="Helvetica Neue Light"/>
              </a:rPr>
              <a:t>Video: Varieties of Malware by IowaCyber</a:t>
            </a:r>
            <a:endParaRPr sz="2500">
              <a:latin typeface="Helvetica Neue Light"/>
              <a:ea typeface="Helvetica Neue Light"/>
              <a:cs typeface="Helvetica Neue Light"/>
              <a:sym typeface="Helvetica Neue Light"/>
            </a:endParaRPr>
          </a:p>
        </p:txBody>
      </p:sp>
      <p:sp>
        <p:nvSpPr>
          <p:cNvPr id="195" name="Google Shape;195;p26"/>
          <p:cNvSpPr txBox="1"/>
          <p:nvPr/>
        </p:nvSpPr>
        <p:spPr>
          <a:xfrm>
            <a:off x="1253425" y="6031250"/>
            <a:ext cx="6464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800" u="sng">
                <a:solidFill>
                  <a:schemeClr val="hlink"/>
                </a:solidFill>
                <a:hlinkClick r:id="rId5"/>
              </a:rPr>
              <a:t>https://www.youtube.com/watch?v=pFETP9CAJj4</a:t>
            </a:r>
            <a:r>
              <a:rPr lang="en-US" sz="1800"/>
              <a:t>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fade">
                                      <p:cBhvr>
                                        <p:cTn id="7"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rPr>
              <a:t>Malware</a:t>
            </a:r>
            <a:endParaRPr dirty="0">
              <a:solidFill>
                <a:schemeClr val="tx1"/>
              </a:solidFill>
            </a:endParaRPr>
          </a:p>
        </p:txBody>
      </p:sp>
      <p:sp>
        <p:nvSpPr>
          <p:cNvPr id="202" name="Google Shape;202;p27"/>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u="sng"/>
              <a:t>Malware Triggers:</a:t>
            </a:r>
            <a:endParaRPr u="sng"/>
          </a:p>
          <a:p>
            <a:pPr marL="0" lvl="0" indent="0" algn="l" rtl="0">
              <a:spcBef>
                <a:spcPts val="360"/>
              </a:spcBef>
              <a:spcAft>
                <a:spcPts val="0"/>
              </a:spcAft>
              <a:buNone/>
            </a:pPr>
            <a:r>
              <a:rPr lang="en-US" sz="2500" b="1">
                <a:latin typeface="Helvetica Neue"/>
                <a:ea typeface="Helvetica Neue"/>
                <a:cs typeface="Helvetica Neue"/>
                <a:sym typeface="Helvetica Neue"/>
              </a:rPr>
              <a:t>Triggers </a:t>
            </a:r>
            <a:r>
              <a:rPr lang="en-US" sz="2500"/>
              <a:t>are the mechanism that activates the “core” or payload of malware. Examples of triggers include but are not limited to:</a:t>
            </a:r>
            <a:endParaRPr sz="2500"/>
          </a:p>
          <a:p>
            <a:pPr marL="457200" lvl="0" indent="-387350" algn="l" rtl="0">
              <a:spcBef>
                <a:spcPts val="360"/>
              </a:spcBef>
              <a:spcAft>
                <a:spcPts val="0"/>
              </a:spcAft>
              <a:buSzPts val="2500"/>
              <a:buChar char="•"/>
            </a:pPr>
            <a:r>
              <a:rPr lang="en-US" sz="2500"/>
              <a:t>Time </a:t>
            </a:r>
            <a:endParaRPr sz="2500"/>
          </a:p>
          <a:p>
            <a:pPr marL="457200" lvl="0" indent="-387350" algn="l" rtl="0">
              <a:spcBef>
                <a:spcPts val="0"/>
              </a:spcBef>
              <a:spcAft>
                <a:spcPts val="0"/>
              </a:spcAft>
              <a:buSzPts val="2500"/>
              <a:buChar char="•"/>
            </a:pPr>
            <a:r>
              <a:rPr lang="en-US" sz="2500"/>
              <a:t>System configuration settings</a:t>
            </a:r>
            <a:endParaRPr sz="2500"/>
          </a:p>
          <a:p>
            <a:pPr marL="457200" lvl="0" indent="-387350" algn="l" rtl="0">
              <a:spcBef>
                <a:spcPts val="0"/>
              </a:spcBef>
              <a:spcAft>
                <a:spcPts val="0"/>
              </a:spcAft>
              <a:buSzPts val="2500"/>
              <a:buChar char="•"/>
            </a:pPr>
            <a:r>
              <a:rPr lang="en-US" sz="2500"/>
              <a:t>Existence of certain files or folders</a:t>
            </a:r>
            <a:endParaRPr sz="2500"/>
          </a:p>
          <a:p>
            <a:pPr marL="457200" lvl="0" indent="-387350" algn="l" rtl="0">
              <a:spcBef>
                <a:spcPts val="0"/>
              </a:spcBef>
              <a:spcAft>
                <a:spcPts val="0"/>
              </a:spcAft>
              <a:buSzPts val="2500"/>
              <a:buChar char="•"/>
            </a:pPr>
            <a:r>
              <a:rPr lang="en-US" sz="2500"/>
              <a:t>Current software version</a:t>
            </a:r>
            <a:endParaRPr sz="2500"/>
          </a:p>
          <a:p>
            <a:pPr marL="457200" lvl="0" indent="-387350" algn="l" rtl="0">
              <a:spcBef>
                <a:spcPts val="0"/>
              </a:spcBef>
              <a:spcAft>
                <a:spcPts val="0"/>
              </a:spcAft>
              <a:buSzPts val="2500"/>
              <a:buChar char="•"/>
            </a:pPr>
            <a:r>
              <a:rPr lang="en-US" sz="2500"/>
              <a:t>A specific human user action</a:t>
            </a:r>
            <a:endParaRPr sz="2500"/>
          </a:p>
          <a:p>
            <a:pPr marL="457200" lvl="0" indent="-387350" algn="l" rtl="0">
              <a:spcBef>
                <a:spcPts val="0"/>
              </a:spcBef>
              <a:spcAft>
                <a:spcPts val="0"/>
              </a:spcAft>
              <a:buSzPts val="2500"/>
              <a:buChar char="•"/>
            </a:pPr>
            <a:r>
              <a:rPr lang="en-US" sz="2500"/>
              <a:t>Failure to comply with ransomware demands</a:t>
            </a:r>
            <a:endParaRPr sz="2500"/>
          </a:p>
          <a:p>
            <a:pPr marL="0" lvl="0" indent="0" algn="l" rtl="0">
              <a:spcBef>
                <a:spcPts val="360"/>
              </a:spcBef>
              <a:spcAft>
                <a:spcPts val="0"/>
              </a:spcAft>
              <a:buNone/>
            </a:pPr>
            <a:endParaRPr sz="2500"/>
          </a:p>
        </p:txBody>
      </p:sp>
      <p:sp>
        <p:nvSpPr>
          <p:cNvPr id="203" name="Google Shape;203;p27"/>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rPr>
              <a:t>Malware</a:t>
            </a:r>
            <a:endParaRPr dirty="0">
              <a:solidFill>
                <a:schemeClr val="tx1"/>
              </a:solidFill>
            </a:endParaRPr>
          </a:p>
        </p:txBody>
      </p:sp>
      <p:sp>
        <p:nvSpPr>
          <p:cNvPr id="210" name="Google Shape;210;p28"/>
          <p:cNvSpPr txBox="1">
            <a:spLocks noGrp="1"/>
          </p:cNvSpPr>
          <p:nvPr>
            <p:ph idx="1"/>
          </p:nvPr>
        </p:nvSpPr>
        <p:spPr>
          <a:xfrm>
            <a:off x="457200" y="141765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500" u="sng"/>
              <a:t>Malware Payloads:</a:t>
            </a:r>
            <a:endParaRPr sz="2500" u="sng"/>
          </a:p>
          <a:p>
            <a:pPr marL="0" lvl="0" indent="0" algn="l" rtl="0">
              <a:spcBef>
                <a:spcPts val="360"/>
              </a:spcBef>
              <a:spcAft>
                <a:spcPts val="0"/>
              </a:spcAft>
              <a:buNone/>
            </a:pPr>
            <a:r>
              <a:rPr lang="en-US" sz="2500"/>
              <a:t>A </a:t>
            </a:r>
            <a:r>
              <a:rPr lang="en-US" sz="2500" b="1">
                <a:latin typeface="Helvetica Neue"/>
                <a:ea typeface="Helvetica Neue"/>
                <a:cs typeface="Helvetica Neue"/>
                <a:sym typeface="Helvetica Neue"/>
              </a:rPr>
              <a:t>payload </a:t>
            </a:r>
            <a:r>
              <a:rPr lang="en-US" sz="2500"/>
              <a:t>could be considered malware’s purpose. What is it setting out to accomplish? Examples include:</a:t>
            </a:r>
            <a:endParaRPr sz="2500"/>
          </a:p>
          <a:p>
            <a:pPr marL="457200" lvl="0" indent="-387350" algn="l" rtl="0">
              <a:spcBef>
                <a:spcPts val="360"/>
              </a:spcBef>
              <a:spcAft>
                <a:spcPts val="0"/>
              </a:spcAft>
              <a:buSzPts val="2500"/>
              <a:buChar char="•"/>
            </a:pPr>
            <a:r>
              <a:rPr lang="en-US" sz="2500"/>
              <a:t>Destruction of data</a:t>
            </a:r>
            <a:endParaRPr sz="2500"/>
          </a:p>
          <a:p>
            <a:pPr marL="457200" lvl="0" indent="-387350" algn="l" rtl="0">
              <a:spcBef>
                <a:spcPts val="0"/>
              </a:spcBef>
              <a:spcAft>
                <a:spcPts val="0"/>
              </a:spcAft>
              <a:buSzPts val="2500"/>
              <a:buChar char="•"/>
            </a:pPr>
            <a:r>
              <a:rPr lang="en-US" sz="2500"/>
              <a:t>Data encryption</a:t>
            </a:r>
            <a:endParaRPr sz="2500"/>
          </a:p>
          <a:p>
            <a:pPr marL="457200" lvl="0" indent="-387350" algn="l" rtl="0">
              <a:spcBef>
                <a:spcPts val="0"/>
              </a:spcBef>
              <a:spcAft>
                <a:spcPts val="0"/>
              </a:spcAft>
              <a:buSzPts val="2500"/>
              <a:buChar char="•"/>
            </a:pPr>
            <a:r>
              <a:rPr lang="en-US" sz="2500"/>
              <a:t>Spy on the target</a:t>
            </a:r>
            <a:endParaRPr sz="2500"/>
          </a:p>
          <a:p>
            <a:pPr marL="457200" lvl="0" indent="-387350" algn="l" rtl="0">
              <a:spcBef>
                <a:spcPts val="0"/>
              </a:spcBef>
              <a:spcAft>
                <a:spcPts val="0"/>
              </a:spcAft>
              <a:buSzPts val="2500"/>
              <a:buChar char="•"/>
            </a:pPr>
            <a:r>
              <a:rPr lang="en-US" sz="2500"/>
              <a:t>Bring down a website by keeping people from accessing it, through a denial of service attack</a:t>
            </a:r>
            <a:endParaRPr sz="2500"/>
          </a:p>
          <a:p>
            <a:pPr marL="457200" lvl="0" indent="-387350" algn="l" rtl="0">
              <a:spcBef>
                <a:spcPts val="0"/>
              </a:spcBef>
              <a:spcAft>
                <a:spcPts val="0"/>
              </a:spcAft>
              <a:buSzPts val="2500"/>
              <a:buChar char="•"/>
            </a:pPr>
            <a:r>
              <a:rPr lang="en-US" sz="2500"/>
              <a:t>Cause real-world harm, in the case of attacking hospitals</a:t>
            </a:r>
            <a:endParaRPr sz="2500"/>
          </a:p>
          <a:p>
            <a:pPr marL="457200" lvl="0" indent="-387350" algn="l" rtl="0">
              <a:spcBef>
                <a:spcPts val="0"/>
              </a:spcBef>
              <a:spcAft>
                <a:spcPts val="0"/>
              </a:spcAft>
              <a:buSzPts val="2500"/>
              <a:buChar char="•"/>
            </a:pPr>
            <a:r>
              <a:rPr lang="en-US" sz="2500"/>
              <a:t>Install a backdoor</a:t>
            </a:r>
            <a:endParaRPr sz="2500"/>
          </a:p>
          <a:p>
            <a:pPr marL="457200" lvl="0" indent="-387350" algn="l" rtl="0">
              <a:spcBef>
                <a:spcPts val="0"/>
              </a:spcBef>
              <a:spcAft>
                <a:spcPts val="0"/>
              </a:spcAft>
              <a:buSzPts val="2500"/>
              <a:buChar char="•"/>
            </a:pPr>
            <a:r>
              <a:rPr lang="en-US" sz="2500"/>
              <a:t>Zombify your computer</a:t>
            </a:r>
            <a:endParaRPr sz="2500"/>
          </a:p>
          <a:p>
            <a:pPr marL="0" lvl="0" indent="0" algn="l" rtl="0">
              <a:spcBef>
                <a:spcPts val="360"/>
              </a:spcBef>
              <a:spcAft>
                <a:spcPts val="0"/>
              </a:spcAft>
              <a:buNone/>
            </a:pPr>
            <a:endParaRPr sz="2500"/>
          </a:p>
        </p:txBody>
      </p:sp>
      <p:sp>
        <p:nvSpPr>
          <p:cNvPr id="211" name="Google Shape;211;p28"/>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7" name="Google Shape;217;p29"/>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18" name="Google Shape;218;p2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graphicFrame>
        <p:nvGraphicFramePr>
          <p:cNvPr id="2" name="Table 1">
            <a:extLst>
              <a:ext uri="{FF2B5EF4-FFF2-40B4-BE49-F238E27FC236}">
                <a16:creationId xmlns:a16="http://schemas.microsoft.com/office/drawing/2014/main" id="{3D1FFE22-3306-B709-05EF-CC294459B082}"/>
              </a:ext>
            </a:extLst>
          </p:cNvPr>
          <p:cNvGraphicFramePr>
            <a:graphicFrameLocks noGrp="1"/>
          </p:cNvGraphicFramePr>
          <p:nvPr>
            <p:extLst>
              <p:ext uri="{D42A27DB-BD31-4B8C-83A1-F6EECF244321}">
                <p14:modId xmlns:p14="http://schemas.microsoft.com/office/powerpoint/2010/main" val="4063842315"/>
              </p:ext>
            </p:extLst>
          </p:nvPr>
        </p:nvGraphicFramePr>
        <p:xfrm>
          <a:off x="1595887" y="1710905"/>
          <a:ext cx="5974076" cy="3252744"/>
        </p:xfrm>
        <a:graphic>
          <a:graphicData uri="http://schemas.openxmlformats.org/drawingml/2006/table">
            <a:tbl>
              <a:tblPr firstRow="1" bandRow="1">
                <a:tableStyleId>{5C22544A-7EE6-4342-B048-85BDC9FD1C3A}</a:tableStyleId>
              </a:tblPr>
              <a:tblGrid>
                <a:gridCol w="1493519">
                  <a:extLst>
                    <a:ext uri="{9D8B030D-6E8A-4147-A177-3AD203B41FA5}">
                      <a16:colId xmlns:a16="http://schemas.microsoft.com/office/drawing/2014/main" val="1838095723"/>
                    </a:ext>
                  </a:extLst>
                </a:gridCol>
                <a:gridCol w="1493519">
                  <a:extLst>
                    <a:ext uri="{9D8B030D-6E8A-4147-A177-3AD203B41FA5}">
                      <a16:colId xmlns:a16="http://schemas.microsoft.com/office/drawing/2014/main" val="747538069"/>
                    </a:ext>
                  </a:extLst>
                </a:gridCol>
                <a:gridCol w="1493519">
                  <a:extLst>
                    <a:ext uri="{9D8B030D-6E8A-4147-A177-3AD203B41FA5}">
                      <a16:colId xmlns:a16="http://schemas.microsoft.com/office/drawing/2014/main" val="1741603541"/>
                    </a:ext>
                  </a:extLst>
                </a:gridCol>
                <a:gridCol w="1493519">
                  <a:extLst>
                    <a:ext uri="{9D8B030D-6E8A-4147-A177-3AD203B41FA5}">
                      <a16:colId xmlns:a16="http://schemas.microsoft.com/office/drawing/2014/main" val="2598106520"/>
                    </a:ext>
                  </a:extLst>
                </a:gridCol>
              </a:tblGrid>
              <a:tr h="542124">
                <a:tc>
                  <a:txBody>
                    <a:bodyPr/>
                    <a:lstStyle/>
                    <a:p>
                      <a:r>
                        <a:rPr lang="en-US" dirty="0"/>
                        <a:t>Speed(mph)</a:t>
                      </a:r>
                    </a:p>
                  </a:txBody>
                  <a:tcPr/>
                </a:tc>
                <a:tc>
                  <a:txBody>
                    <a:bodyPr/>
                    <a:lstStyle/>
                    <a:p>
                      <a:r>
                        <a:rPr lang="en-US" dirty="0"/>
                        <a:t>Driver</a:t>
                      </a:r>
                    </a:p>
                  </a:txBody>
                  <a:tcPr/>
                </a:tc>
                <a:tc>
                  <a:txBody>
                    <a:bodyPr/>
                    <a:lstStyle/>
                    <a:p>
                      <a:r>
                        <a:rPr lang="en-US" dirty="0"/>
                        <a:t>Car</a:t>
                      </a:r>
                    </a:p>
                  </a:txBody>
                  <a:tcPr/>
                </a:tc>
                <a:tc>
                  <a:txBody>
                    <a:bodyPr/>
                    <a:lstStyle/>
                    <a:p>
                      <a:r>
                        <a:rPr lang="en-US" dirty="0"/>
                        <a:t>Engine</a:t>
                      </a:r>
                    </a:p>
                  </a:txBody>
                  <a:tcPr/>
                </a:tc>
                <a:extLst>
                  <a:ext uri="{0D108BD9-81ED-4DB2-BD59-A6C34878D82A}">
                    <a16:rowId xmlns:a16="http://schemas.microsoft.com/office/drawing/2014/main" val="4212211309"/>
                  </a:ext>
                </a:extLst>
              </a:tr>
              <a:tr h="542124">
                <a:tc>
                  <a:txBody>
                    <a:bodyPr/>
                    <a:lstStyle/>
                    <a:p>
                      <a:r>
                        <a:rPr lang="en-US" dirty="0"/>
                        <a:t>407.447</a:t>
                      </a:r>
                    </a:p>
                  </a:txBody>
                  <a:tcPr/>
                </a:tc>
                <a:tc>
                  <a:txBody>
                    <a:bodyPr/>
                    <a:lstStyle/>
                    <a:p>
                      <a:r>
                        <a:rPr lang="en-US" dirty="0"/>
                        <a:t>Arun</a:t>
                      </a:r>
                    </a:p>
                  </a:txBody>
                  <a:tcPr/>
                </a:tc>
                <a:tc>
                  <a:txBody>
                    <a:bodyPr/>
                    <a:lstStyle/>
                    <a:p>
                      <a:r>
                        <a:rPr lang="en-US" dirty="0"/>
                        <a:t>BMW</a:t>
                      </a:r>
                    </a:p>
                  </a:txBody>
                  <a:tcPr/>
                </a:tc>
                <a:tc>
                  <a:txBody>
                    <a:bodyPr/>
                    <a:lstStyle/>
                    <a:p>
                      <a:r>
                        <a:rPr lang="en-US" dirty="0"/>
                        <a:t>GE173</a:t>
                      </a:r>
                    </a:p>
                  </a:txBody>
                  <a:tcPr/>
                </a:tc>
                <a:extLst>
                  <a:ext uri="{0D108BD9-81ED-4DB2-BD59-A6C34878D82A}">
                    <a16:rowId xmlns:a16="http://schemas.microsoft.com/office/drawing/2014/main" val="2390692224"/>
                  </a:ext>
                </a:extLst>
              </a:tr>
              <a:tr h="542124">
                <a:tc>
                  <a:txBody>
                    <a:bodyPr/>
                    <a:lstStyle/>
                    <a:p>
                      <a:r>
                        <a:rPr lang="en-US" dirty="0"/>
                        <a:t>413.33</a:t>
                      </a:r>
                    </a:p>
                  </a:txBody>
                  <a:tcPr/>
                </a:tc>
                <a:tc>
                  <a:txBody>
                    <a:bodyPr/>
                    <a:lstStyle/>
                    <a:p>
                      <a:r>
                        <a:rPr lang="en-US" dirty="0"/>
                        <a:t>Dharshan</a:t>
                      </a:r>
                    </a:p>
                  </a:txBody>
                  <a:tcPr/>
                </a:tc>
                <a:tc>
                  <a:txBody>
                    <a:bodyPr/>
                    <a:lstStyle/>
                    <a:p>
                      <a:r>
                        <a:rPr lang="en-US" dirty="0"/>
                        <a:t>Suzuki</a:t>
                      </a:r>
                    </a:p>
                  </a:txBody>
                  <a:tcPr/>
                </a:tc>
                <a:tc>
                  <a:txBody>
                    <a:bodyPr/>
                    <a:lstStyle/>
                    <a:p>
                      <a:r>
                        <a:rPr lang="en-US" dirty="0"/>
                        <a:t>WEJ789</a:t>
                      </a:r>
                    </a:p>
                  </a:txBody>
                  <a:tcPr/>
                </a:tc>
                <a:extLst>
                  <a:ext uri="{0D108BD9-81ED-4DB2-BD59-A6C34878D82A}">
                    <a16:rowId xmlns:a16="http://schemas.microsoft.com/office/drawing/2014/main" val="1715297376"/>
                  </a:ext>
                </a:extLst>
              </a:tr>
              <a:tr h="542124">
                <a:tc>
                  <a:txBody>
                    <a:bodyPr/>
                    <a:lstStyle/>
                    <a:p>
                      <a:r>
                        <a:rPr lang="en-US" dirty="0"/>
                        <a:t>456.909</a:t>
                      </a:r>
                    </a:p>
                  </a:txBody>
                  <a:tcPr/>
                </a:tc>
                <a:tc>
                  <a:txBody>
                    <a:bodyPr/>
                    <a:lstStyle/>
                    <a:p>
                      <a:r>
                        <a:rPr lang="en-US" dirty="0"/>
                        <a:t>Keerthi</a:t>
                      </a:r>
                    </a:p>
                  </a:txBody>
                  <a:tcPr/>
                </a:tc>
                <a:tc>
                  <a:txBody>
                    <a:bodyPr/>
                    <a:lstStyle/>
                    <a:p>
                      <a:r>
                        <a:rPr lang="en-US" dirty="0"/>
                        <a:t>Thrust</a:t>
                      </a:r>
                    </a:p>
                  </a:txBody>
                  <a:tcPr/>
                </a:tc>
                <a:tc>
                  <a:txBody>
                    <a:bodyPr/>
                    <a:lstStyle/>
                    <a:p>
                      <a:r>
                        <a:rPr lang="en-US" dirty="0"/>
                        <a:t>GE89</a:t>
                      </a:r>
                    </a:p>
                  </a:txBody>
                  <a:tcPr/>
                </a:tc>
                <a:extLst>
                  <a:ext uri="{0D108BD9-81ED-4DB2-BD59-A6C34878D82A}">
                    <a16:rowId xmlns:a16="http://schemas.microsoft.com/office/drawing/2014/main" val="2858104045"/>
                  </a:ext>
                </a:extLst>
              </a:tr>
              <a:tr h="542124">
                <a:tc>
                  <a:txBody>
                    <a:bodyPr/>
                    <a:lstStyle/>
                    <a:p>
                      <a:r>
                        <a:rPr lang="en-US" dirty="0"/>
                        <a:t>767.443</a:t>
                      </a:r>
                    </a:p>
                  </a:txBody>
                  <a:tcPr/>
                </a:tc>
                <a:tc>
                  <a:txBody>
                    <a:bodyPr/>
                    <a:lstStyle/>
                    <a:p>
                      <a:r>
                        <a:rPr lang="en-US" dirty="0"/>
                        <a:t>Sangeeth</a:t>
                      </a:r>
                    </a:p>
                  </a:txBody>
                  <a:tcPr/>
                </a:tc>
                <a:tc>
                  <a:txBody>
                    <a:bodyPr/>
                    <a:lstStyle/>
                    <a:p>
                      <a:r>
                        <a:rPr lang="en-US" dirty="0"/>
                        <a:t>Wingfoot</a:t>
                      </a:r>
                    </a:p>
                  </a:txBody>
                  <a:tcPr/>
                </a:tc>
                <a:tc>
                  <a:txBody>
                    <a:bodyPr/>
                    <a:lstStyle/>
                    <a:p>
                      <a:r>
                        <a:rPr lang="en-US" dirty="0"/>
                        <a:t>Rocket</a:t>
                      </a:r>
                    </a:p>
                  </a:txBody>
                  <a:tcPr/>
                </a:tc>
                <a:extLst>
                  <a:ext uri="{0D108BD9-81ED-4DB2-BD59-A6C34878D82A}">
                    <a16:rowId xmlns:a16="http://schemas.microsoft.com/office/drawing/2014/main" val="126377526"/>
                  </a:ext>
                </a:extLst>
              </a:tr>
              <a:tr h="542124">
                <a:tc>
                  <a:txBody>
                    <a:bodyPr/>
                    <a:lstStyle/>
                    <a:p>
                      <a:r>
                        <a:rPr lang="en-US" dirty="0"/>
                        <a:t>45.667</a:t>
                      </a:r>
                    </a:p>
                  </a:txBody>
                  <a:tcPr/>
                </a:tc>
                <a:tc>
                  <a:txBody>
                    <a:bodyPr/>
                    <a:lstStyle/>
                    <a:p>
                      <a:pPr lvl="0">
                        <a:buNone/>
                      </a:pPr>
                      <a:r>
                        <a:rPr lang="en-US" dirty="0"/>
                        <a:t>Dhanapal</a:t>
                      </a:r>
                    </a:p>
                  </a:txBody>
                  <a:tcPr/>
                </a:tc>
                <a:tc>
                  <a:txBody>
                    <a:bodyPr/>
                    <a:lstStyle/>
                    <a:p>
                      <a:r>
                        <a:rPr lang="en-US" dirty="0"/>
                        <a:t>Ferrari</a:t>
                      </a:r>
                    </a:p>
                  </a:txBody>
                  <a:tcPr/>
                </a:tc>
                <a:tc>
                  <a:txBody>
                    <a:bodyPr/>
                    <a:lstStyle/>
                    <a:p>
                      <a:r>
                        <a:rPr lang="en-US" dirty="0"/>
                        <a:t>RR Spey</a:t>
                      </a:r>
                    </a:p>
                  </a:txBody>
                  <a:tcPr/>
                </a:tc>
                <a:extLst>
                  <a:ext uri="{0D108BD9-81ED-4DB2-BD59-A6C34878D82A}">
                    <a16:rowId xmlns:a16="http://schemas.microsoft.com/office/drawing/2014/main" val="2254146298"/>
                  </a:ext>
                </a:extLst>
              </a:tr>
            </a:tbl>
          </a:graphicData>
        </a:graphic>
      </p:graphicFrame>
      <p:sp>
        <p:nvSpPr>
          <p:cNvPr id="3" name="TextBox 2">
            <a:extLst>
              <a:ext uri="{FF2B5EF4-FFF2-40B4-BE49-F238E27FC236}">
                <a16:creationId xmlns:a16="http://schemas.microsoft.com/office/drawing/2014/main" id="{45B9190E-0612-D9AD-96C3-B582144C1824}"/>
              </a:ext>
            </a:extLst>
          </p:cNvPr>
          <p:cNvSpPr txBox="1"/>
          <p:nvPr/>
        </p:nvSpPr>
        <p:spPr>
          <a:xfrm>
            <a:off x="2452778" y="439947"/>
            <a:ext cx="525923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a:latin typeface="Helvetica Neue"/>
              </a:rPr>
              <a:t>Vulnerabilities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Vulnerabilities</a:t>
            </a:r>
            <a:endParaRPr lang="en-US">
              <a:solidFill>
                <a:schemeClr val="tx1"/>
              </a:solidFill>
              <a:latin typeface="Helvetica Neue"/>
              <a:ea typeface="Helvetica Neue"/>
              <a:cs typeface="Helvetica Neue"/>
            </a:endParaRPr>
          </a:p>
        </p:txBody>
      </p:sp>
      <p:sp>
        <p:nvSpPr>
          <p:cNvPr id="225" name="Google Shape;225;p30"/>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a:t>By using some of the propagation methods previously described, hackers can intrude and embed malware through vulnerabilities. </a:t>
            </a:r>
            <a:endParaRPr sz="2600"/>
          </a:p>
          <a:p>
            <a:pPr marL="0" lvl="0" indent="0" algn="l" rtl="0">
              <a:spcBef>
                <a:spcPts val="360"/>
              </a:spcBef>
              <a:spcAft>
                <a:spcPts val="0"/>
              </a:spcAft>
              <a:buNone/>
            </a:pPr>
            <a:endParaRPr sz="2600"/>
          </a:p>
          <a:p>
            <a:pPr marL="457200" lvl="0" indent="-393700" algn="l" rtl="0">
              <a:spcBef>
                <a:spcPts val="360"/>
              </a:spcBef>
              <a:spcAft>
                <a:spcPts val="0"/>
              </a:spcAft>
              <a:buSzPts val="2600"/>
              <a:buChar char="●"/>
            </a:pPr>
            <a:r>
              <a:rPr lang="en-US" sz="2600" b="1">
                <a:latin typeface="Helvetica Neue"/>
                <a:ea typeface="Helvetica Neue"/>
                <a:cs typeface="Helvetica Neue"/>
                <a:sym typeface="Helvetica Neue"/>
              </a:rPr>
              <a:t>Vulnerabilities </a:t>
            </a:r>
            <a:r>
              <a:rPr lang="en-US" sz="2600"/>
              <a:t>are weaknesses within a computer system that compromise systems under attack. They can occur throughout the system’s. . . </a:t>
            </a:r>
            <a:endParaRPr sz="2600"/>
          </a:p>
          <a:p>
            <a:pPr marL="1371600" lvl="2" indent="-393700" algn="l" rtl="0">
              <a:spcBef>
                <a:spcPts val="0"/>
              </a:spcBef>
              <a:spcAft>
                <a:spcPts val="0"/>
              </a:spcAft>
              <a:buSzPts val="2600"/>
              <a:buChar char="-"/>
            </a:pPr>
            <a:r>
              <a:rPr lang="en-US" sz="2600"/>
              <a:t>Design </a:t>
            </a:r>
            <a:endParaRPr sz="2600"/>
          </a:p>
          <a:p>
            <a:pPr marL="1371600" lvl="2" indent="-393700" algn="l" rtl="0">
              <a:spcBef>
                <a:spcPts val="0"/>
              </a:spcBef>
              <a:spcAft>
                <a:spcPts val="0"/>
              </a:spcAft>
              <a:buSzPts val="2600"/>
              <a:buChar char="-"/>
            </a:pPr>
            <a:r>
              <a:rPr lang="en-US" sz="2600"/>
              <a:t>Implementation </a:t>
            </a:r>
            <a:endParaRPr sz="2600"/>
          </a:p>
          <a:p>
            <a:pPr marL="1371600" lvl="2" indent="-393700" algn="l" rtl="0">
              <a:spcBef>
                <a:spcPts val="0"/>
              </a:spcBef>
              <a:spcAft>
                <a:spcPts val="0"/>
              </a:spcAft>
              <a:buSzPts val="2600"/>
              <a:buChar char="-"/>
            </a:pPr>
            <a:r>
              <a:rPr lang="en-US" sz="2600"/>
              <a:t>Configuration </a:t>
            </a:r>
            <a:endParaRPr sz="2600"/>
          </a:p>
        </p:txBody>
      </p:sp>
      <p:sp>
        <p:nvSpPr>
          <p:cNvPr id="227" name="Google Shape;227;p30"/>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26" name="Google Shape;226;p30"/>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1"/>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Vulnerabilities</a:t>
            </a:r>
            <a:endParaRPr lang="en-US">
              <a:solidFill>
                <a:schemeClr val="tx1"/>
              </a:solidFill>
              <a:latin typeface="Helvetica Neue"/>
              <a:ea typeface="Helvetica Neue"/>
              <a:cs typeface="Helvetica Neue"/>
            </a:endParaRPr>
          </a:p>
        </p:txBody>
      </p:sp>
      <p:sp>
        <p:nvSpPr>
          <p:cNvPr id="234" name="Google Shape;234;p31"/>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b="1">
                <a:latin typeface="Helvetica Neue"/>
                <a:ea typeface="Helvetica Neue"/>
                <a:cs typeface="Helvetica Neue"/>
                <a:sym typeface="Helvetica Neue"/>
              </a:rPr>
              <a:t>Design Vulnerability:</a:t>
            </a:r>
            <a:r>
              <a:rPr lang="en-US" sz="2600"/>
              <a:t> flaws in the design of the computer or software that bypass security.</a:t>
            </a:r>
            <a:endParaRPr sz="2600"/>
          </a:p>
          <a:p>
            <a:pPr marL="0" lvl="0" indent="0" algn="l" rtl="0">
              <a:spcBef>
                <a:spcPts val="360"/>
              </a:spcBef>
              <a:spcAft>
                <a:spcPts val="0"/>
              </a:spcAft>
              <a:buNone/>
            </a:pPr>
            <a:endParaRPr sz="2600"/>
          </a:p>
          <a:p>
            <a:pPr marL="457200" lvl="0" indent="-393700" algn="l" rtl="0">
              <a:spcBef>
                <a:spcPts val="360"/>
              </a:spcBef>
              <a:spcAft>
                <a:spcPts val="0"/>
              </a:spcAft>
              <a:buSzPts val="2600"/>
              <a:buChar char="●"/>
            </a:pPr>
            <a:r>
              <a:rPr lang="en-US" sz="2600" b="1">
                <a:latin typeface="Helvetica Neue"/>
                <a:ea typeface="Helvetica Neue"/>
                <a:cs typeface="Helvetica Neue"/>
                <a:sym typeface="Helvetica Neue"/>
              </a:rPr>
              <a:t>Implementation Vulnerability:</a:t>
            </a:r>
            <a:r>
              <a:rPr lang="en-US" sz="2600"/>
              <a:t> errors within implemented software. (installed improperly)</a:t>
            </a:r>
            <a:endParaRPr sz="2600"/>
          </a:p>
          <a:p>
            <a:pPr marL="0" lvl="0" indent="0" algn="l" rtl="0">
              <a:spcBef>
                <a:spcPts val="360"/>
              </a:spcBef>
              <a:spcAft>
                <a:spcPts val="0"/>
              </a:spcAft>
              <a:buNone/>
            </a:pPr>
            <a:endParaRPr sz="2600"/>
          </a:p>
          <a:p>
            <a:pPr marL="457200" lvl="0" indent="-393700" algn="l" rtl="0">
              <a:spcBef>
                <a:spcPts val="360"/>
              </a:spcBef>
              <a:spcAft>
                <a:spcPts val="0"/>
              </a:spcAft>
              <a:buSzPts val="2600"/>
              <a:buChar char="●"/>
            </a:pPr>
            <a:r>
              <a:rPr lang="en-US" sz="2600" b="1">
                <a:latin typeface="Helvetica Neue"/>
                <a:ea typeface="Helvetica Neue"/>
                <a:cs typeface="Helvetica Neue"/>
                <a:sym typeface="Helvetica Neue"/>
              </a:rPr>
              <a:t>Configuration Vulnerability:</a:t>
            </a:r>
            <a:r>
              <a:rPr lang="en-US" sz="2600"/>
              <a:t> user configures the system incorrectly or uses defaults. (not changing default password/using weak passwords)</a:t>
            </a:r>
            <a:endParaRPr sz="2600"/>
          </a:p>
        </p:txBody>
      </p:sp>
      <p:sp>
        <p:nvSpPr>
          <p:cNvPr id="236" name="Google Shape;236;p31"/>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35" name="Google Shape;235;p31"/>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628650" y="-83696"/>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Vulnerabilities</a:t>
            </a:r>
            <a:endParaRPr dirty="0">
              <a:solidFill>
                <a:schemeClr val="tx1"/>
              </a:solidFill>
              <a:latin typeface="Helvetica Neue"/>
              <a:ea typeface="Helvetica Neue"/>
              <a:cs typeface="Helvetica Neue"/>
              <a:sym typeface="Helvetica Neue"/>
            </a:endParaRPr>
          </a:p>
        </p:txBody>
      </p:sp>
      <p:sp>
        <p:nvSpPr>
          <p:cNvPr id="243" name="Google Shape;243;p32"/>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a:t>How to check for vulnerabilities?</a:t>
            </a:r>
            <a:endParaRPr sz="2600"/>
          </a:p>
          <a:p>
            <a:pPr marL="0" lvl="0" indent="0" algn="l" rtl="0">
              <a:spcBef>
                <a:spcPts val="360"/>
              </a:spcBef>
              <a:spcAft>
                <a:spcPts val="0"/>
              </a:spcAft>
              <a:buNone/>
            </a:pPr>
            <a:endParaRPr sz="2600"/>
          </a:p>
          <a:p>
            <a:pPr marL="0" lvl="0" indent="0" algn="l" rtl="0">
              <a:spcBef>
                <a:spcPts val="360"/>
              </a:spcBef>
              <a:spcAft>
                <a:spcPts val="0"/>
              </a:spcAft>
              <a:buNone/>
            </a:pPr>
            <a:r>
              <a:rPr lang="en-US" sz="2600" b="1">
                <a:latin typeface="Helvetica Neue"/>
                <a:ea typeface="Helvetica Neue"/>
                <a:cs typeface="Helvetica Neue"/>
                <a:sym typeface="Helvetica Neue"/>
              </a:rPr>
              <a:t>Penetration testing (Pen test)</a:t>
            </a:r>
            <a:r>
              <a:rPr lang="en-US" sz="2600"/>
              <a:t>:</a:t>
            </a:r>
            <a:endParaRPr sz="2600"/>
          </a:p>
          <a:p>
            <a:pPr marL="457200" lvl="0" indent="-393700" algn="l" rtl="0">
              <a:spcBef>
                <a:spcPts val="360"/>
              </a:spcBef>
              <a:spcAft>
                <a:spcPts val="0"/>
              </a:spcAft>
              <a:buSzPts val="2600"/>
              <a:buChar char="●"/>
            </a:pPr>
            <a:r>
              <a:rPr lang="en-US" sz="2600"/>
              <a:t>Simulated cyber attack against a computer system to check for vulnerabilities (test run)</a:t>
            </a:r>
            <a:endParaRPr sz="2600"/>
          </a:p>
          <a:p>
            <a:pPr marL="457200" lvl="0" indent="-393700" algn="l" rtl="0">
              <a:spcBef>
                <a:spcPts val="0"/>
              </a:spcBef>
              <a:spcAft>
                <a:spcPts val="0"/>
              </a:spcAft>
              <a:buSzPts val="2600"/>
              <a:buChar char="●"/>
            </a:pPr>
            <a:r>
              <a:rPr lang="en-US" sz="2600"/>
              <a:t>Provides insight on weak parts of a system that need to be patched up</a:t>
            </a:r>
            <a:endParaRPr sz="2600"/>
          </a:p>
          <a:p>
            <a:pPr marL="457200" lvl="0" indent="-393700" algn="l" rtl="0">
              <a:spcBef>
                <a:spcPts val="0"/>
              </a:spcBef>
              <a:spcAft>
                <a:spcPts val="0"/>
              </a:spcAft>
              <a:buSzPts val="2600"/>
              <a:buChar char="●"/>
            </a:pPr>
            <a:r>
              <a:rPr lang="en-US" sz="2600"/>
              <a:t>Used to ensure that a system is secure and reliable</a:t>
            </a:r>
            <a:endParaRPr sz="2600"/>
          </a:p>
          <a:p>
            <a:pPr marL="457200" lvl="0" indent="-393700" algn="l" rtl="0">
              <a:spcBef>
                <a:spcPts val="0"/>
              </a:spcBef>
              <a:spcAft>
                <a:spcPts val="0"/>
              </a:spcAft>
              <a:buSzPts val="2600"/>
              <a:buChar char="●"/>
            </a:pPr>
            <a:r>
              <a:rPr lang="en-US" sz="2600"/>
              <a:t>Allows for vulnerabilities to be detected and fixed before the system is compromised by attackers</a:t>
            </a:r>
            <a:endParaRPr sz="2600"/>
          </a:p>
          <a:p>
            <a:pPr marL="0" lvl="0" indent="0" algn="l" rtl="0">
              <a:spcBef>
                <a:spcPts val="360"/>
              </a:spcBef>
              <a:spcAft>
                <a:spcPts val="0"/>
              </a:spcAft>
              <a:buNone/>
            </a:pPr>
            <a:endParaRPr sz="2600"/>
          </a:p>
        </p:txBody>
      </p:sp>
      <p:sp>
        <p:nvSpPr>
          <p:cNvPr id="245" name="Google Shape;245;p32"/>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44" name="Google Shape;244;p32"/>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52225" y="425363"/>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500">
                <a:latin typeface="Helvetica Neue"/>
                <a:ea typeface="Helvetica Neue"/>
                <a:cs typeface="Helvetica Neue"/>
                <a:sym typeface="Helvetica Neue"/>
              </a:rPr>
              <a:t>Module 8 Agenda</a:t>
            </a:r>
            <a:endParaRPr sz="3500">
              <a:latin typeface="Helvetica Neue"/>
              <a:ea typeface="Helvetica Neue"/>
              <a:cs typeface="Helvetica Neue"/>
              <a:sym typeface="Helvetica Neue"/>
            </a:endParaRPr>
          </a:p>
        </p:txBody>
      </p:sp>
      <p:sp>
        <p:nvSpPr>
          <p:cNvPr id="105" name="Google Shape;105;p16"/>
          <p:cNvSpPr txBox="1">
            <a:spLocks noGrp="1"/>
          </p:cNvSpPr>
          <p:nvPr>
            <p:ph idx="1"/>
          </p:nvPr>
        </p:nvSpPr>
        <p:spPr>
          <a:xfrm>
            <a:off x="457200" y="1568375"/>
            <a:ext cx="8229600" cy="4526100"/>
          </a:xfrm>
          <a:prstGeom prst="rect">
            <a:avLst/>
          </a:prstGeom>
        </p:spPr>
        <p:txBody>
          <a:bodyPr spcFirstLastPara="1" wrap="square" lIns="91425" tIns="45700" rIns="91425" bIns="45700" anchor="t" anchorCtr="0">
            <a:noAutofit/>
          </a:bodyPr>
          <a:lstStyle/>
          <a:p>
            <a:pPr marL="457200" lvl="0" indent="-361950" algn="l" rtl="0">
              <a:lnSpc>
                <a:spcPct val="150000"/>
              </a:lnSpc>
              <a:spcBef>
                <a:spcPts val="360"/>
              </a:spcBef>
              <a:spcAft>
                <a:spcPts val="0"/>
              </a:spcAft>
              <a:buSzPts val="2100"/>
              <a:buChar char="➢"/>
            </a:pPr>
            <a:r>
              <a:rPr lang="en-US" sz="3500"/>
              <a:t>Finish Module 7 Activity 2</a:t>
            </a:r>
            <a:endParaRPr sz="3500"/>
          </a:p>
          <a:p>
            <a:pPr marL="457200" lvl="0" indent="-361950" algn="l" rtl="0">
              <a:lnSpc>
                <a:spcPct val="150000"/>
              </a:lnSpc>
              <a:spcBef>
                <a:spcPts val="0"/>
              </a:spcBef>
              <a:spcAft>
                <a:spcPts val="0"/>
              </a:spcAft>
              <a:buSzPts val="2100"/>
              <a:buChar char="➢"/>
            </a:pPr>
            <a:r>
              <a:rPr lang="en-US" sz="3500"/>
              <a:t>The 7 Layers of Cyber Security</a:t>
            </a:r>
            <a:endParaRPr sz="3500"/>
          </a:p>
          <a:p>
            <a:pPr marL="457200" lvl="0" indent="-361950" algn="l" rtl="0">
              <a:lnSpc>
                <a:spcPct val="150000"/>
              </a:lnSpc>
              <a:spcBef>
                <a:spcPts val="0"/>
              </a:spcBef>
              <a:spcAft>
                <a:spcPts val="0"/>
              </a:spcAft>
              <a:buSzPts val="2100"/>
              <a:buChar char="➢"/>
            </a:pPr>
            <a:r>
              <a:rPr lang="en-US" sz="3500"/>
              <a:t>Malware</a:t>
            </a:r>
            <a:endParaRPr sz="3500"/>
          </a:p>
          <a:p>
            <a:pPr marL="457200" lvl="0" indent="-361950" algn="l" rtl="0">
              <a:lnSpc>
                <a:spcPct val="150000"/>
              </a:lnSpc>
              <a:spcBef>
                <a:spcPts val="0"/>
              </a:spcBef>
              <a:spcAft>
                <a:spcPts val="0"/>
              </a:spcAft>
              <a:buSzPts val="2100"/>
              <a:buChar char="➢"/>
            </a:pPr>
            <a:r>
              <a:rPr lang="en-US" sz="3500"/>
              <a:t>Vulnerabilities</a:t>
            </a:r>
            <a:endParaRPr sz="3500"/>
          </a:p>
          <a:p>
            <a:pPr marL="457200" lvl="0" indent="0" algn="l" rtl="0">
              <a:lnSpc>
                <a:spcPct val="150000"/>
              </a:lnSpc>
              <a:spcBef>
                <a:spcPts val="360"/>
              </a:spcBef>
              <a:spcAft>
                <a:spcPts val="0"/>
              </a:spcAft>
              <a:buNone/>
            </a:pPr>
            <a:endParaRPr sz="3500"/>
          </a:p>
          <a:p>
            <a:pPr marL="457200" lvl="0" indent="0" algn="l" rtl="0">
              <a:lnSpc>
                <a:spcPct val="150000"/>
              </a:lnSpc>
              <a:spcBef>
                <a:spcPts val="360"/>
              </a:spcBef>
              <a:spcAft>
                <a:spcPts val="0"/>
              </a:spcAft>
              <a:buNone/>
            </a:pPr>
            <a:endParaRPr sz="3500"/>
          </a:p>
          <a:p>
            <a:pPr marL="0" lvl="0" indent="0" algn="l" rtl="0">
              <a:lnSpc>
                <a:spcPct val="150000"/>
              </a:lnSpc>
              <a:spcBef>
                <a:spcPts val="360"/>
              </a:spcBef>
              <a:spcAft>
                <a:spcPts val="0"/>
              </a:spcAft>
              <a:buNone/>
            </a:pPr>
            <a:endParaRPr sz="3500"/>
          </a:p>
          <a:p>
            <a:pPr marL="457200" lvl="0" indent="0" algn="l" rtl="0">
              <a:lnSpc>
                <a:spcPct val="150000"/>
              </a:lnSpc>
              <a:spcBef>
                <a:spcPts val="360"/>
              </a:spcBef>
              <a:spcAft>
                <a:spcPts val="0"/>
              </a:spcAft>
              <a:buNone/>
            </a:pPr>
            <a:endParaRPr sz="3500"/>
          </a:p>
          <a:p>
            <a:pPr marL="0" lvl="0" indent="0" algn="l" rtl="0">
              <a:lnSpc>
                <a:spcPct val="150000"/>
              </a:lnSpc>
              <a:spcBef>
                <a:spcPts val="360"/>
              </a:spcBef>
              <a:spcAft>
                <a:spcPts val="0"/>
              </a:spcAft>
              <a:buNone/>
            </a:pPr>
            <a:endParaRPr sz="3500"/>
          </a:p>
          <a:p>
            <a:pPr marL="0" lvl="0" indent="0" algn="l" rtl="0">
              <a:lnSpc>
                <a:spcPct val="150000"/>
              </a:lnSpc>
              <a:spcBef>
                <a:spcPts val="360"/>
              </a:spcBef>
              <a:spcAft>
                <a:spcPts val="0"/>
              </a:spcAft>
              <a:buNone/>
            </a:pPr>
            <a:endParaRPr sz="3500"/>
          </a:p>
        </p:txBody>
      </p:sp>
      <p:sp>
        <p:nvSpPr>
          <p:cNvPr id="106" name="Google Shape;106;p16"/>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
        <p:nvSpPr>
          <p:cNvPr id="107" name="Google Shape;107;p16"/>
          <p:cNvSpPr txBox="1"/>
          <p:nvPr/>
        </p:nvSpPr>
        <p:spPr>
          <a:xfrm>
            <a:off x="3072000" y="6329375"/>
            <a:ext cx="3000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
                <a:solidFill>
                  <a:schemeClr val="dk1"/>
                </a:solidFill>
              </a:rPr>
              <a:t>Copyright 2021 Iowa State University</a:t>
            </a:r>
            <a:endParaRPr sz="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Vulnerabilities</a:t>
            </a:r>
            <a:endParaRPr lang="en-US">
              <a:solidFill>
                <a:schemeClr val="tx1"/>
              </a:solidFill>
              <a:latin typeface="Helvetica Neue"/>
              <a:ea typeface="Helvetica Neue"/>
              <a:cs typeface="Helvetica Neue"/>
            </a:endParaRPr>
          </a:p>
        </p:txBody>
      </p:sp>
      <p:sp>
        <p:nvSpPr>
          <p:cNvPr id="252" name="Google Shape;252;p33"/>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a:t>Steps of a pen test (Optional video)</a:t>
            </a:r>
            <a:endParaRPr sz="2600"/>
          </a:p>
          <a:p>
            <a:pPr marL="457200" lvl="0" indent="0" algn="l" rtl="0">
              <a:spcBef>
                <a:spcPts val="360"/>
              </a:spcBef>
              <a:spcAft>
                <a:spcPts val="0"/>
              </a:spcAft>
              <a:buNone/>
            </a:pPr>
            <a:endParaRPr sz="2600"/>
          </a:p>
          <a:p>
            <a:pPr marL="0" lvl="0" indent="0" algn="l" rtl="0">
              <a:spcBef>
                <a:spcPts val="360"/>
              </a:spcBef>
              <a:spcAft>
                <a:spcPts val="0"/>
              </a:spcAft>
              <a:buNone/>
            </a:pPr>
            <a:endParaRPr sz="2600"/>
          </a:p>
          <a:p>
            <a:pPr marL="0" lvl="0" indent="0" algn="l" rtl="0">
              <a:spcBef>
                <a:spcPts val="360"/>
              </a:spcBef>
              <a:spcAft>
                <a:spcPts val="0"/>
              </a:spcAft>
              <a:buNone/>
            </a:pPr>
            <a:endParaRPr sz="2600"/>
          </a:p>
        </p:txBody>
      </p:sp>
      <p:sp>
        <p:nvSpPr>
          <p:cNvPr id="254" name="Google Shape;254;p33"/>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53" name="Google Shape;253;p33"/>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pic>
        <p:nvPicPr>
          <p:cNvPr id="255" name="Google Shape;255;p33" descr="Metasploit Product Marketing Manager Chris Kirsch walks us through Penetration Testing 101.  If you've always wanted to learn more about what a pen test is, how it works, and why it's great for your IT security, this video will get you started. &#10;Check out more Rapid7 Whiteboard Wednesdays here: http://www.rapid7.com/resources/videos/" title="What's a pen test? | Rapid7 Whiteboard Wednesday">
            <a:hlinkClick r:id="rId3"/>
          </p:cNvPr>
          <p:cNvPicPr preferRelativeResize="0"/>
          <p:nvPr/>
        </p:nvPicPr>
        <p:blipFill>
          <a:blip r:embed="rId4">
            <a:alphaModFix/>
          </a:blip>
          <a:stretch>
            <a:fillRect/>
          </a:stretch>
        </p:blipFill>
        <p:spPr>
          <a:xfrm>
            <a:off x="2012825" y="1980388"/>
            <a:ext cx="5118350" cy="3838763"/>
          </a:xfrm>
          <a:prstGeom prst="rect">
            <a:avLst/>
          </a:prstGeom>
          <a:noFill/>
          <a:ln>
            <a:noFill/>
          </a:ln>
        </p:spPr>
      </p:pic>
      <p:sp>
        <p:nvSpPr>
          <p:cNvPr id="256" name="Google Shape;256;p33"/>
          <p:cNvSpPr txBox="1"/>
          <p:nvPr/>
        </p:nvSpPr>
        <p:spPr>
          <a:xfrm>
            <a:off x="2745600" y="5768800"/>
            <a:ext cx="3652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u="sng">
                <a:solidFill>
                  <a:schemeClr val="hlink"/>
                </a:solidFill>
                <a:hlinkClick r:id="rId5"/>
              </a:rPr>
              <a:t>https://youtu.be/b7jW9X9UqiY</a:t>
            </a:r>
            <a:r>
              <a:rPr lang="en-US" sz="1800"/>
              <a:t>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Vulnerabilities</a:t>
            </a:r>
            <a:endParaRPr dirty="0">
              <a:solidFill>
                <a:schemeClr val="tx1"/>
              </a:solidFill>
              <a:latin typeface="Helvetica Neue"/>
              <a:ea typeface="Helvetica Neue"/>
              <a:cs typeface="Helvetica Neue"/>
              <a:sym typeface="Helvetica Neue"/>
            </a:endParaRPr>
          </a:p>
        </p:txBody>
      </p:sp>
      <p:sp>
        <p:nvSpPr>
          <p:cNvPr id="263" name="Google Shape;263;p34"/>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457200" lvl="0" indent="-393700" algn="l" rtl="0">
              <a:spcBef>
                <a:spcPts val="360"/>
              </a:spcBef>
              <a:spcAft>
                <a:spcPts val="0"/>
              </a:spcAft>
              <a:buSzPts val="2600"/>
              <a:buChar char="●"/>
            </a:pPr>
            <a:r>
              <a:rPr lang="en-US" sz="2600"/>
              <a:t>As we learned in the video, passive reconnaissance is the first active step of a pen test.  </a:t>
            </a:r>
            <a:endParaRPr sz="2600"/>
          </a:p>
          <a:p>
            <a:pPr marL="457200" lvl="0" indent="-387350" algn="l" rtl="0">
              <a:spcBef>
                <a:spcPts val="0"/>
              </a:spcBef>
              <a:spcAft>
                <a:spcPts val="0"/>
              </a:spcAft>
              <a:buSzPts val="2500"/>
              <a:buChar char="●"/>
            </a:pPr>
            <a:r>
              <a:rPr lang="en-US" sz="2500" b="1">
                <a:latin typeface="Helvetica Neue"/>
                <a:ea typeface="Helvetica Neue"/>
                <a:cs typeface="Helvetica Neue"/>
                <a:sym typeface="Helvetica Neue"/>
              </a:rPr>
              <a:t>Passive reconnaissance</a:t>
            </a:r>
            <a:r>
              <a:rPr lang="en-US" sz="2500"/>
              <a:t> is the action of acquiring and analyzing as much publicly available information as possible without interacting in any way with the target.</a:t>
            </a:r>
            <a:endParaRPr sz="2500"/>
          </a:p>
          <a:p>
            <a:pPr marL="914400" lvl="1" indent="-387350" algn="l" rtl="0">
              <a:spcBef>
                <a:spcPts val="0"/>
              </a:spcBef>
              <a:spcAft>
                <a:spcPts val="0"/>
              </a:spcAft>
              <a:buSzPts val="2500"/>
              <a:buChar char="○"/>
            </a:pPr>
            <a:r>
              <a:rPr lang="en-US" sz="2500"/>
              <a:t>This gives the attacker the opportunity to identify potentially vulnerable and misconfigured systems for physical attacks. Additionally, it could potentially provide sensitive information that might allow for impersonation, exploitation, or blackmail.</a:t>
            </a:r>
            <a:endParaRPr sz="2500"/>
          </a:p>
          <a:p>
            <a:pPr marL="0" lvl="0" indent="0" algn="l" rtl="0">
              <a:spcBef>
                <a:spcPts val="360"/>
              </a:spcBef>
              <a:spcAft>
                <a:spcPts val="0"/>
              </a:spcAft>
              <a:buNone/>
            </a:pPr>
            <a:r>
              <a:rPr lang="en-US" sz="1700" i="1"/>
              <a:t>    	You will be practicing passive reconnaissance in Activity 1</a:t>
            </a:r>
            <a:r>
              <a:rPr lang="en-US" sz="2000" i="1"/>
              <a:t> </a:t>
            </a:r>
            <a:endParaRPr sz="2000" i="1"/>
          </a:p>
        </p:txBody>
      </p:sp>
      <p:sp>
        <p:nvSpPr>
          <p:cNvPr id="265" name="Google Shape;265;p34"/>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264" name="Google Shape;264;p34"/>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To Do</a:t>
            </a:r>
            <a:endParaRPr lang="en-US">
              <a:solidFill>
                <a:schemeClr val="tx1"/>
              </a:solidFill>
              <a:latin typeface="Helvetica Neue"/>
              <a:ea typeface="Helvetica Neue"/>
              <a:cs typeface="Helvetica Neue"/>
            </a:endParaRPr>
          </a:p>
        </p:txBody>
      </p:sp>
      <p:sp>
        <p:nvSpPr>
          <p:cNvPr id="272" name="Google Shape;272;p35"/>
          <p:cNvSpPr txBox="1">
            <a:spLocks noGrp="1"/>
          </p:cNvSpPr>
          <p:nvPr>
            <p:ph idx="1"/>
          </p:nvPr>
        </p:nvSpPr>
        <p:spPr>
          <a:prstGeom prst="rect">
            <a:avLst/>
          </a:prstGeom>
        </p:spPr>
        <p:txBody>
          <a:bodyPr spcFirstLastPara="1" wrap="square" lIns="91425" tIns="45700" rIns="91425" bIns="45700" anchor="t" anchorCtr="0">
            <a:noAutofit/>
          </a:bodyPr>
          <a:lstStyle/>
          <a:p>
            <a:pPr marL="914400" lvl="0" indent="-342900" algn="l" rtl="0">
              <a:spcBef>
                <a:spcPts val="360"/>
              </a:spcBef>
              <a:spcAft>
                <a:spcPts val="0"/>
              </a:spcAft>
              <a:buSzPts val="1800"/>
              <a:buChar char="●"/>
            </a:pPr>
            <a:r>
              <a:rPr lang="en-US"/>
              <a:t>Have Module 7 Activity 1 Completed</a:t>
            </a:r>
            <a:endParaRPr/>
          </a:p>
          <a:p>
            <a:pPr marL="914400" lvl="0" indent="-342900" algn="l" rtl="0">
              <a:spcBef>
                <a:spcPts val="0"/>
              </a:spcBef>
              <a:spcAft>
                <a:spcPts val="0"/>
              </a:spcAft>
              <a:buSzPts val="1800"/>
              <a:buChar char="●"/>
            </a:pPr>
            <a:r>
              <a:rPr lang="en-US"/>
              <a:t>Complete Module 8 Activity 1</a:t>
            </a:r>
            <a:endParaRPr/>
          </a:p>
          <a:p>
            <a:pPr marL="914400" lvl="0" indent="-342900" algn="l" rtl="0">
              <a:spcBef>
                <a:spcPts val="0"/>
              </a:spcBef>
              <a:spcAft>
                <a:spcPts val="0"/>
              </a:spcAft>
              <a:buSzPts val="1800"/>
              <a:buChar char="●"/>
            </a:pPr>
            <a:r>
              <a:rPr lang="en-US"/>
              <a:t>Complete Module 8 Activity 2</a:t>
            </a: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p:txBody>
      </p:sp>
      <p:sp>
        <p:nvSpPr>
          <p:cNvPr id="273" name="Google Shape;273;p35"/>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274" name="Google Shape;274;p35"/>
          <p:cNvSpPr txBox="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800">
                <a:solidFill>
                  <a:srgbClr val="000000"/>
                </a:solidFill>
              </a:rPr>
              <a:t>Copyright 2021 Iowa State University</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rPr>
              <a:t>End of Module 8!</a:t>
            </a:r>
            <a:endParaRPr dirty="0">
              <a:solidFill>
                <a:schemeClr val="tx1"/>
              </a:solidFill>
            </a:endParaRPr>
          </a:p>
        </p:txBody>
      </p:sp>
      <p:sp>
        <p:nvSpPr>
          <p:cNvPr id="281" name="Google Shape;281;p36"/>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What questions do you have?</a:t>
            </a:r>
            <a:endParaRPr/>
          </a:p>
          <a:p>
            <a:pPr marL="0" lvl="0" indent="0" algn="l" rtl="0">
              <a:spcBef>
                <a:spcPts val="360"/>
              </a:spcBef>
              <a:spcAft>
                <a:spcPts val="0"/>
              </a:spcAft>
              <a:buNone/>
            </a:pPr>
            <a:endParaRPr/>
          </a:p>
          <a:p>
            <a:pPr marL="0" lvl="0" indent="0" algn="l" rtl="0">
              <a:spcBef>
                <a:spcPts val="360"/>
              </a:spcBef>
              <a:spcAft>
                <a:spcPts val="0"/>
              </a:spcAft>
              <a:buNone/>
            </a:pPr>
            <a:r>
              <a:rPr lang="en-US"/>
              <a:t>Next Module Topic:</a:t>
            </a:r>
            <a:br>
              <a:rPr lang="en-US"/>
            </a:br>
            <a:endParaRPr/>
          </a:p>
          <a:p>
            <a:pPr marL="0" lvl="0" indent="0" algn="ctr" rtl="0">
              <a:spcBef>
                <a:spcPts val="360"/>
              </a:spcBef>
              <a:spcAft>
                <a:spcPts val="0"/>
              </a:spcAft>
              <a:buNone/>
            </a:pPr>
            <a:r>
              <a:rPr lang="en-US" b="1">
                <a:latin typeface="Helvetica Neue"/>
                <a:ea typeface="Helvetica Neue"/>
                <a:cs typeface="Helvetica Neue"/>
                <a:sym typeface="Helvetica Neue"/>
              </a:rPr>
              <a:t>Web Vulnerabilities</a:t>
            </a:r>
            <a:endParaRPr b="1">
              <a:latin typeface="Helvetica Neue"/>
              <a:ea typeface="Helvetica Neue"/>
              <a:cs typeface="Helvetica Neue"/>
              <a:sym typeface="Helvetica Neue"/>
            </a:endParaRPr>
          </a:p>
          <a:p>
            <a:pPr marL="0" lvl="0" indent="0" algn="l" rtl="0">
              <a:spcBef>
                <a:spcPts val="360"/>
              </a:spcBef>
              <a:spcAft>
                <a:spcPts val="0"/>
              </a:spcAft>
              <a:buNone/>
            </a:pPr>
            <a:endParaRPr/>
          </a:p>
        </p:txBody>
      </p:sp>
      <p:sp>
        <p:nvSpPr>
          <p:cNvPr id="282" name="Google Shape;282;p36"/>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283" name="Google Shape;283;p36"/>
          <p:cNvSpPr txBox="1"/>
          <p:nvPr/>
        </p:nvSpPr>
        <p:spPr>
          <a:xfrm>
            <a:off x="3124200" y="6245225"/>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sz="800">
                <a:solidFill>
                  <a:srgbClr val="000000"/>
                </a:solidFill>
              </a:rPr>
              <a:t>Copyright 2021 Iowa State University</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7"/>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Questions?</a:t>
            </a:r>
            <a:endParaRPr lang="en-US">
              <a:solidFill>
                <a:schemeClr val="tx1"/>
              </a:solidFill>
              <a:latin typeface="Helvetica Neue"/>
              <a:ea typeface="Helvetica Neue"/>
              <a:cs typeface="Helvetica Neue"/>
            </a:endParaRPr>
          </a:p>
        </p:txBody>
      </p:sp>
      <p:sp>
        <p:nvSpPr>
          <p:cNvPr id="290" name="Google Shape;290;p37"/>
          <p:cNvSpPr txBox="1">
            <a:spLocks noGrp="1"/>
          </p:cNvSpPr>
          <p:nvPr>
            <p:ph idx="1"/>
          </p:nvPr>
        </p:nvSpPr>
        <p:spPr>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a:t>Contact Innovate-IT support staff!</a:t>
            </a:r>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Clr>
                <a:schemeClr val="dk1"/>
              </a:buClr>
              <a:buSzPts val="1100"/>
              <a:buFont typeface="Arial"/>
              <a:buNone/>
            </a:pPr>
            <a:r>
              <a:rPr lang="en-US"/>
              <a:t>email: </a:t>
            </a:r>
            <a:endParaRPr/>
          </a:p>
          <a:p>
            <a:pPr marL="0" lvl="0" indent="0" algn="l" rtl="0">
              <a:spcBef>
                <a:spcPts val="360"/>
              </a:spcBef>
              <a:spcAft>
                <a:spcPts val="0"/>
              </a:spcAft>
              <a:buClr>
                <a:schemeClr val="dk1"/>
              </a:buClr>
              <a:buSzPts val="1100"/>
              <a:buFont typeface="Arial"/>
              <a:buNone/>
            </a:pPr>
            <a:r>
              <a:rPr lang="en-US" u="sng" dirty="0">
                <a:solidFill>
                  <a:schemeClr val="hlink"/>
                </a:solidFill>
                <a:hlinkClick r:id="rId3"/>
              </a:rPr>
              <a:t>innovate_it@iastate.edu</a:t>
            </a:r>
            <a:endParaRPr dirty="0">
              <a:solidFill>
                <a:schemeClr val="hlink"/>
              </a:solidFill>
              <a:hlinkClick r:id="rId3"/>
            </a:endParaRPr>
          </a:p>
          <a:p>
            <a:pPr marL="0" lvl="0" indent="0" algn="l" rtl="0">
              <a:spcBef>
                <a:spcPts val="360"/>
              </a:spcBef>
              <a:spcAft>
                <a:spcPts val="0"/>
              </a:spcAft>
              <a:buClr>
                <a:schemeClr val="dk1"/>
              </a:buClr>
              <a:buSzPts val="1100"/>
              <a:buFont typeface="Arial"/>
              <a:buNone/>
            </a:pPr>
            <a:endParaRPr/>
          </a:p>
          <a:p>
            <a:pPr marL="0" lvl="0" indent="0" algn="l" rtl="0">
              <a:spcBef>
                <a:spcPts val="360"/>
              </a:spcBef>
              <a:spcAft>
                <a:spcPts val="0"/>
              </a:spcAft>
              <a:buClr>
                <a:schemeClr val="dk1"/>
              </a:buClr>
              <a:buSzPts val="1100"/>
              <a:buFont typeface="Arial"/>
              <a:buNone/>
            </a:pPr>
            <a:r>
              <a:rPr lang="en-US"/>
              <a:t>Your school’s IP-Range can be found at:</a:t>
            </a:r>
            <a:endParaRPr/>
          </a:p>
          <a:p>
            <a:pPr marL="0" lvl="0" indent="0" algn="l" rtl="0">
              <a:spcBef>
                <a:spcPts val="360"/>
              </a:spcBef>
              <a:spcAft>
                <a:spcPts val="0"/>
              </a:spcAft>
              <a:buClr>
                <a:schemeClr val="dk1"/>
              </a:buClr>
              <a:buSzPts val="1100"/>
              <a:buFont typeface="Arial"/>
              <a:buNone/>
            </a:pPr>
            <a:r>
              <a:rPr lang="en-US" sz="2500" u="sng">
                <a:solidFill>
                  <a:schemeClr val="hlink"/>
                </a:solidFill>
                <a:hlinkClick r:id="rId4"/>
              </a:rPr>
              <a:t>http://www.it-adventures.org/ip-ranges/</a:t>
            </a:r>
            <a:endParaRPr/>
          </a:p>
        </p:txBody>
      </p:sp>
      <p:sp>
        <p:nvSpPr>
          <p:cNvPr id="291" name="Google Shape;291;p37"/>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2086ABC-11D7-BE59-25B6-AA5BEDC95DD2}"/>
              </a:ext>
            </a:extLst>
          </p:cNvPr>
          <p:cNvGraphicFramePr>
            <a:graphicFrameLocks noGrp="1"/>
          </p:cNvGraphicFramePr>
          <p:nvPr>
            <p:extLst>
              <p:ext uri="{D42A27DB-BD31-4B8C-83A1-F6EECF244321}">
                <p14:modId xmlns:p14="http://schemas.microsoft.com/office/powerpoint/2010/main" val="2652430037"/>
              </p:ext>
            </p:extLst>
          </p:nvPr>
        </p:nvGraphicFramePr>
        <p:xfrm>
          <a:off x="2909677" y="731520"/>
          <a:ext cx="3324645" cy="2087244"/>
        </p:xfrm>
        <a:graphic>
          <a:graphicData uri="http://schemas.openxmlformats.org/drawingml/2006/table">
            <a:tbl>
              <a:tblPr bandRow="1">
                <a:tableStyleId>{5C22544A-7EE6-4342-B048-85BDC9FD1C3A}</a:tableStyleId>
              </a:tblPr>
              <a:tblGrid>
                <a:gridCol w="1108215">
                  <a:extLst>
                    <a:ext uri="{9D8B030D-6E8A-4147-A177-3AD203B41FA5}">
                      <a16:colId xmlns:a16="http://schemas.microsoft.com/office/drawing/2014/main" val="1659358992"/>
                    </a:ext>
                  </a:extLst>
                </a:gridCol>
                <a:gridCol w="1108215">
                  <a:extLst>
                    <a:ext uri="{9D8B030D-6E8A-4147-A177-3AD203B41FA5}">
                      <a16:colId xmlns:a16="http://schemas.microsoft.com/office/drawing/2014/main" val="49195743"/>
                    </a:ext>
                  </a:extLst>
                </a:gridCol>
                <a:gridCol w="1108215">
                  <a:extLst>
                    <a:ext uri="{9D8B030D-6E8A-4147-A177-3AD203B41FA5}">
                      <a16:colId xmlns:a16="http://schemas.microsoft.com/office/drawing/2014/main" val="2348998117"/>
                    </a:ext>
                  </a:extLst>
                </a:gridCol>
              </a:tblGrid>
              <a:tr h="347874">
                <a:tc>
                  <a:txBody>
                    <a:bodyPr/>
                    <a:lstStyle/>
                    <a:p>
                      <a:pPr rtl="0" fontAlgn="base">
                        <a:lnSpc>
                          <a:spcPts val="1350"/>
                        </a:lnSpc>
                      </a:pPr>
                      <a:r>
                        <a:rPr lang="en-US" sz="1800" b="1">
                          <a:solidFill>
                            <a:srgbClr val="FFFFFF"/>
                          </a:solidFill>
                          <a:effectLst/>
                          <a:latin typeface="Calibri" panose="020F0502020204030204" pitchFamily="34" charset="0"/>
                        </a:rPr>
                        <a:t>ID</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tc>
                  <a:txBody>
                    <a:bodyPr/>
                    <a:lstStyle/>
                    <a:p>
                      <a:pPr rtl="0" fontAlgn="base">
                        <a:lnSpc>
                          <a:spcPts val="1350"/>
                        </a:lnSpc>
                      </a:pPr>
                      <a:r>
                        <a:rPr lang="en-US" sz="1800" b="1">
                          <a:solidFill>
                            <a:srgbClr val="FFFFFF"/>
                          </a:solidFill>
                          <a:effectLst/>
                          <a:latin typeface="Calibri" panose="020F0502020204030204" pitchFamily="34" charset="0"/>
                        </a:rPr>
                        <a:t>name</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tc>
                  <a:txBody>
                    <a:bodyPr/>
                    <a:lstStyle/>
                    <a:p>
                      <a:pPr rtl="0" fontAlgn="base">
                        <a:lnSpc>
                          <a:spcPts val="1350"/>
                        </a:lnSpc>
                      </a:pPr>
                      <a:r>
                        <a:rPr lang="en-US" sz="1800" b="1">
                          <a:solidFill>
                            <a:srgbClr val="FFFFFF"/>
                          </a:solidFill>
                          <a:effectLst/>
                          <a:latin typeface="Calibri" panose="020F0502020204030204" pitchFamily="34" charset="0"/>
                        </a:rPr>
                        <a:t>salary</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564155824"/>
                  </a:ext>
                </a:extLst>
              </a:tr>
              <a:tr h="347874">
                <a:tc>
                  <a:txBody>
                    <a:bodyPr/>
                    <a:lstStyle/>
                    <a:p>
                      <a:pPr rtl="0" fontAlgn="base">
                        <a:lnSpc>
                          <a:spcPts val="1350"/>
                        </a:lnSpc>
                      </a:pPr>
                      <a:r>
                        <a:rPr lang="en-US" sz="1800">
                          <a:effectLst/>
                          <a:latin typeface="Calibri" panose="020F0502020204030204" pitchFamily="34" charset="0"/>
                        </a:rPr>
                        <a:t>1</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Aravindh</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78885</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9066466"/>
                  </a:ext>
                </a:extLst>
              </a:tr>
              <a:tr h="347874">
                <a:tc>
                  <a:txBody>
                    <a:bodyPr/>
                    <a:lstStyle/>
                    <a:p>
                      <a:pPr rtl="0" fontAlgn="base">
                        <a:lnSpc>
                          <a:spcPts val="1350"/>
                        </a:lnSpc>
                      </a:pPr>
                      <a:r>
                        <a:rPr lang="en-US" sz="1800">
                          <a:effectLst/>
                          <a:latin typeface="Calibri" panose="020F0502020204030204" pitchFamily="34" charset="0"/>
                        </a:rPr>
                        <a:t>2</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Nandha</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755222</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787121171"/>
                  </a:ext>
                </a:extLst>
              </a:tr>
              <a:tr h="347874">
                <a:tc>
                  <a:txBody>
                    <a:bodyPr/>
                    <a:lstStyle/>
                    <a:p>
                      <a:pPr rtl="0" fontAlgn="base">
                        <a:lnSpc>
                          <a:spcPts val="1350"/>
                        </a:lnSpc>
                      </a:pPr>
                      <a:r>
                        <a:rPr lang="en-US" sz="1800">
                          <a:effectLst/>
                          <a:latin typeface="Calibri" panose="020F0502020204030204" pitchFamily="34" charset="0"/>
                        </a:rPr>
                        <a:t>3</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Kabilan</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96369</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977255425"/>
                  </a:ext>
                </a:extLst>
              </a:tr>
              <a:tr h="347874">
                <a:tc>
                  <a:txBody>
                    <a:bodyPr/>
                    <a:lstStyle/>
                    <a:p>
                      <a:pPr rtl="0" fontAlgn="base">
                        <a:lnSpc>
                          <a:spcPts val="1350"/>
                        </a:lnSpc>
                      </a:pPr>
                      <a:r>
                        <a:rPr lang="en-US" sz="1800">
                          <a:effectLst/>
                          <a:latin typeface="Calibri" panose="020F0502020204030204" pitchFamily="34" charset="0"/>
                        </a:rPr>
                        <a:t>4</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Winstar</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255265</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36065128"/>
                  </a:ext>
                </a:extLst>
              </a:tr>
              <a:tr h="347874">
                <a:tc>
                  <a:txBody>
                    <a:bodyPr/>
                    <a:lstStyle/>
                    <a:p>
                      <a:pPr rtl="0" fontAlgn="base">
                        <a:lnSpc>
                          <a:spcPts val="1350"/>
                        </a:lnSpc>
                      </a:pPr>
                      <a:r>
                        <a:rPr lang="en-US" sz="1800">
                          <a:effectLst/>
                          <a:latin typeface="Calibri" panose="020F0502020204030204" pitchFamily="34" charset="0"/>
                        </a:rPr>
                        <a:t>5</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Leo</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878754</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85019940"/>
                  </a:ext>
                </a:extLst>
              </a:tr>
            </a:tbl>
          </a:graphicData>
        </a:graphic>
      </p:graphicFrame>
      <p:sp>
        <p:nvSpPr>
          <p:cNvPr id="7" name="TextBox 6">
            <a:extLst>
              <a:ext uri="{FF2B5EF4-FFF2-40B4-BE49-F238E27FC236}">
                <a16:creationId xmlns:a16="http://schemas.microsoft.com/office/drawing/2014/main" id="{3A522689-B73E-DE3A-AAAF-7B1D0CF90E17}"/>
              </a:ext>
            </a:extLst>
          </p:cNvPr>
          <p:cNvSpPr txBox="1"/>
          <p:nvPr/>
        </p:nvSpPr>
        <p:spPr>
          <a:xfrm>
            <a:off x="3535967" y="3129376"/>
            <a:ext cx="33832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A)Instructor Table </a:t>
            </a:r>
          </a:p>
        </p:txBody>
      </p:sp>
      <p:sp>
        <p:nvSpPr>
          <p:cNvPr id="14" name="TextBox 13">
            <a:extLst>
              <a:ext uri="{FF2B5EF4-FFF2-40B4-BE49-F238E27FC236}">
                <a16:creationId xmlns:a16="http://schemas.microsoft.com/office/drawing/2014/main" id="{2AE8EAB7-80D8-6A57-D1A6-AAA1D81C768F}"/>
              </a:ext>
            </a:extLst>
          </p:cNvPr>
          <p:cNvSpPr txBox="1"/>
          <p:nvPr/>
        </p:nvSpPr>
        <p:spPr>
          <a:xfrm>
            <a:off x="3502325" y="598960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B)Department  Table</a:t>
            </a:r>
          </a:p>
        </p:txBody>
      </p:sp>
      <p:graphicFrame>
        <p:nvGraphicFramePr>
          <p:cNvPr id="16" name="Table 15">
            <a:extLst>
              <a:ext uri="{FF2B5EF4-FFF2-40B4-BE49-F238E27FC236}">
                <a16:creationId xmlns:a16="http://schemas.microsoft.com/office/drawing/2014/main" id="{5EECD1DD-A02D-6CDE-1FB1-0AC73A784F75}"/>
              </a:ext>
            </a:extLst>
          </p:cNvPr>
          <p:cNvGraphicFramePr>
            <a:graphicFrameLocks noGrp="1"/>
          </p:cNvGraphicFramePr>
          <p:nvPr>
            <p:extLst>
              <p:ext uri="{D42A27DB-BD31-4B8C-83A1-F6EECF244321}">
                <p14:modId xmlns:p14="http://schemas.microsoft.com/office/powerpoint/2010/main" val="3186262650"/>
              </p:ext>
            </p:extLst>
          </p:nvPr>
        </p:nvGraphicFramePr>
        <p:xfrm>
          <a:off x="2544792" y="3738113"/>
          <a:ext cx="4467720" cy="1996434"/>
        </p:xfrm>
        <a:graphic>
          <a:graphicData uri="http://schemas.openxmlformats.org/drawingml/2006/table">
            <a:tbl>
              <a:tblPr bandRow="1">
                <a:tableStyleId>{5C22544A-7EE6-4342-B048-85BDC9FD1C3A}</a:tableStyleId>
              </a:tblPr>
              <a:tblGrid>
                <a:gridCol w="1489240">
                  <a:extLst>
                    <a:ext uri="{9D8B030D-6E8A-4147-A177-3AD203B41FA5}">
                      <a16:colId xmlns:a16="http://schemas.microsoft.com/office/drawing/2014/main" val="1430414806"/>
                    </a:ext>
                  </a:extLst>
                </a:gridCol>
                <a:gridCol w="1489240">
                  <a:extLst>
                    <a:ext uri="{9D8B030D-6E8A-4147-A177-3AD203B41FA5}">
                      <a16:colId xmlns:a16="http://schemas.microsoft.com/office/drawing/2014/main" val="121882421"/>
                    </a:ext>
                  </a:extLst>
                </a:gridCol>
                <a:gridCol w="1489240">
                  <a:extLst>
                    <a:ext uri="{9D8B030D-6E8A-4147-A177-3AD203B41FA5}">
                      <a16:colId xmlns:a16="http://schemas.microsoft.com/office/drawing/2014/main" val="555108363"/>
                    </a:ext>
                  </a:extLst>
                </a:gridCol>
              </a:tblGrid>
              <a:tr h="332739">
                <a:tc>
                  <a:txBody>
                    <a:bodyPr/>
                    <a:lstStyle/>
                    <a:p>
                      <a:pPr rtl="0" fontAlgn="base">
                        <a:lnSpc>
                          <a:spcPts val="1350"/>
                        </a:lnSpc>
                      </a:pPr>
                      <a:r>
                        <a:rPr lang="en-US" sz="1800" b="1">
                          <a:solidFill>
                            <a:srgbClr val="FFFFFF"/>
                          </a:solidFill>
                          <a:effectLst/>
                          <a:latin typeface="Calibri" panose="020F0502020204030204" pitchFamily="34" charset="0"/>
                        </a:rPr>
                        <a:t>Dept_name</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tc>
                  <a:txBody>
                    <a:bodyPr/>
                    <a:lstStyle/>
                    <a:p>
                      <a:pPr rtl="0" fontAlgn="base">
                        <a:lnSpc>
                          <a:spcPts val="1350"/>
                        </a:lnSpc>
                      </a:pPr>
                      <a:r>
                        <a:rPr lang="en-US" sz="1800" b="1">
                          <a:solidFill>
                            <a:srgbClr val="FFFFFF"/>
                          </a:solidFill>
                          <a:effectLst/>
                          <a:latin typeface="Calibri" panose="020F0502020204030204" pitchFamily="34" charset="0"/>
                        </a:rPr>
                        <a:t>Building</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tc>
                  <a:txBody>
                    <a:bodyPr/>
                    <a:lstStyle/>
                    <a:p>
                      <a:pPr rtl="0" fontAlgn="base">
                        <a:lnSpc>
                          <a:spcPts val="1350"/>
                        </a:lnSpc>
                      </a:pPr>
                      <a:r>
                        <a:rPr lang="en-US" sz="1800" b="1">
                          <a:solidFill>
                            <a:srgbClr val="FFFFFF"/>
                          </a:solidFill>
                          <a:effectLst/>
                          <a:latin typeface="Calibri" panose="020F0502020204030204" pitchFamily="34" charset="0"/>
                        </a:rPr>
                        <a:t>Budget</a:t>
                      </a:r>
                      <a:endParaRPr lang="en-US" b="1">
                        <a:solidFill>
                          <a:srgbClr val="FFFFFF"/>
                        </a:solidFill>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3813"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557903910"/>
                  </a:ext>
                </a:extLst>
              </a:tr>
              <a:tr h="332739">
                <a:tc>
                  <a:txBody>
                    <a:bodyPr/>
                    <a:lstStyle/>
                    <a:p>
                      <a:pPr rtl="0" fontAlgn="base">
                        <a:lnSpc>
                          <a:spcPts val="1350"/>
                        </a:lnSpc>
                      </a:pPr>
                      <a:r>
                        <a:rPr lang="en-US" sz="1800">
                          <a:effectLst/>
                          <a:latin typeface="Calibri" panose="020F0502020204030204" pitchFamily="34" charset="0"/>
                        </a:rPr>
                        <a:t>IT</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Watson</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9</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3813"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856030978"/>
                  </a:ext>
                </a:extLst>
              </a:tr>
              <a:tr h="332739">
                <a:tc>
                  <a:txBody>
                    <a:bodyPr/>
                    <a:lstStyle/>
                    <a:p>
                      <a:pPr rtl="0" fontAlgn="base">
                        <a:lnSpc>
                          <a:spcPts val="1350"/>
                        </a:lnSpc>
                      </a:pPr>
                      <a:r>
                        <a:rPr lang="en-US" sz="1800">
                          <a:effectLst/>
                          <a:latin typeface="Calibri" panose="020F0502020204030204" pitchFamily="34" charset="0"/>
                        </a:rPr>
                        <a:t>CSE</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Painter</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8</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767335042"/>
                  </a:ext>
                </a:extLst>
              </a:tr>
              <a:tr h="332739">
                <a:tc>
                  <a:txBody>
                    <a:bodyPr/>
                    <a:lstStyle/>
                    <a:p>
                      <a:pPr rtl="0" fontAlgn="base">
                        <a:lnSpc>
                          <a:spcPts val="1350"/>
                        </a:lnSpc>
                      </a:pPr>
                      <a:r>
                        <a:rPr lang="en-US" sz="1800">
                          <a:effectLst/>
                          <a:latin typeface="Calibri" panose="020F0502020204030204" pitchFamily="34" charset="0"/>
                        </a:rPr>
                        <a:t>IT</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Watson</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2</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980482022"/>
                  </a:ext>
                </a:extLst>
              </a:tr>
              <a:tr h="332739">
                <a:tc>
                  <a:txBody>
                    <a:bodyPr/>
                    <a:lstStyle/>
                    <a:p>
                      <a:pPr rtl="0" fontAlgn="base">
                        <a:lnSpc>
                          <a:spcPts val="1350"/>
                        </a:lnSpc>
                      </a:pPr>
                      <a:r>
                        <a:rPr lang="en-US" sz="1800">
                          <a:effectLst/>
                          <a:latin typeface="Calibri" panose="020F0502020204030204" pitchFamily="34" charset="0"/>
                        </a:rPr>
                        <a:t>ECE</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Painter</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tc>
                  <a:txBody>
                    <a:bodyPr/>
                    <a:lstStyle/>
                    <a:p>
                      <a:pPr rtl="0" fontAlgn="base">
                        <a:lnSpc>
                          <a:spcPts val="1350"/>
                        </a:lnSpc>
                      </a:pPr>
                      <a:r>
                        <a:rPr lang="en-US" sz="1800">
                          <a:effectLst/>
                          <a:latin typeface="Calibri" panose="020F0502020204030204" pitchFamily="34" charset="0"/>
                        </a:rPr>
                        <a:t>1</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808166982"/>
                  </a:ext>
                </a:extLst>
              </a:tr>
              <a:tr h="332739">
                <a:tc>
                  <a:txBody>
                    <a:bodyPr/>
                    <a:lstStyle/>
                    <a:p>
                      <a:pPr rtl="0" fontAlgn="base">
                        <a:lnSpc>
                          <a:spcPts val="1350"/>
                        </a:lnSpc>
                      </a:pPr>
                      <a:r>
                        <a:rPr lang="en-US" sz="1800">
                          <a:effectLst/>
                          <a:latin typeface="Calibri" panose="020F0502020204030204" pitchFamily="34" charset="0"/>
                        </a:rPr>
                        <a:t>EEE</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Watson</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tc>
                  <a:txBody>
                    <a:bodyPr/>
                    <a:lstStyle/>
                    <a:p>
                      <a:pPr rtl="0" fontAlgn="base">
                        <a:lnSpc>
                          <a:spcPts val="1350"/>
                        </a:lnSpc>
                      </a:pPr>
                      <a:r>
                        <a:rPr lang="en-US" sz="1800">
                          <a:effectLst/>
                          <a:latin typeface="Calibri" panose="020F0502020204030204" pitchFamily="34" charset="0"/>
                        </a:rPr>
                        <a:t>5</a:t>
                      </a:r>
                      <a:endParaRPr lang="en-US">
                        <a:effectLst/>
                      </a:endParaRPr>
                    </a:p>
                  </a:txBody>
                  <a:tcPr marL="57150" marR="57150" marT="28575" marB="28575">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07749254"/>
                  </a:ext>
                </a:extLst>
              </a:tr>
            </a:tbl>
          </a:graphicData>
        </a:graphic>
      </p:graphicFrame>
    </p:spTree>
    <p:extLst>
      <p:ext uri="{BB962C8B-B14F-4D97-AF65-F5344CB8AC3E}">
        <p14:creationId xmlns:p14="http://schemas.microsoft.com/office/powerpoint/2010/main" val="206598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31CA828-5911-480C-ED34-C55408D3F31B}"/>
              </a:ext>
            </a:extLst>
          </p:cNvPr>
          <p:cNvGraphicFramePr>
            <a:graphicFrameLocks noGrp="1"/>
          </p:cNvGraphicFramePr>
          <p:nvPr>
            <p:extLst>
              <p:ext uri="{D42A27DB-BD31-4B8C-83A1-F6EECF244321}">
                <p14:modId xmlns:p14="http://schemas.microsoft.com/office/powerpoint/2010/main" val="455212300"/>
              </p:ext>
            </p:extLst>
          </p:nvPr>
        </p:nvGraphicFramePr>
        <p:xfrm>
          <a:off x="948905" y="172528"/>
          <a:ext cx="6592629" cy="4604576"/>
        </p:xfrm>
        <a:graphic>
          <a:graphicData uri="http://schemas.openxmlformats.org/drawingml/2006/table">
            <a:tbl>
              <a:tblPr firstRow="1" bandRow="1">
                <a:tableStyleId>{5C22544A-7EE6-4342-B048-85BDC9FD1C3A}</a:tableStyleId>
              </a:tblPr>
              <a:tblGrid>
                <a:gridCol w="1051559">
                  <a:extLst>
                    <a:ext uri="{9D8B030D-6E8A-4147-A177-3AD203B41FA5}">
                      <a16:colId xmlns:a16="http://schemas.microsoft.com/office/drawing/2014/main" val="1743553175"/>
                    </a:ext>
                  </a:extLst>
                </a:gridCol>
                <a:gridCol w="1108214">
                  <a:extLst>
                    <a:ext uri="{9D8B030D-6E8A-4147-A177-3AD203B41FA5}">
                      <a16:colId xmlns:a16="http://schemas.microsoft.com/office/drawing/2014/main" val="3480915670"/>
                    </a:ext>
                  </a:extLst>
                </a:gridCol>
                <a:gridCol w="1108214">
                  <a:extLst>
                    <a:ext uri="{9D8B030D-6E8A-4147-A177-3AD203B41FA5}">
                      <a16:colId xmlns:a16="http://schemas.microsoft.com/office/drawing/2014/main" val="3292687991"/>
                    </a:ext>
                  </a:extLst>
                </a:gridCol>
                <a:gridCol w="1108214">
                  <a:extLst>
                    <a:ext uri="{9D8B030D-6E8A-4147-A177-3AD203B41FA5}">
                      <a16:colId xmlns:a16="http://schemas.microsoft.com/office/drawing/2014/main" val="3035118670"/>
                    </a:ext>
                  </a:extLst>
                </a:gridCol>
                <a:gridCol w="1108214">
                  <a:extLst>
                    <a:ext uri="{9D8B030D-6E8A-4147-A177-3AD203B41FA5}">
                      <a16:colId xmlns:a16="http://schemas.microsoft.com/office/drawing/2014/main" val="189038955"/>
                    </a:ext>
                  </a:extLst>
                </a:gridCol>
                <a:gridCol w="1108214">
                  <a:extLst>
                    <a:ext uri="{9D8B030D-6E8A-4147-A177-3AD203B41FA5}">
                      <a16:colId xmlns:a16="http://schemas.microsoft.com/office/drawing/2014/main" val="3800599552"/>
                    </a:ext>
                  </a:extLst>
                </a:gridCol>
              </a:tblGrid>
              <a:tr h="640080">
                <a:tc>
                  <a:txBody>
                    <a:bodyPr/>
                    <a:lstStyle/>
                    <a:p>
                      <a:pPr lvl="0">
                        <a:buNone/>
                      </a:pPr>
                      <a:r>
                        <a:rPr lang="en-US" dirty="0"/>
                        <a:t>ID</a:t>
                      </a:r>
                    </a:p>
                  </a:txBody>
                  <a:tcPr/>
                </a:tc>
                <a:tc>
                  <a:txBody>
                    <a:bodyPr/>
                    <a:lstStyle/>
                    <a:p>
                      <a:pPr lvl="0">
                        <a:buNone/>
                      </a:pPr>
                      <a:r>
                        <a:rPr lang="en-US" dirty="0"/>
                        <a:t>name</a:t>
                      </a:r>
                    </a:p>
                  </a:txBody>
                  <a:tcPr/>
                </a:tc>
                <a:tc>
                  <a:txBody>
                    <a:bodyPr/>
                    <a:lstStyle/>
                    <a:p>
                      <a:pPr lvl="0">
                        <a:buNone/>
                      </a:pPr>
                      <a:r>
                        <a:rPr lang="en-US" dirty="0"/>
                        <a:t>salary</a:t>
                      </a:r>
                    </a:p>
                  </a:txBody>
                  <a:tcPr/>
                </a:tc>
                <a:tc>
                  <a:txBody>
                    <a:bodyPr/>
                    <a:lstStyle/>
                    <a:p>
                      <a:pPr lvl="0">
                        <a:buNone/>
                      </a:pPr>
                      <a:r>
                        <a:rPr lang="en-US"/>
                        <a:t>Dept_name</a:t>
                      </a:r>
                    </a:p>
                  </a:txBody>
                  <a:tcPr/>
                </a:tc>
                <a:tc>
                  <a:txBody>
                    <a:bodyPr/>
                    <a:lstStyle/>
                    <a:p>
                      <a:pPr lvl="0">
                        <a:buNone/>
                      </a:pPr>
                      <a:r>
                        <a:rPr lang="en-US"/>
                        <a:t>Building</a:t>
                      </a:r>
                    </a:p>
                  </a:txBody>
                  <a:tcPr/>
                </a:tc>
                <a:tc>
                  <a:txBody>
                    <a:bodyPr/>
                    <a:lstStyle/>
                    <a:p>
                      <a:pPr lvl="0">
                        <a:buNone/>
                      </a:pPr>
                      <a:r>
                        <a:rPr lang="en-US"/>
                        <a:t>Budget</a:t>
                      </a:r>
                    </a:p>
                  </a:txBody>
                  <a:tcPr/>
                </a:tc>
                <a:extLst>
                  <a:ext uri="{0D108BD9-81ED-4DB2-BD59-A6C34878D82A}">
                    <a16:rowId xmlns:a16="http://schemas.microsoft.com/office/drawing/2014/main" val="2907636955"/>
                  </a:ext>
                </a:extLst>
              </a:tr>
              <a:tr h="899684">
                <a:tc>
                  <a:txBody>
                    <a:bodyPr/>
                    <a:lstStyle/>
                    <a:p>
                      <a:r>
                        <a:rPr lang="en-US" dirty="0"/>
                        <a:t>1</a:t>
                      </a:r>
                    </a:p>
                  </a:txBody>
                  <a:tcPr/>
                </a:tc>
                <a:tc>
                  <a:txBody>
                    <a:bodyPr/>
                    <a:lstStyle/>
                    <a:p>
                      <a:r>
                        <a:rPr lang="en-US" dirty="0"/>
                        <a:t>Aravindh</a:t>
                      </a:r>
                    </a:p>
                  </a:txBody>
                  <a:tcPr/>
                </a:tc>
                <a:tc>
                  <a:txBody>
                    <a:bodyPr/>
                    <a:lstStyle/>
                    <a:p>
                      <a:r>
                        <a:rPr lang="en-US" dirty="0"/>
                        <a:t>78885</a:t>
                      </a:r>
                    </a:p>
                  </a:txBody>
                  <a:tcPr/>
                </a:tc>
                <a:tc>
                  <a:txBody>
                    <a:bodyPr/>
                    <a:lstStyle/>
                    <a:p>
                      <a:r>
                        <a:rPr lang="en-US" dirty="0"/>
                        <a:t>IT</a:t>
                      </a:r>
                    </a:p>
                  </a:txBody>
                  <a:tcPr/>
                </a:tc>
                <a:tc>
                  <a:txBody>
                    <a:bodyPr/>
                    <a:lstStyle/>
                    <a:p>
                      <a:r>
                        <a:rPr lang="en-US" dirty="0"/>
                        <a:t>Watson</a:t>
                      </a:r>
                    </a:p>
                  </a:txBody>
                  <a:tcPr/>
                </a:tc>
                <a:tc>
                  <a:txBody>
                    <a:bodyPr/>
                    <a:lstStyle/>
                    <a:p>
                      <a:r>
                        <a:rPr lang="en-US" dirty="0"/>
                        <a:t>9</a:t>
                      </a:r>
                    </a:p>
                  </a:txBody>
                  <a:tcPr/>
                </a:tc>
                <a:extLst>
                  <a:ext uri="{0D108BD9-81ED-4DB2-BD59-A6C34878D82A}">
                    <a16:rowId xmlns:a16="http://schemas.microsoft.com/office/drawing/2014/main" val="3785566120"/>
                  </a:ext>
                </a:extLst>
              </a:tr>
              <a:tr h="899684">
                <a:tc>
                  <a:txBody>
                    <a:bodyPr/>
                    <a:lstStyle/>
                    <a:p>
                      <a:r>
                        <a:rPr lang="en-US" dirty="0"/>
                        <a:t>2</a:t>
                      </a:r>
                    </a:p>
                  </a:txBody>
                  <a:tcPr/>
                </a:tc>
                <a:tc>
                  <a:txBody>
                    <a:bodyPr/>
                    <a:lstStyle/>
                    <a:p>
                      <a:r>
                        <a:rPr lang="en-US" dirty="0"/>
                        <a:t>Nandha</a:t>
                      </a:r>
                    </a:p>
                  </a:txBody>
                  <a:tcPr/>
                </a:tc>
                <a:tc>
                  <a:txBody>
                    <a:bodyPr/>
                    <a:lstStyle/>
                    <a:p>
                      <a:r>
                        <a:rPr lang="en-US" dirty="0"/>
                        <a:t>755222</a:t>
                      </a:r>
                    </a:p>
                  </a:txBody>
                  <a:tcPr/>
                </a:tc>
                <a:tc>
                  <a:txBody>
                    <a:bodyPr/>
                    <a:lstStyle/>
                    <a:p>
                      <a:r>
                        <a:rPr lang="en-US" dirty="0"/>
                        <a:t>CSE</a:t>
                      </a:r>
                    </a:p>
                  </a:txBody>
                  <a:tcPr/>
                </a:tc>
                <a:tc>
                  <a:txBody>
                    <a:bodyPr/>
                    <a:lstStyle/>
                    <a:p>
                      <a:r>
                        <a:rPr lang="en-US" dirty="0"/>
                        <a:t>Painter</a:t>
                      </a:r>
                    </a:p>
                  </a:txBody>
                  <a:tcPr/>
                </a:tc>
                <a:tc>
                  <a:txBody>
                    <a:bodyPr/>
                    <a:lstStyle/>
                    <a:p>
                      <a:r>
                        <a:rPr lang="en-US" dirty="0"/>
                        <a:t>8</a:t>
                      </a:r>
                    </a:p>
                  </a:txBody>
                  <a:tcPr/>
                </a:tc>
                <a:extLst>
                  <a:ext uri="{0D108BD9-81ED-4DB2-BD59-A6C34878D82A}">
                    <a16:rowId xmlns:a16="http://schemas.microsoft.com/office/drawing/2014/main" val="3745099044"/>
                  </a:ext>
                </a:extLst>
              </a:tr>
              <a:tr h="899684">
                <a:tc>
                  <a:txBody>
                    <a:bodyPr/>
                    <a:lstStyle/>
                    <a:p>
                      <a:r>
                        <a:rPr lang="en-US" dirty="0"/>
                        <a:t>3</a:t>
                      </a:r>
                    </a:p>
                  </a:txBody>
                  <a:tcPr/>
                </a:tc>
                <a:tc>
                  <a:txBody>
                    <a:bodyPr/>
                    <a:lstStyle/>
                    <a:p>
                      <a:r>
                        <a:rPr lang="en-US" dirty="0"/>
                        <a:t>Kabilan</a:t>
                      </a:r>
                    </a:p>
                  </a:txBody>
                  <a:tcPr/>
                </a:tc>
                <a:tc>
                  <a:txBody>
                    <a:bodyPr/>
                    <a:lstStyle/>
                    <a:p>
                      <a:r>
                        <a:rPr lang="en-US" dirty="0"/>
                        <a:t>96369</a:t>
                      </a:r>
                    </a:p>
                  </a:txBody>
                  <a:tcPr/>
                </a:tc>
                <a:tc>
                  <a:txBody>
                    <a:bodyPr/>
                    <a:lstStyle/>
                    <a:p>
                      <a:r>
                        <a:rPr lang="en-US" dirty="0"/>
                        <a:t>IT</a:t>
                      </a:r>
                    </a:p>
                  </a:txBody>
                  <a:tcPr/>
                </a:tc>
                <a:tc>
                  <a:txBody>
                    <a:bodyPr/>
                    <a:lstStyle/>
                    <a:p>
                      <a:r>
                        <a:rPr lang="en-US" dirty="0"/>
                        <a:t>Watson</a:t>
                      </a:r>
                    </a:p>
                  </a:txBody>
                  <a:tcPr/>
                </a:tc>
                <a:tc>
                  <a:txBody>
                    <a:bodyPr/>
                    <a:lstStyle/>
                    <a:p>
                      <a:r>
                        <a:rPr lang="en-US" dirty="0"/>
                        <a:t>2</a:t>
                      </a:r>
                    </a:p>
                  </a:txBody>
                  <a:tcPr/>
                </a:tc>
                <a:extLst>
                  <a:ext uri="{0D108BD9-81ED-4DB2-BD59-A6C34878D82A}">
                    <a16:rowId xmlns:a16="http://schemas.microsoft.com/office/drawing/2014/main" val="4088572702"/>
                  </a:ext>
                </a:extLst>
              </a:tr>
              <a:tr h="899684">
                <a:tc>
                  <a:txBody>
                    <a:bodyPr/>
                    <a:lstStyle/>
                    <a:p>
                      <a:r>
                        <a:rPr lang="en-US" dirty="0"/>
                        <a:t>4</a:t>
                      </a:r>
                    </a:p>
                  </a:txBody>
                  <a:tcPr/>
                </a:tc>
                <a:tc>
                  <a:txBody>
                    <a:bodyPr/>
                    <a:lstStyle/>
                    <a:p>
                      <a:r>
                        <a:rPr lang="en-US" dirty="0"/>
                        <a:t>Winstar</a:t>
                      </a:r>
                    </a:p>
                  </a:txBody>
                  <a:tcPr/>
                </a:tc>
                <a:tc>
                  <a:txBody>
                    <a:bodyPr/>
                    <a:lstStyle/>
                    <a:p>
                      <a:r>
                        <a:rPr lang="en-US" dirty="0"/>
                        <a:t>255265</a:t>
                      </a:r>
                    </a:p>
                  </a:txBody>
                  <a:tcPr/>
                </a:tc>
                <a:tc>
                  <a:txBody>
                    <a:bodyPr/>
                    <a:lstStyle/>
                    <a:p>
                      <a:r>
                        <a:rPr lang="en-US" dirty="0"/>
                        <a:t>ECE</a:t>
                      </a:r>
                    </a:p>
                  </a:txBody>
                  <a:tcPr/>
                </a:tc>
                <a:tc>
                  <a:txBody>
                    <a:bodyPr/>
                    <a:lstStyle/>
                    <a:p>
                      <a:r>
                        <a:rPr lang="en-US" dirty="0"/>
                        <a:t>Painter</a:t>
                      </a:r>
                    </a:p>
                  </a:txBody>
                  <a:tcPr/>
                </a:tc>
                <a:tc>
                  <a:txBody>
                    <a:bodyPr/>
                    <a:lstStyle/>
                    <a:p>
                      <a:r>
                        <a:rPr lang="en-US" dirty="0"/>
                        <a:t>1</a:t>
                      </a:r>
                    </a:p>
                  </a:txBody>
                  <a:tcPr/>
                </a:tc>
                <a:extLst>
                  <a:ext uri="{0D108BD9-81ED-4DB2-BD59-A6C34878D82A}">
                    <a16:rowId xmlns:a16="http://schemas.microsoft.com/office/drawing/2014/main" val="5794813"/>
                  </a:ext>
                </a:extLst>
              </a:tr>
              <a:tr h="365759">
                <a:tc>
                  <a:txBody>
                    <a:bodyPr/>
                    <a:lstStyle/>
                    <a:p>
                      <a:r>
                        <a:rPr lang="en-US" dirty="0"/>
                        <a:t>5</a:t>
                      </a:r>
                    </a:p>
                  </a:txBody>
                  <a:tcPr/>
                </a:tc>
                <a:tc>
                  <a:txBody>
                    <a:bodyPr/>
                    <a:lstStyle/>
                    <a:p>
                      <a:r>
                        <a:rPr lang="en-US" dirty="0"/>
                        <a:t>Leo</a:t>
                      </a:r>
                    </a:p>
                  </a:txBody>
                  <a:tcPr/>
                </a:tc>
                <a:tc>
                  <a:txBody>
                    <a:bodyPr/>
                    <a:lstStyle/>
                    <a:p>
                      <a:r>
                        <a:rPr lang="en-US" dirty="0"/>
                        <a:t>878754</a:t>
                      </a:r>
                    </a:p>
                  </a:txBody>
                  <a:tcPr/>
                </a:tc>
                <a:tc>
                  <a:txBody>
                    <a:bodyPr/>
                    <a:lstStyle/>
                    <a:p>
                      <a:r>
                        <a:rPr lang="en-US" dirty="0"/>
                        <a:t>EEE</a:t>
                      </a:r>
                    </a:p>
                  </a:txBody>
                  <a:tcPr/>
                </a:tc>
                <a:tc>
                  <a:txBody>
                    <a:bodyPr/>
                    <a:lstStyle/>
                    <a:p>
                      <a:r>
                        <a:rPr lang="en-US" dirty="0"/>
                        <a:t>Watson</a:t>
                      </a:r>
                    </a:p>
                  </a:txBody>
                  <a:tcPr/>
                </a:tc>
                <a:tc>
                  <a:txBody>
                    <a:bodyPr/>
                    <a:lstStyle/>
                    <a:p>
                      <a:r>
                        <a:rPr lang="en-US" dirty="0"/>
                        <a:t>5</a:t>
                      </a:r>
                    </a:p>
                  </a:txBody>
                  <a:tcPr/>
                </a:tc>
                <a:extLst>
                  <a:ext uri="{0D108BD9-81ED-4DB2-BD59-A6C34878D82A}">
                    <a16:rowId xmlns:a16="http://schemas.microsoft.com/office/drawing/2014/main" val="2811265514"/>
                  </a:ext>
                </a:extLst>
              </a:tr>
            </a:tbl>
          </a:graphicData>
        </a:graphic>
      </p:graphicFrame>
      <p:pic>
        <p:nvPicPr>
          <p:cNvPr id="12" name="Picture 11" descr="A person standing in a field with fireflies in the sky&#10;&#10;Description automatically generated">
            <a:extLst>
              <a:ext uri="{FF2B5EF4-FFF2-40B4-BE49-F238E27FC236}">
                <a16:creationId xmlns:a16="http://schemas.microsoft.com/office/drawing/2014/main" id="{A3C074D0-7D40-EF0E-C50F-69C432F962AD}"/>
              </a:ext>
            </a:extLst>
          </p:cNvPr>
          <p:cNvPicPr>
            <a:picLocks noChangeAspect="1"/>
          </p:cNvPicPr>
          <p:nvPr/>
        </p:nvPicPr>
        <p:blipFill>
          <a:blip r:embed="rId2"/>
          <a:stretch>
            <a:fillRect/>
          </a:stretch>
        </p:blipFill>
        <p:spPr>
          <a:xfrm>
            <a:off x="3270401" y="5031626"/>
            <a:ext cx="1294861" cy="1381125"/>
          </a:xfrm>
          <a:prstGeom prst="rect">
            <a:avLst/>
          </a:prstGeom>
        </p:spPr>
      </p:pic>
    </p:spTree>
    <p:extLst>
      <p:ext uri="{BB962C8B-B14F-4D97-AF65-F5344CB8AC3E}">
        <p14:creationId xmlns:p14="http://schemas.microsoft.com/office/powerpoint/2010/main" val="3733412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F3B3D-AD81-BC5B-A8D7-21D8B8296A26}"/>
              </a:ext>
            </a:extLst>
          </p:cNvPr>
          <p:cNvSpPr>
            <a:spLocks noGrp="1"/>
          </p:cNvSpPr>
          <p:nvPr>
            <p:ph type="title"/>
          </p:nvPr>
        </p:nvSpPr>
        <p:spPr/>
        <p:txBody>
          <a:bodyPr/>
          <a:lstStyle/>
          <a:p>
            <a:r>
              <a:rPr lang="en-US" sz="3200" b="1" dirty="0">
                <a:solidFill>
                  <a:srgbClr val="CC3300"/>
                </a:solidFill>
                <a:latin typeface="Helvetica"/>
                <a:cs typeface="Helvetica"/>
              </a:rPr>
              <a:t>Outline</a:t>
            </a:r>
            <a:endParaRPr lang="en-US" dirty="0"/>
          </a:p>
        </p:txBody>
      </p:sp>
      <p:sp>
        <p:nvSpPr>
          <p:cNvPr id="3" name="Content Placeholder 2">
            <a:extLst>
              <a:ext uri="{FF2B5EF4-FFF2-40B4-BE49-F238E27FC236}">
                <a16:creationId xmlns:a16="http://schemas.microsoft.com/office/drawing/2014/main" id="{663C9647-E79D-90E5-D21F-64D0628573B2}"/>
              </a:ext>
            </a:extLst>
          </p:cNvPr>
          <p:cNvSpPr>
            <a:spLocks noGrp="1"/>
          </p:cNvSpPr>
          <p:nvPr>
            <p:ph idx="1"/>
          </p:nvPr>
        </p:nvSpPr>
        <p:spPr/>
        <p:txBody>
          <a:bodyPr vert="horz" lIns="91440" tIns="45720" rIns="91440" bIns="45720" rtlCol="0" anchor="t">
            <a:normAutofit/>
          </a:bodyPr>
          <a:lstStyle/>
          <a:p>
            <a:pPr>
              <a:lnSpc>
                <a:spcPct val="100000"/>
              </a:lnSpc>
              <a:spcBef>
                <a:spcPct val="35000"/>
              </a:spcBef>
              <a:spcAft>
                <a:spcPct val="0"/>
              </a:spcAft>
            </a:pPr>
            <a:r>
              <a:rPr lang="en-US" sz="1800" dirty="0">
                <a:latin typeface="Helvetica"/>
                <a:cs typeface="Helvetica"/>
              </a:rPr>
              <a:t>The Need for Databases</a:t>
            </a:r>
          </a:p>
          <a:p>
            <a:pPr>
              <a:lnSpc>
                <a:spcPct val="100000"/>
              </a:lnSpc>
              <a:spcBef>
                <a:spcPct val="35000"/>
              </a:spcBef>
              <a:spcAft>
                <a:spcPct val="0"/>
              </a:spcAft>
            </a:pPr>
            <a:r>
              <a:rPr lang="en-US" sz="1800" dirty="0">
                <a:latin typeface="Helvetica"/>
                <a:cs typeface="Helvetica"/>
              </a:rPr>
              <a:t>Data Models</a:t>
            </a:r>
          </a:p>
          <a:p>
            <a:pPr>
              <a:lnSpc>
                <a:spcPct val="100000"/>
              </a:lnSpc>
              <a:spcBef>
                <a:spcPct val="35000"/>
              </a:spcBef>
              <a:spcAft>
                <a:spcPct val="0"/>
              </a:spcAft>
            </a:pPr>
            <a:r>
              <a:rPr lang="en-US" sz="1800" dirty="0">
                <a:latin typeface="Helvetica"/>
                <a:cs typeface="Helvetica"/>
              </a:rPr>
              <a:t>Relational Databases</a:t>
            </a:r>
          </a:p>
          <a:p>
            <a:pPr>
              <a:lnSpc>
                <a:spcPct val="100000"/>
              </a:lnSpc>
              <a:spcBef>
                <a:spcPct val="35000"/>
              </a:spcBef>
              <a:spcAft>
                <a:spcPct val="0"/>
              </a:spcAft>
            </a:pPr>
            <a:r>
              <a:rPr lang="en-US" sz="1800" dirty="0">
                <a:latin typeface="Helvetica"/>
                <a:cs typeface="Helvetica"/>
              </a:rPr>
              <a:t>Database Design</a:t>
            </a:r>
          </a:p>
          <a:p>
            <a:pPr>
              <a:lnSpc>
                <a:spcPct val="100000"/>
              </a:lnSpc>
              <a:spcBef>
                <a:spcPct val="35000"/>
              </a:spcBef>
              <a:spcAft>
                <a:spcPct val="0"/>
              </a:spcAft>
            </a:pPr>
            <a:r>
              <a:rPr lang="en-US" sz="1800" dirty="0">
                <a:latin typeface="Helvetica"/>
                <a:cs typeface="Helvetica"/>
              </a:rPr>
              <a:t>Storage Manager</a:t>
            </a:r>
          </a:p>
          <a:p>
            <a:pPr>
              <a:lnSpc>
                <a:spcPct val="100000"/>
              </a:lnSpc>
              <a:spcBef>
                <a:spcPct val="35000"/>
              </a:spcBef>
              <a:spcAft>
                <a:spcPct val="0"/>
              </a:spcAft>
            </a:pPr>
            <a:r>
              <a:rPr lang="en-US" sz="1800" dirty="0">
                <a:latin typeface="Helvetica"/>
                <a:cs typeface="Helvetica"/>
              </a:rPr>
              <a:t>Query Processing</a:t>
            </a:r>
          </a:p>
          <a:p>
            <a:pPr>
              <a:lnSpc>
                <a:spcPct val="100000"/>
              </a:lnSpc>
              <a:spcBef>
                <a:spcPct val="35000"/>
              </a:spcBef>
              <a:spcAft>
                <a:spcPct val="0"/>
              </a:spcAft>
            </a:pPr>
            <a:r>
              <a:rPr lang="en-US" sz="1800" dirty="0">
                <a:latin typeface="Helvetica"/>
                <a:cs typeface="Helvetica"/>
              </a:rPr>
              <a:t>Transaction Manager</a:t>
            </a:r>
            <a:endParaRPr lang="en-US" dirty="0"/>
          </a:p>
        </p:txBody>
      </p:sp>
    </p:spTree>
    <p:extLst>
      <p:ext uri="{BB962C8B-B14F-4D97-AF65-F5344CB8AC3E}">
        <p14:creationId xmlns:p14="http://schemas.microsoft.com/office/powerpoint/2010/main" val="297270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lorful text on a white background&#10;&#10;Description automatically generated">
            <a:extLst>
              <a:ext uri="{FF2B5EF4-FFF2-40B4-BE49-F238E27FC236}">
                <a16:creationId xmlns:a16="http://schemas.microsoft.com/office/drawing/2014/main" id="{7998C759-87FB-C936-FFC9-489A194D4332}"/>
              </a:ext>
            </a:extLst>
          </p:cNvPr>
          <p:cNvPicPr>
            <a:picLocks noGrp="1" noChangeAspect="1"/>
          </p:cNvPicPr>
          <p:nvPr>
            <p:ph idx="1"/>
          </p:nvPr>
        </p:nvPicPr>
        <p:blipFill>
          <a:blip r:embed="rId2"/>
          <a:stretch>
            <a:fillRect/>
          </a:stretch>
        </p:blipFill>
        <p:spPr>
          <a:xfrm>
            <a:off x="2288965" y="484682"/>
            <a:ext cx="4077239" cy="2044280"/>
          </a:xfrm>
        </p:spPr>
      </p:pic>
      <p:pic>
        <p:nvPicPr>
          <p:cNvPr id="5" name="Picture 4" descr="A stack of books with text&#10;&#10;Description automatically generated">
            <a:extLst>
              <a:ext uri="{FF2B5EF4-FFF2-40B4-BE49-F238E27FC236}">
                <a16:creationId xmlns:a16="http://schemas.microsoft.com/office/drawing/2014/main" id="{0C364718-B0E3-1F56-E672-86AA9EA88485}"/>
              </a:ext>
            </a:extLst>
          </p:cNvPr>
          <p:cNvPicPr>
            <a:picLocks noChangeAspect="1"/>
          </p:cNvPicPr>
          <p:nvPr/>
        </p:nvPicPr>
        <p:blipFill>
          <a:blip r:embed="rId3"/>
          <a:stretch>
            <a:fillRect/>
          </a:stretch>
        </p:blipFill>
        <p:spPr>
          <a:xfrm>
            <a:off x="1662921" y="3706933"/>
            <a:ext cx="5343704" cy="2679041"/>
          </a:xfrm>
          <a:prstGeom prst="rect">
            <a:avLst/>
          </a:prstGeom>
        </p:spPr>
      </p:pic>
    </p:spTree>
    <p:extLst>
      <p:ext uri="{BB962C8B-B14F-4D97-AF65-F5344CB8AC3E}">
        <p14:creationId xmlns:p14="http://schemas.microsoft.com/office/powerpoint/2010/main" val="297540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3A8E7D1-7304-A529-B9D6-2D5D9F87220B}"/>
              </a:ext>
            </a:extLst>
          </p:cNvPr>
          <p:cNvGraphicFramePr>
            <a:graphicFrameLocks noGrp="1"/>
          </p:cNvGraphicFramePr>
          <p:nvPr>
            <p:extLst>
              <p:ext uri="{D42A27DB-BD31-4B8C-83A1-F6EECF244321}">
                <p14:modId xmlns:p14="http://schemas.microsoft.com/office/powerpoint/2010/main" val="1783856163"/>
              </p:ext>
            </p:extLst>
          </p:nvPr>
        </p:nvGraphicFramePr>
        <p:xfrm>
          <a:off x="920150" y="632603"/>
          <a:ext cx="6649296" cy="5398103"/>
        </p:xfrm>
        <a:graphic>
          <a:graphicData uri="http://schemas.openxmlformats.org/drawingml/2006/table">
            <a:tbl>
              <a:tblPr firstRow="1" bandRow="1">
                <a:tableStyleId>{5C22544A-7EE6-4342-B048-85BDC9FD1C3A}</a:tableStyleId>
              </a:tblPr>
              <a:tblGrid>
                <a:gridCol w="1108216">
                  <a:extLst>
                    <a:ext uri="{9D8B030D-6E8A-4147-A177-3AD203B41FA5}">
                      <a16:colId xmlns:a16="http://schemas.microsoft.com/office/drawing/2014/main" val="1743553175"/>
                    </a:ext>
                  </a:extLst>
                </a:gridCol>
                <a:gridCol w="1108216">
                  <a:extLst>
                    <a:ext uri="{9D8B030D-6E8A-4147-A177-3AD203B41FA5}">
                      <a16:colId xmlns:a16="http://schemas.microsoft.com/office/drawing/2014/main" val="3480915670"/>
                    </a:ext>
                  </a:extLst>
                </a:gridCol>
                <a:gridCol w="1108216">
                  <a:extLst>
                    <a:ext uri="{9D8B030D-6E8A-4147-A177-3AD203B41FA5}">
                      <a16:colId xmlns:a16="http://schemas.microsoft.com/office/drawing/2014/main" val="3292687991"/>
                    </a:ext>
                  </a:extLst>
                </a:gridCol>
                <a:gridCol w="1108216">
                  <a:extLst>
                    <a:ext uri="{9D8B030D-6E8A-4147-A177-3AD203B41FA5}">
                      <a16:colId xmlns:a16="http://schemas.microsoft.com/office/drawing/2014/main" val="3035118670"/>
                    </a:ext>
                  </a:extLst>
                </a:gridCol>
                <a:gridCol w="1108216">
                  <a:extLst>
                    <a:ext uri="{9D8B030D-6E8A-4147-A177-3AD203B41FA5}">
                      <a16:colId xmlns:a16="http://schemas.microsoft.com/office/drawing/2014/main" val="189038955"/>
                    </a:ext>
                  </a:extLst>
                </a:gridCol>
                <a:gridCol w="1108216">
                  <a:extLst>
                    <a:ext uri="{9D8B030D-6E8A-4147-A177-3AD203B41FA5}">
                      <a16:colId xmlns:a16="http://schemas.microsoft.com/office/drawing/2014/main" val="3800599552"/>
                    </a:ext>
                  </a:extLst>
                </a:gridCol>
              </a:tblGrid>
              <a:tr h="899683">
                <a:tc>
                  <a:txBody>
                    <a:bodyPr/>
                    <a:lstStyle/>
                    <a:p>
                      <a:pPr lvl="0">
                        <a:buNone/>
                      </a:pPr>
                      <a:r>
                        <a:rPr lang="en-US" dirty="0"/>
                        <a:t>ID</a:t>
                      </a:r>
                    </a:p>
                  </a:txBody>
                  <a:tcPr/>
                </a:tc>
                <a:tc>
                  <a:txBody>
                    <a:bodyPr/>
                    <a:lstStyle/>
                    <a:p>
                      <a:pPr lvl="0">
                        <a:buNone/>
                      </a:pPr>
                      <a:r>
                        <a:rPr lang="en-US" dirty="0"/>
                        <a:t>name</a:t>
                      </a:r>
                    </a:p>
                  </a:txBody>
                  <a:tcPr/>
                </a:tc>
                <a:tc>
                  <a:txBody>
                    <a:bodyPr/>
                    <a:lstStyle/>
                    <a:p>
                      <a:pPr lvl="0">
                        <a:buNone/>
                      </a:pPr>
                      <a:r>
                        <a:rPr lang="en-US" dirty="0"/>
                        <a:t>salary</a:t>
                      </a:r>
                    </a:p>
                  </a:txBody>
                  <a:tcPr/>
                </a:tc>
                <a:tc>
                  <a:txBody>
                    <a:bodyPr/>
                    <a:lstStyle/>
                    <a:p>
                      <a:pPr lvl="0">
                        <a:buNone/>
                      </a:pPr>
                      <a:r>
                        <a:rPr lang="en-US"/>
                        <a:t>Dept_name</a:t>
                      </a:r>
                    </a:p>
                  </a:txBody>
                  <a:tcPr/>
                </a:tc>
                <a:tc>
                  <a:txBody>
                    <a:bodyPr/>
                    <a:lstStyle/>
                    <a:p>
                      <a:pPr lvl="0">
                        <a:buNone/>
                      </a:pPr>
                      <a:r>
                        <a:rPr lang="en-US"/>
                        <a:t>Building</a:t>
                      </a:r>
                    </a:p>
                  </a:txBody>
                  <a:tcPr/>
                </a:tc>
                <a:tc>
                  <a:txBody>
                    <a:bodyPr/>
                    <a:lstStyle/>
                    <a:p>
                      <a:pPr lvl="0">
                        <a:buNone/>
                      </a:pPr>
                      <a:r>
                        <a:rPr lang="en-US"/>
                        <a:t>Budget</a:t>
                      </a:r>
                    </a:p>
                  </a:txBody>
                  <a:tcPr/>
                </a:tc>
                <a:extLst>
                  <a:ext uri="{0D108BD9-81ED-4DB2-BD59-A6C34878D82A}">
                    <a16:rowId xmlns:a16="http://schemas.microsoft.com/office/drawing/2014/main" val="2907636955"/>
                  </a:ext>
                </a:extLst>
              </a:tr>
              <a:tr h="899684">
                <a:tc>
                  <a:txBody>
                    <a:bodyPr/>
                    <a:lstStyle/>
                    <a:p>
                      <a:r>
                        <a:rPr lang="en-US" dirty="0"/>
                        <a:t>1</a:t>
                      </a:r>
                    </a:p>
                  </a:txBody>
                  <a:tcPr/>
                </a:tc>
                <a:tc>
                  <a:txBody>
                    <a:bodyPr/>
                    <a:lstStyle/>
                    <a:p>
                      <a:r>
                        <a:rPr lang="en-US" dirty="0"/>
                        <a:t>Aravindh</a:t>
                      </a:r>
                    </a:p>
                  </a:txBody>
                  <a:tcPr/>
                </a:tc>
                <a:tc>
                  <a:txBody>
                    <a:bodyPr/>
                    <a:lstStyle/>
                    <a:p>
                      <a:r>
                        <a:rPr lang="en-US" dirty="0"/>
                        <a:t>78885</a:t>
                      </a:r>
                    </a:p>
                  </a:txBody>
                  <a:tcPr/>
                </a:tc>
                <a:tc>
                  <a:txBody>
                    <a:bodyPr/>
                    <a:lstStyle/>
                    <a:p>
                      <a:r>
                        <a:rPr lang="en-US" dirty="0"/>
                        <a:t>IT</a:t>
                      </a:r>
                    </a:p>
                  </a:txBody>
                  <a:tcPr/>
                </a:tc>
                <a:tc>
                  <a:txBody>
                    <a:bodyPr/>
                    <a:lstStyle/>
                    <a:p>
                      <a:r>
                        <a:rPr lang="en-US" dirty="0"/>
                        <a:t>Watson</a:t>
                      </a:r>
                    </a:p>
                  </a:txBody>
                  <a:tcPr/>
                </a:tc>
                <a:tc>
                  <a:txBody>
                    <a:bodyPr/>
                    <a:lstStyle/>
                    <a:p>
                      <a:r>
                        <a:rPr lang="en-US" dirty="0"/>
                        <a:t>9</a:t>
                      </a:r>
                    </a:p>
                  </a:txBody>
                  <a:tcPr/>
                </a:tc>
                <a:extLst>
                  <a:ext uri="{0D108BD9-81ED-4DB2-BD59-A6C34878D82A}">
                    <a16:rowId xmlns:a16="http://schemas.microsoft.com/office/drawing/2014/main" val="3785566120"/>
                  </a:ext>
                </a:extLst>
              </a:tr>
              <a:tr h="899684">
                <a:tc>
                  <a:txBody>
                    <a:bodyPr/>
                    <a:lstStyle/>
                    <a:p>
                      <a:r>
                        <a:rPr lang="en-US" dirty="0"/>
                        <a:t>2</a:t>
                      </a:r>
                    </a:p>
                  </a:txBody>
                  <a:tcPr/>
                </a:tc>
                <a:tc>
                  <a:txBody>
                    <a:bodyPr/>
                    <a:lstStyle/>
                    <a:p>
                      <a:r>
                        <a:rPr lang="en-US" dirty="0"/>
                        <a:t>Nandha</a:t>
                      </a:r>
                    </a:p>
                  </a:txBody>
                  <a:tcPr/>
                </a:tc>
                <a:tc>
                  <a:txBody>
                    <a:bodyPr/>
                    <a:lstStyle/>
                    <a:p>
                      <a:r>
                        <a:rPr lang="en-US" dirty="0"/>
                        <a:t>755222</a:t>
                      </a:r>
                    </a:p>
                  </a:txBody>
                  <a:tcPr/>
                </a:tc>
                <a:tc>
                  <a:txBody>
                    <a:bodyPr/>
                    <a:lstStyle/>
                    <a:p>
                      <a:r>
                        <a:rPr lang="en-US" dirty="0"/>
                        <a:t>CSE</a:t>
                      </a:r>
                    </a:p>
                  </a:txBody>
                  <a:tcPr/>
                </a:tc>
                <a:tc>
                  <a:txBody>
                    <a:bodyPr/>
                    <a:lstStyle/>
                    <a:p>
                      <a:r>
                        <a:rPr lang="en-US" dirty="0"/>
                        <a:t>Painter</a:t>
                      </a:r>
                    </a:p>
                  </a:txBody>
                  <a:tcPr/>
                </a:tc>
                <a:tc>
                  <a:txBody>
                    <a:bodyPr/>
                    <a:lstStyle/>
                    <a:p>
                      <a:r>
                        <a:rPr lang="en-US" dirty="0"/>
                        <a:t>8</a:t>
                      </a:r>
                    </a:p>
                  </a:txBody>
                  <a:tcPr/>
                </a:tc>
                <a:extLst>
                  <a:ext uri="{0D108BD9-81ED-4DB2-BD59-A6C34878D82A}">
                    <a16:rowId xmlns:a16="http://schemas.microsoft.com/office/drawing/2014/main" val="3745099044"/>
                  </a:ext>
                </a:extLst>
              </a:tr>
              <a:tr h="899684">
                <a:tc>
                  <a:txBody>
                    <a:bodyPr/>
                    <a:lstStyle/>
                    <a:p>
                      <a:r>
                        <a:rPr lang="en-US" dirty="0"/>
                        <a:t>3</a:t>
                      </a:r>
                    </a:p>
                  </a:txBody>
                  <a:tcPr/>
                </a:tc>
                <a:tc>
                  <a:txBody>
                    <a:bodyPr/>
                    <a:lstStyle/>
                    <a:p>
                      <a:r>
                        <a:rPr lang="en-US" dirty="0"/>
                        <a:t>Kabilan</a:t>
                      </a:r>
                    </a:p>
                  </a:txBody>
                  <a:tcPr/>
                </a:tc>
                <a:tc>
                  <a:txBody>
                    <a:bodyPr/>
                    <a:lstStyle/>
                    <a:p>
                      <a:r>
                        <a:rPr lang="en-US" dirty="0"/>
                        <a:t>96369</a:t>
                      </a:r>
                    </a:p>
                  </a:txBody>
                  <a:tcPr/>
                </a:tc>
                <a:tc>
                  <a:txBody>
                    <a:bodyPr/>
                    <a:lstStyle/>
                    <a:p>
                      <a:r>
                        <a:rPr lang="en-US" dirty="0"/>
                        <a:t>IT</a:t>
                      </a:r>
                    </a:p>
                  </a:txBody>
                  <a:tcPr/>
                </a:tc>
                <a:tc>
                  <a:txBody>
                    <a:bodyPr/>
                    <a:lstStyle/>
                    <a:p>
                      <a:r>
                        <a:rPr lang="en-US" dirty="0"/>
                        <a:t>Watson</a:t>
                      </a:r>
                    </a:p>
                  </a:txBody>
                  <a:tcPr/>
                </a:tc>
                <a:tc>
                  <a:txBody>
                    <a:bodyPr/>
                    <a:lstStyle/>
                    <a:p>
                      <a:r>
                        <a:rPr lang="en-US" dirty="0"/>
                        <a:t>2</a:t>
                      </a:r>
                    </a:p>
                  </a:txBody>
                  <a:tcPr/>
                </a:tc>
                <a:extLst>
                  <a:ext uri="{0D108BD9-81ED-4DB2-BD59-A6C34878D82A}">
                    <a16:rowId xmlns:a16="http://schemas.microsoft.com/office/drawing/2014/main" val="4088572702"/>
                  </a:ext>
                </a:extLst>
              </a:tr>
              <a:tr h="899684">
                <a:tc>
                  <a:txBody>
                    <a:bodyPr/>
                    <a:lstStyle/>
                    <a:p>
                      <a:r>
                        <a:rPr lang="en-US" dirty="0"/>
                        <a:t>4</a:t>
                      </a:r>
                    </a:p>
                  </a:txBody>
                  <a:tcPr/>
                </a:tc>
                <a:tc>
                  <a:txBody>
                    <a:bodyPr/>
                    <a:lstStyle/>
                    <a:p>
                      <a:r>
                        <a:rPr lang="en-US" dirty="0"/>
                        <a:t>Winstar</a:t>
                      </a:r>
                    </a:p>
                  </a:txBody>
                  <a:tcPr/>
                </a:tc>
                <a:tc>
                  <a:txBody>
                    <a:bodyPr/>
                    <a:lstStyle/>
                    <a:p>
                      <a:r>
                        <a:rPr lang="en-US" dirty="0"/>
                        <a:t>255265</a:t>
                      </a:r>
                    </a:p>
                  </a:txBody>
                  <a:tcPr/>
                </a:tc>
                <a:tc>
                  <a:txBody>
                    <a:bodyPr/>
                    <a:lstStyle/>
                    <a:p>
                      <a:r>
                        <a:rPr lang="en-US" dirty="0"/>
                        <a:t>ECE</a:t>
                      </a:r>
                    </a:p>
                  </a:txBody>
                  <a:tcPr/>
                </a:tc>
                <a:tc>
                  <a:txBody>
                    <a:bodyPr/>
                    <a:lstStyle/>
                    <a:p>
                      <a:r>
                        <a:rPr lang="en-US" dirty="0"/>
                        <a:t>Painter</a:t>
                      </a:r>
                    </a:p>
                  </a:txBody>
                  <a:tcPr/>
                </a:tc>
                <a:tc>
                  <a:txBody>
                    <a:bodyPr/>
                    <a:lstStyle/>
                    <a:p>
                      <a:r>
                        <a:rPr lang="en-US" dirty="0"/>
                        <a:t>1</a:t>
                      </a:r>
                    </a:p>
                  </a:txBody>
                  <a:tcPr/>
                </a:tc>
                <a:extLst>
                  <a:ext uri="{0D108BD9-81ED-4DB2-BD59-A6C34878D82A}">
                    <a16:rowId xmlns:a16="http://schemas.microsoft.com/office/drawing/2014/main" val="5794813"/>
                  </a:ext>
                </a:extLst>
              </a:tr>
              <a:tr h="899684">
                <a:tc>
                  <a:txBody>
                    <a:bodyPr/>
                    <a:lstStyle/>
                    <a:p>
                      <a:r>
                        <a:rPr lang="en-US" dirty="0"/>
                        <a:t>5</a:t>
                      </a:r>
                    </a:p>
                  </a:txBody>
                  <a:tcPr/>
                </a:tc>
                <a:tc>
                  <a:txBody>
                    <a:bodyPr/>
                    <a:lstStyle/>
                    <a:p>
                      <a:r>
                        <a:rPr lang="en-US" dirty="0"/>
                        <a:t>Leo</a:t>
                      </a:r>
                    </a:p>
                  </a:txBody>
                  <a:tcPr/>
                </a:tc>
                <a:tc>
                  <a:txBody>
                    <a:bodyPr/>
                    <a:lstStyle/>
                    <a:p>
                      <a:r>
                        <a:rPr lang="en-US" dirty="0"/>
                        <a:t>878754</a:t>
                      </a:r>
                    </a:p>
                  </a:txBody>
                  <a:tcPr/>
                </a:tc>
                <a:tc>
                  <a:txBody>
                    <a:bodyPr/>
                    <a:lstStyle/>
                    <a:p>
                      <a:r>
                        <a:rPr lang="en-US" dirty="0"/>
                        <a:t>EEE</a:t>
                      </a:r>
                    </a:p>
                  </a:txBody>
                  <a:tcPr/>
                </a:tc>
                <a:tc>
                  <a:txBody>
                    <a:bodyPr/>
                    <a:lstStyle/>
                    <a:p>
                      <a:r>
                        <a:rPr lang="en-US" dirty="0"/>
                        <a:t>Watson</a:t>
                      </a:r>
                    </a:p>
                  </a:txBody>
                  <a:tcPr/>
                </a:tc>
                <a:tc>
                  <a:txBody>
                    <a:bodyPr/>
                    <a:lstStyle/>
                    <a:p>
                      <a:r>
                        <a:rPr lang="en-US" dirty="0"/>
                        <a:t>5</a:t>
                      </a:r>
                    </a:p>
                  </a:txBody>
                  <a:tcPr/>
                </a:tc>
                <a:extLst>
                  <a:ext uri="{0D108BD9-81ED-4DB2-BD59-A6C34878D82A}">
                    <a16:rowId xmlns:a16="http://schemas.microsoft.com/office/drawing/2014/main" val="2811265514"/>
                  </a:ext>
                </a:extLst>
              </a:tr>
            </a:tbl>
          </a:graphicData>
        </a:graphic>
      </p:graphicFrame>
    </p:spTree>
    <p:extLst>
      <p:ext uri="{BB962C8B-B14F-4D97-AF65-F5344CB8AC3E}">
        <p14:creationId xmlns:p14="http://schemas.microsoft.com/office/powerpoint/2010/main" val="1375199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500" dirty="0">
                <a:solidFill>
                  <a:schemeClr val="tx1"/>
                </a:solidFill>
                <a:latin typeface="Helvetica Neue"/>
                <a:ea typeface="Helvetica Neue"/>
                <a:cs typeface="Helvetica Neue"/>
                <a:sym typeface="Helvetica Neue"/>
              </a:rPr>
              <a:t>Module 7 Activity 2</a:t>
            </a:r>
            <a:endParaRPr sz="3500" dirty="0">
              <a:solidFill>
                <a:schemeClr val="tx1"/>
              </a:solidFill>
              <a:latin typeface="Helvetica Neue"/>
              <a:ea typeface="Helvetica Neue"/>
              <a:cs typeface="Helvetica Neue"/>
              <a:sym typeface="Helvetica Neue"/>
            </a:endParaRPr>
          </a:p>
        </p:txBody>
      </p:sp>
      <p:sp>
        <p:nvSpPr>
          <p:cNvPr id="114" name="Google Shape;114;p17"/>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457200" lvl="0" indent="-400050" algn="l" rtl="0">
              <a:spcBef>
                <a:spcPts val="360"/>
              </a:spcBef>
              <a:spcAft>
                <a:spcPts val="0"/>
              </a:spcAft>
              <a:buSzPts val="2700"/>
              <a:buChar char="-"/>
            </a:pPr>
            <a:r>
              <a:rPr lang="en-US" sz="2800"/>
              <a:t>Each team, take about 10 to 20 minutes to finish up Module 7 Activity 2</a:t>
            </a:r>
            <a:endParaRPr sz="2800"/>
          </a:p>
          <a:p>
            <a:pPr marL="457200" lvl="0" indent="0" algn="l" rtl="0">
              <a:spcBef>
                <a:spcPts val="360"/>
              </a:spcBef>
              <a:spcAft>
                <a:spcPts val="0"/>
              </a:spcAft>
              <a:buNone/>
            </a:pPr>
            <a:endParaRPr sz="2800"/>
          </a:p>
          <a:p>
            <a:pPr marL="457200" lvl="0" indent="0" algn="l" rtl="0">
              <a:spcBef>
                <a:spcPts val="360"/>
              </a:spcBef>
              <a:spcAft>
                <a:spcPts val="0"/>
              </a:spcAft>
              <a:buNone/>
            </a:pPr>
            <a:endParaRPr sz="2800"/>
          </a:p>
          <a:p>
            <a:pPr marL="0" lvl="0" indent="0" algn="l" rtl="0">
              <a:spcBef>
                <a:spcPts val="360"/>
              </a:spcBef>
              <a:spcAft>
                <a:spcPts val="0"/>
              </a:spcAft>
              <a:buNone/>
            </a:pPr>
            <a:endParaRPr sz="2600"/>
          </a:p>
        </p:txBody>
      </p:sp>
      <p:sp>
        <p:nvSpPr>
          <p:cNvPr id="116" name="Google Shape;116;p17"/>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15" name="Google Shape;115;p17"/>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pic>
        <p:nvPicPr>
          <p:cNvPr id="117" name="Google Shape;117;p17"/>
          <p:cNvPicPr preferRelativeResize="0"/>
          <p:nvPr/>
        </p:nvPicPr>
        <p:blipFill>
          <a:blip r:embed="rId3">
            <a:alphaModFix/>
          </a:blip>
          <a:stretch>
            <a:fillRect/>
          </a:stretch>
        </p:blipFill>
        <p:spPr>
          <a:xfrm>
            <a:off x="1942363" y="2300775"/>
            <a:ext cx="5259274" cy="394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685788" y="3123705"/>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Helvetica Neue"/>
              <a:ea typeface="Helvetica Neue"/>
              <a:cs typeface="Helvetica Neue"/>
              <a:sym typeface="Helvetica Neue"/>
            </a:endParaRPr>
          </a:p>
          <a:p>
            <a:pPr marL="0" lvl="0" indent="0" algn="l" rtl="0">
              <a:spcBef>
                <a:spcPts val="0"/>
              </a:spcBef>
              <a:spcAft>
                <a:spcPts val="0"/>
              </a:spcAft>
              <a:buNone/>
            </a:pPr>
            <a:r>
              <a:rPr lang="en-US" dirty="0">
                <a:solidFill>
                  <a:schemeClr val="tx1"/>
                </a:solidFill>
                <a:latin typeface="Helvetica Neue"/>
                <a:ea typeface="Helvetica Neue"/>
                <a:cs typeface="Helvetica Neue"/>
                <a:sym typeface="Helvetica Neue"/>
              </a:rPr>
              <a:t>The 7 Layers of Cyber Security</a:t>
            </a:r>
            <a:endParaRPr>
              <a:solidFill>
                <a:schemeClr val="tx1"/>
              </a:solidFill>
              <a:latin typeface="Helvetica Neue"/>
              <a:ea typeface="Helvetica Neue"/>
              <a:cs typeface="Helvetica Neue"/>
            </a:endParaRPr>
          </a:p>
        </p:txBody>
      </p:sp>
      <p:sp>
        <p:nvSpPr>
          <p:cNvPr id="123" name="Google Shape;123;p18"/>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24" name="Google Shape;124;p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3500" dirty="0">
                <a:solidFill>
                  <a:schemeClr val="tx1"/>
                </a:solidFill>
                <a:latin typeface="Helvetica Neue"/>
                <a:ea typeface="Helvetica Neue"/>
                <a:cs typeface="Helvetica Neue"/>
                <a:sym typeface="Helvetica Neue"/>
              </a:rPr>
              <a:t>The 7 Layers of Cyber Security</a:t>
            </a:r>
            <a:endParaRPr sz="3500" dirty="0">
              <a:solidFill>
                <a:schemeClr val="tx1"/>
              </a:solidFill>
              <a:latin typeface="Helvetica Neue"/>
              <a:ea typeface="Helvetica Neue"/>
              <a:cs typeface="Helvetica Neue"/>
              <a:sym typeface="Helvetica Neue"/>
            </a:endParaRPr>
          </a:p>
        </p:txBody>
      </p:sp>
      <p:sp>
        <p:nvSpPr>
          <p:cNvPr id="131" name="Google Shape;131;p19"/>
          <p:cNvSpPr txBox="1">
            <a:spLocks noGrp="1"/>
          </p:cNvSpPr>
          <p:nvPr>
            <p:ph idx="1"/>
          </p:nvPr>
        </p:nvSpPr>
        <p:spPr>
          <a:xfrm>
            <a:off x="457200" y="1060325"/>
            <a:ext cx="8229600" cy="4526100"/>
          </a:xfrm>
          <a:prstGeom prst="rect">
            <a:avLst/>
          </a:prstGeom>
        </p:spPr>
        <p:txBody>
          <a:bodyPr spcFirstLastPara="1" wrap="square" lIns="91425" tIns="45700" rIns="91425" bIns="45700" anchor="t" anchorCtr="0">
            <a:noAutofit/>
          </a:bodyPr>
          <a:lstStyle/>
          <a:p>
            <a:pPr marL="457200" lvl="0" indent="-355600" algn="l" rtl="0">
              <a:spcBef>
                <a:spcPts val="360"/>
              </a:spcBef>
              <a:spcAft>
                <a:spcPts val="0"/>
              </a:spcAft>
              <a:buSzPts val="2000"/>
              <a:buFont typeface="Helvetica Neue"/>
              <a:buAutoNum type="arabicPeriod"/>
            </a:pPr>
            <a:r>
              <a:rPr lang="en-US" sz="2000" b="1">
                <a:latin typeface="Helvetica Neue"/>
                <a:ea typeface="Helvetica Neue"/>
                <a:cs typeface="Helvetica Neue"/>
                <a:sym typeface="Helvetica Neue"/>
              </a:rPr>
              <a:t>Mission Critical Assets </a:t>
            </a:r>
            <a:endParaRPr sz="20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This is the data that is being protected. Any asset an organization cannot function without (computers, software and data).</a:t>
            </a:r>
            <a:endParaRPr sz="2000"/>
          </a:p>
          <a:p>
            <a:pPr marL="457200" lvl="0" indent="-355600" algn="l" rtl="0">
              <a:spcBef>
                <a:spcPts val="0"/>
              </a:spcBef>
              <a:spcAft>
                <a:spcPts val="0"/>
              </a:spcAft>
              <a:buSzPts val="2000"/>
              <a:buFont typeface="Helvetica Neue"/>
              <a:buAutoNum type="arabicPeriod"/>
            </a:pPr>
            <a:r>
              <a:rPr lang="en-US" sz="2000" b="1">
                <a:latin typeface="Helvetica Neue"/>
                <a:ea typeface="Helvetica Neue"/>
                <a:cs typeface="Helvetica Neue"/>
                <a:sym typeface="Helvetica Neue"/>
              </a:rPr>
              <a:t>Data Security</a:t>
            </a:r>
            <a:endParaRPr sz="20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Protecting your systems at this level would entail establishing reliable backups to save data, encryption of your data, and other policies such as Two-Factor Authentication (usernames &amp; passwords).</a:t>
            </a:r>
            <a:endParaRPr sz="2000"/>
          </a:p>
          <a:p>
            <a:pPr marL="457200" lvl="0" indent="-355600" algn="l" rtl="0">
              <a:spcBef>
                <a:spcPts val="0"/>
              </a:spcBef>
              <a:spcAft>
                <a:spcPts val="0"/>
              </a:spcAft>
              <a:buSzPts val="2000"/>
              <a:buFont typeface="Helvetica Neue"/>
              <a:buAutoNum type="arabicPeriod"/>
            </a:pPr>
            <a:r>
              <a:rPr lang="en-US" sz="2000" b="1">
                <a:latin typeface="Helvetica Neue"/>
                <a:ea typeface="Helvetica Neue"/>
                <a:cs typeface="Helvetica Neue"/>
                <a:sym typeface="Helvetica Neue"/>
              </a:rPr>
              <a:t>Application Security </a:t>
            </a:r>
            <a:endParaRPr sz="20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The testing and adding of application features to prevent and patch vulnerabilities.</a:t>
            </a:r>
            <a:endParaRPr sz="2000"/>
          </a:p>
          <a:p>
            <a:pPr marL="914400" lvl="0" indent="-355600" algn="l" rtl="0">
              <a:spcBef>
                <a:spcPts val="0"/>
              </a:spcBef>
              <a:spcAft>
                <a:spcPts val="0"/>
              </a:spcAft>
              <a:buSzPts val="2000"/>
              <a:buChar char="-"/>
            </a:pPr>
            <a:r>
              <a:rPr lang="en-US" sz="2000"/>
              <a:t>Routine updating of applications and software to not leave any system open to an old exploit. </a:t>
            </a:r>
            <a:endParaRPr sz="2000"/>
          </a:p>
          <a:p>
            <a:pPr marL="457200" lvl="0" indent="-355600" algn="l" rtl="0">
              <a:spcBef>
                <a:spcPts val="0"/>
              </a:spcBef>
              <a:spcAft>
                <a:spcPts val="0"/>
              </a:spcAft>
              <a:buSzPts val="2000"/>
              <a:buFont typeface="Helvetica Neue"/>
              <a:buAutoNum type="arabicPeriod"/>
            </a:pPr>
            <a:r>
              <a:rPr lang="en-US" sz="2000" b="1">
                <a:latin typeface="Helvetica Neue"/>
                <a:ea typeface="Helvetica Neue"/>
                <a:cs typeface="Helvetica Neue"/>
                <a:sym typeface="Helvetica Neue"/>
              </a:rPr>
              <a:t>Endpoint Security</a:t>
            </a:r>
            <a:endParaRPr sz="2000" b="1">
              <a:latin typeface="Helvetica Neue"/>
              <a:ea typeface="Helvetica Neue"/>
              <a:cs typeface="Helvetica Neue"/>
              <a:sym typeface="Helvetica Neue"/>
            </a:endParaRPr>
          </a:p>
          <a:p>
            <a:pPr marL="914400" lvl="0" indent="-355600" algn="l" rtl="0">
              <a:spcBef>
                <a:spcPts val="0"/>
              </a:spcBef>
              <a:spcAft>
                <a:spcPts val="0"/>
              </a:spcAft>
              <a:buSzPts val="2000"/>
              <a:buChar char="-"/>
            </a:pPr>
            <a:r>
              <a:rPr lang="en-US" sz="2000"/>
              <a:t>Protects the connection between the network and its devices</a:t>
            </a:r>
            <a:endParaRPr sz="2000"/>
          </a:p>
          <a:p>
            <a:pPr marL="914400" lvl="0" indent="-355600" algn="l" rtl="0">
              <a:spcBef>
                <a:spcPts val="0"/>
              </a:spcBef>
              <a:spcAft>
                <a:spcPts val="0"/>
              </a:spcAft>
              <a:buSzPts val="2000"/>
              <a:buChar char="-"/>
            </a:pPr>
            <a:r>
              <a:rPr lang="en-US" sz="2000"/>
              <a:t>We can implement endpoint security through the use of antivirus software, web content filtering, and application controls.</a:t>
            </a:r>
            <a:endParaRPr sz="2000"/>
          </a:p>
          <a:p>
            <a:pPr marL="0" lvl="0" indent="0" algn="l" rtl="0">
              <a:spcBef>
                <a:spcPts val="360"/>
              </a:spcBef>
              <a:spcAft>
                <a:spcPts val="0"/>
              </a:spcAft>
              <a:buNone/>
            </a:pPr>
            <a:endParaRPr sz="2000"/>
          </a:p>
          <a:p>
            <a:pPr marL="0" lvl="0" indent="0" algn="l" rtl="0">
              <a:spcBef>
                <a:spcPts val="360"/>
              </a:spcBef>
              <a:spcAft>
                <a:spcPts val="0"/>
              </a:spcAft>
              <a:buNone/>
            </a:pPr>
            <a:endParaRPr sz="2000"/>
          </a:p>
        </p:txBody>
      </p:sp>
      <p:sp>
        <p:nvSpPr>
          <p:cNvPr id="133" name="Google Shape;133;p19"/>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32" name="Google Shape;132;p19"/>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628650" y="-83696"/>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The 7 Layers of Cyber Security</a:t>
            </a:r>
            <a:endParaRPr lang="en-US">
              <a:solidFill>
                <a:schemeClr val="tx1"/>
              </a:solidFill>
              <a:latin typeface="Helvetica Neue"/>
              <a:ea typeface="Helvetica Neue"/>
              <a:cs typeface="Helvetica Neue"/>
            </a:endParaRPr>
          </a:p>
        </p:txBody>
      </p:sp>
      <p:sp>
        <p:nvSpPr>
          <p:cNvPr id="140" name="Google Shape;140;p20"/>
          <p:cNvSpPr txBox="1">
            <a:spLocks noGrp="1"/>
          </p:cNvSpPr>
          <p:nvPr>
            <p:ph idx="1"/>
          </p:nvPr>
        </p:nvSpPr>
        <p:spPr>
          <a:xfrm>
            <a:off x="457200" y="12427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000" b="1">
                <a:latin typeface="Helvetica Neue"/>
                <a:ea typeface="Helvetica Neue"/>
                <a:cs typeface="Helvetica Neue"/>
                <a:sym typeface="Helvetica Neue"/>
              </a:rPr>
              <a:t>5.  Network Security</a:t>
            </a:r>
            <a:endParaRPr sz="2000" b="1">
              <a:latin typeface="Helvetica Neue"/>
              <a:ea typeface="Helvetica Neue"/>
              <a:cs typeface="Helvetica Neue"/>
              <a:sym typeface="Helvetica Neue"/>
            </a:endParaRPr>
          </a:p>
          <a:p>
            <a:pPr marL="914400" lvl="0" indent="-355600" algn="l" rtl="0">
              <a:spcBef>
                <a:spcPts val="360"/>
              </a:spcBef>
              <a:spcAft>
                <a:spcPts val="0"/>
              </a:spcAft>
              <a:buSzPts val="2000"/>
              <a:buChar char="-"/>
            </a:pPr>
            <a:r>
              <a:rPr lang="en-US" sz="2000"/>
              <a:t>At this layer, we are concerned with the breadth of access a user has within a network. It would be dangerous to grant every employee root access. </a:t>
            </a:r>
            <a:endParaRPr sz="2000"/>
          </a:p>
          <a:p>
            <a:pPr marL="914400" lvl="0" indent="-355600" algn="l" rtl="0">
              <a:spcBef>
                <a:spcPts val="0"/>
              </a:spcBef>
              <a:spcAft>
                <a:spcPts val="0"/>
              </a:spcAft>
              <a:buSzPts val="2000"/>
              <a:buChar char="-"/>
            </a:pPr>
            <a:r>
              <a:rPr lang="en-US" sz="2000"/>
              <a:t>We need to provide people with the minimum amount of “user privilege” possible for them to do their job and nothing more. </a:t>
            </a:r>
            <a:endParaRPr sz="2000"/>
          </a:p>
          <a:p>
            <a:pPr marL="0" lvl="0" indent="0" algn="l" rtl="0">
              <a:spcBef>
                <a:spcPts val="360"/>
              </a:spcBef>
              <a:spcAft>
                <a:spcPts val="0"/>
              </a:spcAft>
              <a:buNone/>
            </a:pPr>
            <a:r>
              <a:rPr lang="en-US" sz="2000" b="1">
                <a:latin typeface="Helvetica Neue"/>
                <a:ea typeface="Helvetica Neue"/>
                <a:cs typeface="Helvetica Neue"/>
                <a:sym typeface="Helvetica Neue"/>
              </a:rPr>
              <a:t>6.   Perimeter Security</a:t>
            </a:r>
            <a:endParaRPr sz="2000" b="1">
              <a:latin typeface="Helvetica Neue"/>
              <a:ea typeface="Helvetica Neue"/>
              <a:cs typeface="Helvetica Neue"/>
              <a:sym typeface="Helvetica Neue"/>
            </a:endParaRPr>
          </a:p>
          <a:p>
            <a:pPr marL="914400" lvl="0" indent="-355600" algn="l" rtl="0">
              <a:spcBef>
                <a:spcPts val="360"/>
              </a:spcBef>
              <a:spcAft>
                <a:spcPts val="0"/>
              </a:spcAft>
              <a:buSzPts val="2000"/>
              <a:buChar char="-"/>
            </a:pPr>
            <a:r>
              <a:rPr lang="en-US" sz="2000"/>
              <a:t>Prevents suspicious activity from entering the network by protecting the gateway with firewalls, data encryption, anti-virus software.</a:t>
            </a:r>
            <a:endParaRPr sz="2000"/>
          </a:p>
          <a:p>
            <a:pPr marL="914400" lvl="0" indent="-355600" algn="l" rtl="0">
              <a:spcBef>
                <a:spcPts val="0"/>
              </a:spcBef>
              <a:spcAft>
                <a:spcPts val="0"/>
              </a:spcAft>
              <a:buSzPts val="2000"/>
              <a:buChar char="-"/>
            </a:pPr>
            <a:r>
              <a:rPr lang="en-US" sz="2000"/>
              <a:t>Monitors and secures devices that transmit data outside of the walls of your network.</a:t>
            </a:r>
            <a:endParaRPr sz="2000"/>
          </a:p>
          <a:p>
            <a:pPr marL="0" lvl="0" indent="0" algn="l" rtl="0">
              <a:spcBef>
                <a:spcPts val="360"/>
              </a:spcBef>
              <a:spcAft>
                <a:spcPts val="0"/>
              </a:spcAft>
              <a:buNone/>
            </a:pPr>
            <a:r>
              <a:rPr lang="en-US" sz="2000" b="1">
                <a:latin typeface="Helvetica Neue"/>
                <a:ea typeface="Helvetica Neue"/>
                <a:cs typeface="Helvetica Neue"/>
                <a:sym typeface="Helvetica Neue"/>
              </a:rPr>
              <a:t>7.   The Human Layer</a:t>
            </a:r>
            <a:endParaRPr sz="2000" b="1">
              <a:latin typeface="Helvetica Neue"/>
              <a:ea typeface="Helvetica Neue"/>
              <a:cs typeface="Helvetica Neue"/>
              <a:sym typeface="Helvetica Neue"/>
            </a:endParaRPr>
          </a:p>
          <a:p>
            <a:pPr marL="914400" lvl="0" indent="-355600" algn="l" rtl="0">
              <a:spcBef>
                <a:spcPts val="360"/>
              </a:spcBef>
              <a:spcAft>
                <a:spcPts val="0"/>
              </a:spcAft>
              <a:buSzPts val="2000"/>
              <a:buChar char="-"/>
            </a:pPr>
            <a:r>
              <a:rPr lang="en-US" sz="2000"/>
              <a:t>Being aware of human threats like spamming, phishing, and any other clever form of social engineering.</a:t>
            </a:r>
            <a:endParaRPr sz="2000"/>
          </a:p>
          <a:p>
            <a:pPr marL="0" lvl="0" indent="0" algn="l" rtl="0">
              <a:spcBef>
                <a:spcPts val="360"/>
              </a:spcBef>
              <a:spcAft>
                <a:spcPts val="0"/>
              </a:spcAft>
              <a:buNone/>
            </a:pPr>
            <a:endParaRPr sz="2000"/>
          </a:p>
          <a:p>
            <a:pPr marL="0" lvl="0" indent="0" algn="l" rtl="0">
              <a:spcBef>
                <a:spcPts val="360"/>
              </a:spcBef>
              <a:spcAft>
                <a:spcPts val="0"/>
              </a:spcAft>
              <a:buNone/>
            </a:pPr>
            <a:endParaRPr sz="2000"/>
          </a:p>
        </p:txBody>
      </p:sp>
      <p:sp>
        <p:nvSpPr>
          <p:cNvPr id="142" name="Google Shape;142;p20"/>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41" name="Google Shape;141;p20"/>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628650" y="84"/>
            <a:ext cx="7886700" cy="1325563"/>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tx1"/>
                </a:solidFill>
                <a:latin typeface="Helvetica Neue"/>
                <a:ea typeface="Helvetica Neue"/>
                <a:cs typeface="Helvetica Neue"/>
                <a:sym typeface="Helvetica Neue"/>
              </a:rPr>
              <a:t>The 7 Layers of Cyber Security</a:t>
            </a:r>
            <a:endParaRPr dirty="0">
              <a:solidFill>
                <a:schemeClr val="tx1"/>
              </a:solidFill>
              <a:latin typeface="Helvetica Neue"/>
              <a:ea typeface="Helvetica Neue"/>
              <a:cs typeface="Helvetica Neue"/>
              <a:sym typeface="Helvetica Neue"/>
            </a:endParaRPr>
          </a:p>
        </p:txBody>
      </p:sp>
      <p:sp>
        <p:nvSpPr>
          <p:cNvPr id="150" name="Google Shape;150;p21"/>
          <p:cNvSpPr txBox="1">
            <a:spLocks noGrp="1"/>
          </p:cNvSpPr>
          <p:nvPr>
            <p:ph type="ftr" sz="quarter" idx="11"/>
          </p:nvPr>
        </p:nvSpPr>
        <p:spPr>
          <a:xfrm>
            <a:off x="3124200" y="6381900"/>
            <a:ext cx="2895600" cy="4761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49" name="Google Shape;149;p21"/>
          <p:cNvSpPr txBox="1">
            <a:spLocks noGrp="1"/>
          </p:cNvSpPr>
          <p:nvPr>
            <p:ph type="sldNum" sz="quarter" idx="12"/>
          </p:nvPr>
        </p:nvSpPr>
        <p:spPr>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pic>
        <p:nvPicPr>
          <p:cNvPr id="151" name="Google Shape;151;p21"/>
          <p:cNvPicPr preferRelativeResize="0"/>
          <p:nvPr/>
        </p:nvPicPr>
        <p:blipFill>
          <a:blip r:embed="rId3">
            <a:alphaModFix/>
          </a:blip>
          <a:stretch>
            <a:fillRect/>
          </a:stretch>
        </p:blipFill>
        <p:spPr>
          <a:xfrm>
            <a:off x="1177425" y="1417650"/>
            <a:ext cx="6789161" cy="452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1950996" y="134660"/>
            <a:ext cx="7772400" cy="136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Helvetica Neue"/>
                <a:ea typeface="Helvetica Neue"/>
                <a:cs typeface="Helvetica Neue"/>
                <a:sym typeface="Helvetica Neue"/>
              </a:rPr>
              <a:t>Malware</a:t>
            </a:r>
            <a:endParaRPr dirty="0">
              <a:solidFill>
                <a:schemeClr val="tx1"/>
              </a:solidFill>
              <a:latin typeface="Helvetica Neue"/>
              <a:ea typeface="Helvetica Neue"/>
              <a:cs typeface="Helvetica Neue"/>
              <a:sym typeface="Helvetica Neue"/>
            </a:endParaRPr>
          </a:p>
        </p:txBody>
      </p:sp>
      <p:sp>
        <p:nvSpPr>
          <p:cNvPr id="157" name="Google Shape;157;p22"/>
          <p:cNvSpPr txBox="1">
            <a:spLocks noGrp="1"/>
          </p:cNvSpPr>
          <p:nvPr>
            <p:ph type="ftr" sz="quarter" idx="11"/>
          </p:nvPr>
        </p:nvSpPr>
        <p:spPr>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 2021 Iowa State University</a:t>
            </a:r>
            <a:endParaRPr/>
          </a:p>
        </p:txBody>
      </p:sp>
      <p:sp>
        <p:nvSpPr>
          <p:cNvPr id="158" name="Google Shape;158;p2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descr="A person standing in a field with fireflies in the sky&#10;&#10;Description automatically generated">
            <a:extLst>
              <a:ext uri="{FF2B5EF4-FFF2-40B4-BE49-F238E27FC236}">
                <a16:creationId xmlns:a16="http://schemas.microsoft.com/office/drawing/2014/main" id="{AAFB843C-F7B3-145D-9208-A6AE06DAB61C}"/>
              </a:ext>
            </a:extLst>
          </p:cNvPr>
          <p:cNvPicPr>
            <a:picLocks noChangeAspect="1"/>
          </p:cNvPicPr>
          <p:nvPr/>
        </p:nvPicPr>
        <p:blipFill>
          <a:blip r:embed="rId3"/>
          <a:stretch>
            <a:fillRect/>
          </a:stretch>
        </p:blipFill>
        <p:spPr>
          <a:xfrm>
            <a:off x="2192099" y="1351022"/>
            <a:ext cx="3897162" cy="3882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28</Slides>
  <Notes>22</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Module 8 Agenda</vt:lpstr>
      <vt:lpstr>PowerPoint Presentation</vt:lpstr>
      <vt:lpstr>Module 7 Activity 2</vt:lpstr>
      <vt:lpstr> The 7 Layers of Cyber Security</vt:lpstr>
      <vt:lpstr>The 7 Layers of Cyber Security</vt:lpstr>
      <vt:lpstr>The 7 Layers of Cyber Security</vt:lpstr>
      <vt:lpstr>The 7 Layers of Cyber Security</vt:lpstr>
      <vt:lpstr>Malware</vt:lpstr>
      <vt:lpstr>Malware</vt:lpstr>
      <vt:lpstr>Malware</vt:lpstr>
      <vt:lpstr>Malware</vt:lpstr>
      <vt:lpstr>Malware</vt:lpstr>
      <vt:lpstr>Malware</vt:lpstr>
      <vt:lpstr>Malware</vt:lpstr>
      <vt:lpstr>PowerPoint Presentation</vt:lpstr>
      <vt:lpstr>Vulnerabilities</vt:lpstr>
      <vt:lpstr>Vulnerabilities</vt:lpstr>
      <vt:lpstr>Vulnerabilities</vt:lpstr>
      <vt:lpstr>Vulnerabilities</vt:lpstr>
      <vt:lpstr>Vulnerabilities</vt:lpstr>
      <vt:lpstr>To Do</vt:lpstr>
      <vt:lpstr>End of Module 8!</vt:lpstr>
      <vt:lpstr>Questions?</vt:lpstr>
      <vt:lpstr>PowerPoint Presentation</vt:lpstr>
      <vt:lpstr>PowerPoint Presentation</vt:lpstr>
      <vt:lpstr>Outline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7 Layers of Cyber Security &amp; Vulnerabilities</dc:title>
  <cp:revision>177</cp:revision>
  <dcterms:modified xsi:type="dcterms:W3CDTF">2024-12-16T06:59:09Z</dcterms:modified>
</cp:coreProperties>
</file>