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74" r:id="rId2"/>
    <p:sldId id="257" r:id="rId3"/>
    <p:sldId id="258" r:id="rId4"/>
    <p:sldId id="259" r:id="rId5"/>
    <p:sldId id="275" r:id="rId6"/>
    <p:sldId id="260" r:id="rId7"/>
    <p:sldId id="262" r:id="rId8"/>
    <p:sldId id="263" r:id="rId9"/>
    <p:sldId id="264" r:id="rId10"/>
    <p:sldId id="265" r:id="rId11"/>
    <p:sldId id="279" r:id="rId12"/>
    <p:sldId id="292" r:id="rId13"/>
    <p:sldId id="293" r:id="rId14"/>
    <p:sldId id="286" r:id="rId15"/>
    <p:sldId id="287" r:id="rId16"/>
    <p:sldId id="288" r:id="rId17"/>
    <p:sldId id="291" r:id="rId18"/>
    <p:sldId id="289" r:id="rId19"/>
    <p:sldId id="290" r:id="rId20"/>
    <p:sldId id="283" r:id="rId21"/>
    <p:sldId id="284" r:id="rId22"/>
    <p:sldId id="280" r:id="rId23"/>
    <p:sldId id="281" r:id="rId24"/>
    <p:sldId id="266" r:id="rId25"/>
    <p:sldId id="270" r:id="rId26"/>
    <p:sldId id="271" r:id="rId27"/>
    <p:sldId id="277" r:id="rId28"/>
    <p:sldId id="278" r:id="rId2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BB5D5-1B62-4917-B020-AD93ECB121EA}" v="15" dt="2024-12-16T07:20:26.366"/>
    <p1510:client id="{8BD7E45F-AEA1-433B-B951-2D0698349B97}" v="109" dt="2024-12-16T07:42:19.543"/>
    <p1510:client id="{B5DDDAD9-1190-4135-AF8C-F488A37BF56D}" v="38" dt="2024-12-16T11:16:11.8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806" y="-114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2352526-EF99-42E9-9B33-C1E3139CB971}" type="datetimeFigureOut">
              <a:rPr lang="en-US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12/16/2024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993C105-3293-48CD-88B8-5309397579E8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400"/>
              </a:pPr>
              <a:t>‹#›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28165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840" cy="37710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09AC5E9-5155-47DD-92DA-8274775B41ED}" type="datetimeFigureOut">
              <a:rPr lang="en-US"/>
              <a:pPr lvl="0"/>
              <a:t>12/16/2024</a:t>
            </a:fld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FEA57AD-03E8-4CC3-BDED-D1751059394C}" type="slidenum">
              <a:rPr/>
              <a:pPr lvl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7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0000" tIns="45000" rIns="90000" bIns="45000" anchor="t"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 wrap="square" lIns="90000" tIns="45000" rIns="90000" bIns="45000" anchor="t"/>
          <a:lstStyle/>
          <a:p>
            <a:pPr lv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5141358"/>
            <a:ext cx="1008844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56047" y="1931918"/>
            <a:ext cx="8568531" cy="201697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53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56047" y="3981128"/>
            <a:ext cx="8568531" cy="1322451"/>
          </a:xfrm>
        </p:spPr>
        <p:txBody>
          <a:bodyPr lIns="50397" rIns="50397"/>
          <a:lstStyle>
            <a:lvl1pPr marL="0" marR="70556" indent="0" algn="r">
              <a:buNone/>
              <a:defRPr>
                <a:solidFill>
                  <a:schemeClr val="tx2"/>
                </a:solidFill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4150" y="5459765"/>
            <a:ext cx="10084776" cy="2107723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lvl="0"/>
            <a:fld id="{55B783EA-2FE2-440A-B9F4-F9A9E8A15D40}" type="slidenum">
              <a:rPr lang="en-IN" smtClean="0"/>
              <a:pPr lvl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1632891"/>
            <a:ext cx="9072563" cy="483483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60D8CB0-A600-426D-B6AE-0852F87C9ABB}" type="slidenum">
              <a:rPr lang="en-IN" smtClean="0"/>
              <a:pPr lvl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5049" y="302740"/>
            <a:ext cx="1959537" cy="616498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1" y="302741"/>
            <a:ext cx="6972432" cy="6164982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ACE15A-E364-42E4-BDA2-9E0E362CE3BE}" type="slidenum">
              <a:rPr lang="en-IN" smtClean="0"/>
              <a:pPr lvl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BACCFF1-34B6-4C79-97C5-6AF5224096A0}" type="slidenum">
              <a:rPr lang="en-IN" smtClean="0"/>
              <a:pPr lvl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70" y="1168136"/>
            <a:ext cx="8568531" cy="2015913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53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4518" y="3231669"/>
            <a:ext cx="5040313" cy="1603745"/>
          </a:xfrm>
        </p:spPr>
        <p:txBody>
          <a:bodyPr lIns="100794" rIns="100794" anchor="t"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082AEA-5CEB-446A-AFD9-1230B9690095}" type="slidenum">
              <a:rPr lang="en-IN" smtClean="0"/>
              <a:pPr lvl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4009187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803676" y="3312976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632890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B5DB1D-6492-4CBB-B7DE-8A16ABE7605F}" type="slidenum">
              <a:rPr lang="en-IN" smtClean="0"/>
              <a:pPr lvl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5963744"/>
            <a:ext cx="4454027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5120819" y="5963744"/>
            <a:ext cx="4455776" cy="839964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01589" anchor="ctr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4031" y="1592067"/>
            <a:ext cx="4454027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1592067"/>
            <a:ext cx="4455776" cy="434506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03809B-AE14-4F72-A756-15AC96E2F8C7}" type="slidenum">
              <a:rPr lang="en-IN" smtClean="0"/>
              <a:pPr lvl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349014-03AE-4F1C-B550-D777964A3339}" type="slidenum">
              <a:rPr lang="en-IN" smtClean="0"/>
              <a:pPr lvl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090ACA-3F47-4097-96BE-B6DAFBCF8F42}" type="slidenum">
              <a:rPr lang="en-IN" smtClean="0"/>
              <a:pPr lvl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63" y="5375769"/>
            <a:ext cx="8248138" cy="503978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8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872302" y="5903008"/>
            <a:ext cx="4381712" cy="1007957"/>
          </a:xfrm>
        </p:spPr>
        <p:txBody>
          <a:bodyPr/>
          <a:lstStyle>
            <a:lvl1pPr marL="0" indent="0" algn="r">
              <a:buNone/>
              <a:defRPr sz="18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08063" y="302387"/>
            <a:ext cx="8245951" cy="50397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16086" y="7063571"/>
            <a:ext cx="2116931" cy="403183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D0F6C6-3D7D-4E19-BE31-B7243D156010}" type="slidenum">
              <a:rPr lang="en-IN" smtClean="0"/>
              <a:pPr lvl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8129" y="6000343"/>
            <a:ext cx="7896490" cy="714556"/>
          </a:xfrm>
          <a:noFill/>
        </p:spPr>
        <p:txBody>
          <a:bodyPr lIns="100794" tIns="0" rIns="100794" anchor="t"/>
          <a:lstStyle>
            <a:lvl1pPr marL="0" marR="20159" indent="0" algn="r">
              <a:buNone/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016" y="209405"/>
            <a:ext cx="9576594" cy="4838192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5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28726" y="7063572"/>
            <a:ext cx="2591463" cy="40248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lvl="0"/>
            <a:fld id="{085AD24A-79CD-48C2-9578-4D38101EF2F7}" type="slidenum">
              <a:rPr lang="en-IN" smtClean="0"/>
              <a:pPr lvl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16" y="5362896"/>
            <a:ext cx="8902603" cy="62024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9551582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9346071" y="5498831"/>
            <a:ext cx="201613" cy="251989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0794" tIns="50397" rIns="100794" bIns="50397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89822" y="5513771"/>
            <a:ext cx="4191444" cy="15907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9047" y="6376917"/>
            <a:ext cx="4191444" cy="923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661" y="6383784"/>
            <a:ext cx="3750815" cy="11914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00794" tIns="50397" rIns="100794" bIns="50397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0183" y="6379910"/>
            <a:ext cx="3754337" cy="119533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504031" y="1632890"/>
            <a:ext cx="9072563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16086" y="7063571"/>
            <a:ext cx="2116931" cy="4031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828726" y="7063572"/>
            <a:ext cx="2591463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  <a:extLst/>
          </a:lstStyle>
          <a:p>
            <a:pPr lvl="0"/>
            <a:r>
              <a:rPr lang="en-US"/>
              <a:t>Hope Foundation’s International Institute of Information Technology, I²IT, P-14 Rajiv Gandhi Infotech Park, Hinjawadi, Pune - 411 057 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9533017" y="7063572"/>
            <a:ext cx="403225" cy="402483"/>
          </a:xfrm>
          <a:prstGeom prst="rect">
            <a:avLst/>
          </a:prstGeom>
        </p:spPr>
        <p:txBody>
          <a:bodyPr vert="horz" lIns="100794" tIns="50397" rIns="100794" bIns="50397" anchor="b"/>
          <a:lstStyle>
            <a:lvl1pPr algn="r" eaLnBrk="1" latinLnBrk="0" hangingPunct="1">
              <a:defRPr kumimoji="0" sz="1100" b="0">
                <a:solidFill>
                  <a:schemeClr val="tx1"/>
                </a:solidFill>
              </a:defRPr>
            </a:lvl1pPr>
            <a:extLst/>
          </a:lstStyle>
          <a:p>
            <a:pPr lvl="0"/>
            <a:fld id="{AD5DEB1A-7362-411D-9C8C-7B9EB88957EA}" type="slidenum">
              <a:rPr lang="en-IN" smtClean="0"/>
              <a:pPr lvl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403177" indent="-282224" algn="l" rtl="0" eaLnBrk="1" latinLnBrk="0" hangingPunct="1">
        <a:spcBef>
          <a:spcPts val="44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01" indent="-251986" algn="l" rtl="0" eaLnBrk="1" latinLnBrk="0" hangingPunct="1">
        <a:spcBef>
          <a:spcPts val="357"/>
        </a:spcBef>
        <a:buClr>
          <a:schemeClr val="accent1"/>
        </a:buClr>
        <a:buFont typeface="Verdana"/>
        <a:buChar char="◦"/>
        <a:defRPr kumimoji="0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47467" indent="-251986" algn="l" rtl="0" eaLnBrk="1" latinLnBrk="0" hangingPunct="1">
        <a:spcBef>
          <a:spcPts val="386"/>
        </a:spcBef>
        <a:buClr>
          <a:schemeClr val="accent2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59929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15" indent="-251986" algn="l" rtl="0" eaLnBrk="1" latinLnBrk="0" hangingPunct="1">
        <a:spcBef>
          <a:spcPts val="386"/>
        </a:spcBef>
        <a:buClr>
          <a:schemeClr val="accent2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3900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15886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267872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19858" indent="-251986" algn="l" rtl="0" eaLnBrk="1" latinLnBrk="0" hangingPunct="1">
        <a:spcBef>
          <a:spcPts val="386"/>
        </a:spcBef>
        <a:buClr>
          <a:schemeClr val="accent3"/>
        </a:buClr>
        <a:buFont typeface="Wingdings 2"/>
        <a:buChar char="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isquareit.edu.in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metrics.com/blog/tech/what-is-cloud-comput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Cloud_computing_architecture" TargetMode="External"/><Relationship Id="rId5" Type="http://schemas.openxmlformats.org/officeDocument/2006/relationships/hyperlink" Target="https://www.ques10.com/p/30825/enlist-and-explain-various-service-model-and-deplo/" TargetMode="External"/><Relationship Id="rId4" Type="http://schemas.openxmlformats.org/officeDocument/2006/relationships/hyperlink" Target="https://computer.howstuffworks.com/cloud-computing/cloud-computing.htm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8"/>
          <p:cNvSpPr txBox="1">
            <a:spLocks noChangeArrowheads="1"/>
          </p:cNvSpPr>
          <p:nvPr/>
        </p:nvSpPr>
        <p:spPr bwMode="auto">
          <a:xfrm>
            <a:off x="0" y="5923497"/>
            <a:ext cx="10080625" cy="1209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IN" b="1" dirty="0">
                <a:latin typeface="Tahoma" pitchFamily="34" charset="0"/>
                <a:cs typeface="Tahoma" pitchFamily="34" charset="0"/>
              </a:rPr>
              <a:t>HOPE FOUNDATION’S</a:t>
            </a:r>
          </a:p>
          <a:p>
            <a:pPr algn="ctr"/>
            <a:r>
              <a:rPr lang="en-IN" b="1" dirty="0">
                <a:latin typeface="Tahoma" pitchFamily="34" charset="0"/>
                <a:cs typeface="Tahoma" pitchFamily="34" charset="0"/>
              </a:rPr>
              <a:t>INTERNATIONAL INSTITUTE OF INFORMATION TECHNOLOGY, (I²IT)</a:t>
            </a:r>
          </a:p>
          <a:p>
            <a:pPr algn="ctr"/>
            <a:r>
              <a:rPr lang="en-IN" b="1" dirty="0">
                <a:latin typeface="Tahoma" pitchFamily="34" charset="0"/>
                <a:cs typeface="Tahoma" pitchFamily="34" charset="0"/>
                <a:hlinkClick r:id="rId2"/>
              </a:rPr>
              <a:t>www.isquareit.edu.in</a:t>
            </a:r>
            <a:endParaRPr lang="en-IN" b="1" dirty="0">
              <a:latin typeface="Tahoma" pitchFamily="34" charset="0"/>
              <a:cs typeface="Tahoma" pitchFamily="34" charset="0"/>
            </a:endParaRPr>
          </a:p>
          <a:p>
            <a:pPr algn="ctr"/>
            <a:r>
              <a:rPr lang="en-IN" b="1" dirty="0">
                <a:latin typeface="Tahoma" pitchFamily="34" charset="0"/>
                <a:cs typeface="Tahoma" pitchFamily="34" charset="0"/>
              </a:rPr>
              <a:t>+91 20 22933441 /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7038756"/>
            <a:ext cx="10080625" cy="520919"/>
          </a:xfrm>
        </p:spPr>
        <p:txBody>
          <a:bodyPr/>
          <a:lstStyle/>
          <a:p>
            <a:pPr lvl="0" algn="ctr"/>
            <a:r>
              <a:rPr lang="en-US" sz="1400" dirty="0">
                <a:solidFill>
                  <a:srgbClr val="FF0000"/>
                </a:solidFill>
              </a:rPr>
              <a:t>Hope Foundation’s International  Institute of Information Technology, I²IT, P-14, </a:t>
            </a:r>
            <a:r>
              <a:rPr lang="en-US" sz="1400" dirty="0" err="1">
                <a:solidFill>
                  <a:srgbClr val="FF0000"/>
                </a:solidFill>
              </a:rPr>
              <a:t>Hinjawadi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Pune</a:t>
            </a:r>
            <a:r>
              <a:rPr lang="en-US" sz="1400" dirty="0">
                <a:solidFill>
                  <a:srgbClr val="FF0000"/>
                </a:solidFill>
              </a:rPr>
              <a:t> - 411 057 </a:t>
            </a:r>
          </a:p>
        </p:txBody>
      </p:sp>
      <p:sp>
        <p:nvSpPr>
          <p:cNvPr id="27650" name="AutoShape 2" descr="I²IT - Best Engineering Colleges in Pune | International Institute of  Techn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52" name="AutoShape 4" descr="I²IT - Best Engineering Colleges in Pune | International Institute of  Technolog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1763712" y="4160837"/>
            <a:ext cx="7086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>
                <a:latin typeface="Times New Roman" pitchFamily="18" charset="0"/>
                <a:cs typeface="Times New Roman" pitchFamily="18" charset="0"/>
              </a:rPr>
              <a:t>Cloud Computing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21112" y="5075237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Prepared By</a:t>
            </a:r>
          </a:p>
          <a:p>
            <a:pPr algn="ctr"/>
            <a:r>
              <a:rPr lang="en-IN" b="1" dirty="0">
                <a:latin typeface="Times New Roman" pitchFamily="18" charset="0"/>
                <a:cs typeface="Times New Roman" pitchFamily="18" charset="0"/>
              </a:rPr>
              <a:t>Prof. </a:t>
            </a:r>
            <a:r>
              <a:rPr lang="en-IN" b="1" dirty="0" err="1">
                <a:latin typeface="Times New Roman" pitchFamily="18" charset="0"/>
                <a:cs typeface="Times New Roman" pitchFamily="18" charset="0"/>
              </a:rPr>
              <a:t>Mukesh</a:t>
            </a:r>
            <a:r>
              <a:rPr lang="en-IN" b="1" dirty="0">
                <a:latin typeface="Times New Roman" pitchFamily="18" charset="0"/>
                <a:cs typeface="Times New Roman" pitchFamily="18" charset="0"/>
              </a:rPr>
              <a:t> More</a:t>
            </a:r>
          </a:p>
        </p:txBody>
      </p:sp>
      <p:pic>
        <p:nvPicPr>
          <p:cNvPr id="10" name="Picture 9" descr="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73512" y="274637"/>
            <a:ext cx="2550155" cy="339883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 Engineering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8025" y="1493838"/>
            <a:ext cx="9372600" cy="5257800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application of engineering disciplines to cloud computing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High level concerns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Commercialization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Standardization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Governance in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Conceiving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Developing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Operating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maintaining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ooch_arch2.gif">
            <a:extLst>
              <a:ext uri="{FF2B5EF4-FFF2-40B4-BE49-F238E27FC236}">
                <a16:creationId xmlns:a16="http://schemas.microsoft.com/office/drawing/2014/main" id="{8E501983-23EE-BCE9-4688-4AABB9EE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96" y="3772000"/>
            <a:ext cx="5925172" cy="2447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A4DB2-7DB6-FAEC-B37D-B821955733A2}"/>
              </a:ext>
            </a:extLst>
          </p:cNvPr>
          <p:cNvSpPr txBox="1"/>
          <p:nvPr/>
        </p:nvSpPr>
        <p:spPr>
          <a:xfrm>
            <a:off x="564714" y="574245"/>
            <a:ext cx="2743200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400">
                <a:latin typeface="Tahoma"/>
                <a:cs typeface="Arial"/>
              </a:rPr>
              <a:t>Heterogeneous system​</a:t>
            </a:r>
          </a:p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rgbClr val="003366"/>
                </a:solidFill>
                <a:latin typeface="Tahoma"/>
                <a:cs typeface="Arial"/>
              </a:rPr>
              <a:t>Front end</a:t>
            </a:r>
            <a:r>
              <a:rPr lang="en-US" sz="2000">
                <a:latin typeface="Tahoma"/>
                <a:cs typeface="Arial"/>
              </a:rPr>
              <a:t>​</a:t>
            </a:r>
          </a:p>
          <a:p>
            <a:pPr marL="228600" lvl="2" indent="-228600">
              <a:buFont typeface=""/>
              <a:buChar char="•"/>
            </a:pPr>
            <a:r>
              <a:rPr lang="en-US" sz="2000">
                <a:solidFill>
                  <a:srgbClr val="2424EE"/>
                </a:solidFill>
                <a:latin typeface="Tahoma"/>
                <a:cs typeface="Arial"/>
              </a:rPr>
              <a:t>Browser: IE, Firefox, Chrome, Safari…</a:t>
            </a:r>
            <a:r>
              <a:rPr lang="en-US" sz="2000">
                <a:latin typeface="Tahoma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 sz="2000">
                <a:solidFill>
                  <a:srgbClr val="003366"/>
                </a:solidFill>
                <a:latin typeface="Tahoma"/>
                <a:cs typeface="Arial"/>
              </a:rPr>
              <a:t>Server side</a:t>
            </a:r>
            <a:r>
              <a:rPr lang="en-US" sz="2000">
                <a:latin typeface="Tahoma"/>
                <a:cs typeface="Arial"/>
              </a:rPr>
              <a:t>​</a:t>
            </a:r>
          </a:p>
          <a:p>
            <a:pPr marL="228600" lvl="2" indent="-228600">
              <a:buFont typeface=""/>
              <a:buChar char="•"/>
            </a:pPr>
            <a:r>
              <a:rPr lang="en-US" sz="2000">
                <a:solidFill>
                  <a:srgbClr val="2424EE"/>
                </a:solidFill>
                <a:latin typeface="Tahoma"/>
                <a:cs typeface="Arial"/>
              </a:rPr>
              <a:t>Application Server</a:t>
            </a:r>
            <a:r>
              <a:rPr lang="en-US" sz="2000">
                <a:latin typeface="Tahoma"/>
                <a:cs typeface="Arial"/>
              </a:rPr>
              <a:t>​</a:t>
            </a:r>
          </a:p>
          <a:p>
            <a:pPr marL="228600" lvl="2" indent="-228600">
              <a:buFont typeface=""/>
              <a:buChar char="•"/>
            </a:pPr>
            <a:r>
              <a:rPr lang="en-US" sz="2000">
                <a:solidFill>
                  <a:srgbClr val="2424EE"/>
                </a:solidFill>
                <a:latin typeface="Tahoma"/>
                <a:cs typeface="Arial"/>
              </a:rPr>
              <a:t>Database Server</a:t>
            </a:r>
            <a:r>
              <a:rPr lang="en-US" sz="2000">
                <a:latin typeface="Tahoma"/>
                <a:cs typeface="Arial"/>
              </a:rPr>
              <a:t>​</a:t>
            </a:r>
          </a:p>
          <a:p>
            <a:pPr marL="228600" lvl="2" indent="-228600">
              <a:buFont typeface=""/>
              <a:buChar char="•"/>
            </a:pPr>
            <a:r>
              <a:rPr lang="en-US" sz="2000">
                <a:solidFill>
                  <a:srgbClr val="2424EE"/>
                </a:solidFill>
                <a:latin typeface="Tahoma"/>
                <a:cs typeface="Arial"/>
              </a:rPr>
              <a:t>File System</a:t>
            </a:r>
          </a:p>
        </p:txBody>
      </p:sp>
    </p:spTree>
    <p:extLst>
      <p:ext uri="{BB962C8B-B14F-4D97-AF65-F5344CB8AC3E}">
        <p14:creationId xmlns:p14="http://schemas.microsoft.com/office/powerpoint/2010/main" val="94072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1C2069-5CE8-7449-C53D-DE116619AF62}"/>
              </a:ext>
            </a:extLst>
          </p:cNvPr>
          <p:cNvSpPr txBox="1"/>
          <p:nvPr/>
        </p:nvSpPr>
        <p:spPr>
          <a:xfrm>
            <a:off x="1166509" y="1429339"/>
            <a:ext cx="7323861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400" dirty="0">
                <a:latin typeface="Tahoma"/>
                <a:cs typeface="Arial"/>
              </a:rPr>
              <a:t>Should test all involved parts​</a:t>
            </a:r>
          </a:p>
          <a:p>
            <a:pPr marL="228600" lvl="1" indent="-228600">
              <a:buFont typeface=""/>
              <a:buChar char="•"/>
            </a:pPr>
            <a:r>
              <a:rPr lang="en-US" sz="2200" dirty="0">
                <a:solidFill>
                  <a:srgbClr val="003366"/>
                </a:solidFill>
                <a:latin typeface="Tahoma"/>
                <a:cs typeface="Arial"/>
              </a:rPr>
              <a:t>Everything can go wrong…</a:t>
            </a:r>
            <a:r>
              <a:rPr lang="en-US" sz="2200" dirty="0">
                <a:latin typeface="Tahoma"/>
                <a:cs typeface="Arial"/>
              </a:rPr>
              <a:t>​</a:t>
            </a:r>
            <a:endParaRPr lang="en-US" sz="2200" dirty="0">
              <a:latin typeface="Tahoma"/>
              <a:ea typeface="Tahoma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Tahoma"/>
                <a:cs typeface="Arial"/>
              </a:rPr>
              <a:t>However, only front end is accessible for tests​</a:t>
            </a:r>
            <a:endParaRPr lang="en-US" sz="2400" dirty="0">
              <a:latin typeface="Tahoma"/>
              <a:ea typeface="Tahoma"/>
              <a:cs typeface="Arial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 dirty="0">
                <a:solidFill>
                  <a:srgbClr val="003366"/>
                </a:solidFill>
                <a:latin typeface="Tahoma"/>
                <a:cs typeface="Arial"/>
              </a:rPr>
              <a:t>Can not directly test the Server code and SQL</a:t>
            </a:r>
            <a:r>
              <a:rPr lang="en-US" sz="2000" dirty="0">
                <a:latin typeface="Tahoma"/>
                <a:cs typeface="Arial"/>
              </a:rPr>
              <a:t>​</a:t>
            </a:r>
            <a:endParaRPr lang="en-US" sz="2000" dirty="0">
              <a:latin typeface="Tahoma"/>
              <a:ea typeface="Tahoma"/>
              <a:cs typeface="Arial"/>
            </a:endParaRPr>
          </a:p>
          <a:p>
            <a:pPr marL="228600" lvl="1" indent="-228600">
              <a:buFont typeface=""/>
              <a:buChar char="•"/>
            </a:pPr>
            <a:r>
              <a:rPr lang="en-US" sz="2000" dirty="0">
                <a:solidFill>
                  <a:srgbClr val="003366"/>
                </a:solidFill>
                <a:latin typeface="Tahoma"/>
                <a:cs typeface="Arial"/>
              </a:rPr>
              <a:t>Have to drive the execution and test</a:t>
            </a:r>
            <a:r>
              <a:rPr lang="en-US" sz="2000" dirty="0">
                <a:latin typeface="Tahoma"/>
                <a:cs typeface="Arial"/>
              </a:rPr>
              <a:t>​</a:t>
            </a:r>
            <a:endParaRPr lang="en-US" sz="2000" dirty="0">
              <a:latin typeface="Tahoma"/>
              <a:ea typeface="Tahoma"/>
              <a:cs typeface="Arial"/>
            </a:endParaRPr>
          </a:p>
          <a:p>
            <a:pPr marL="228600" lvl="2" indent="-228600">
              <a:buFont typeface=""/>
              <a:buChar char="•"/>
            </a:pPr>
            <a:r>
              <a:rPr lang="en-US" sz="2000" dirty="0">
                <a:solidFill>
                  <a:srgbClr val="2424EE"/>
                </a:solidFill>
                <a:latin typeface="Tahoma"/>
                <a:cs typeface="Arial"/>
              </a:rPr>
              <a:t>Frontend</a:t>
            </a:r>
            <a:r>
              <a:rPr lang="en-US" sz="2000" dirty="0">
                <a:latin typeface="Tahoma"/>
                <a:cs typeface="Arial"/>
              </a:rPr>
              <a:t>​</a:t>
            </a:r>
            <a:endParaRPr lang="en-US" sz="2000" dirty="0">
              <a:latin typeface="Tahoma"/>
              <a:ea typeface="Tahoma"/>
              <a:cs typeface="Arial"/>
            </a:endParaRPr>
          </a:p>
          <a:p>
            <a:pPr marL="228600" lvl="3" indent="-228600">
              <a:buFont typeface=""/>
              <a:buChar char="•"/>
            </a:pPr>
            <a:r>
              <a:rPr lang="en-US" dirty="0">
                <a:latin typeface="Arial"/>
                <a:cs typeface="Arial"/>
              </a:rPr>
              <a:t>HTML: Malformed HTML page? (demo) ​</a:t>
            </a:r>
          </a:p>
          <a:p>
            <a:pPr marL="228600" lvl="3" indent="-228600">
              <a:buFont typeface=""/>
              <a:buChar char="•"/>
            </a:pPr>
            <a:r>
              <a:rPr lang="en-US" dirty="0">
                <a:latin typeface="Arial"/>
                <a:cs typeface="Arial"/>
              </a:rPr>
              <a:t>JavaScript: Runtime Errors? (demo)​</a:t>
            </a:r>
          </a:p>
          <a:p>
            <a:pPr marL="228600" lvl="2" indent="-228600">
              <a:buFont typeface=""/>
              <a:buChar char="•"/>
            </a:pPr>
            <a:r>
              <a:rPr lang="en-US" sz="2000" dirty="0">
                <a:solidFill>
                  <a:srgbClr val="2424EE"/>
                </a:solidFill>
                <a:latin typeface="Tahoma"/>
                <a:cs typeface="Arial"/>
              </a:rPr>
              <a:t>Server script</a:t>
            </a:r>
            <a:r>
              <a:rPr lang="en-US" sz="2000" dirty="0">
                <a:latin typeface="Tahoma"/>
                <a:cs typeface="Arial"/>
              </a:rPr>
              <a:t>​</a:t>
            </a:r>
            <a:endParaRPr lang="en-US" sz="2000" dirty="0">
              <a:latin typeface="Tahoma"/>
              <a:ea typeface="Tahoma"/>
              <a:cs typeface="Arial"/>
            </a:endParaRPr>
          </a:p>
          <a:p>
            <a:pPr marL="228600" lvl="3" indent="-228600">
              <a:buFont typeface=""/>
              <a:buChar char="•"/>
            </a:pPr>
            <a:r>
              <a:rPr lang="en-US" dirty="0">
                <a:latin typeface="Arial"/>
                <a:cs typeface="Arial"/>
              </a:rPr>
              <a:t>PHP, Java…: Runtime Errors? (demo)​</a:t>
            </a:r>
          </a:p>
          <a:p>
            <a:pPr marL="228600" lvl="3" indent="-228600">
              <a:buFont typeface=""/>
              <a:buChar char="•"/>
            </a:pPr>
            <a:r>
              <a:rPr lang="en-US" dirty="0">
                <a:latin typeface="Arial"/>
                <a:cs typeface="Arial"/>
              </a:rPr>
              <a:t>SQL: Malformed SQL query string? (demo)​</a:t>
            </a:r>
          </a:p>
        </p:txBody>
      </p:sp>
    </p:spTree>
    <p:extLst>
      <p:ext uri="{BB962C8B-B14F-4D97-AF65-F5344CB8AC3E}">
        <p14:creationId xmlns:p14="http://schemas.microsoft.com/office/powerpoint/2010/main" val="3982558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0870839-F78A-43E6-16B4-25B0587FA776}"/>
              </a:ext>
            </a:extLst>
          </p:cNvPr>
          <p:cNvSpPr>
            <a:spLocks noGrp="1"/>
          </p:cNvSpPr>
          <p:nvPr/>
        </p:nvSpPr>
        <p:spPr bwMode="auto">
          <a:xfrm>
            <a:off x="533400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Uniqueness 4: Security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D6972A-A075-5431-C5CC-83EA0CA2BFC2}"/>
              </a:ext>
            </a:extLst>
          </p:cNvPr>
          <p:cNvSpPr>
            <a:spLocks noGrp="1"/>
          </p:cNvSpPr>
          <p:nvPr/>
        </p:nvSpPr>
        <p:spPr bwMode="auto">
          <a:xfrm>
            <a:off x="609600" y="1143000"/>
            <a:ext cx="8001000" cy="185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SQL Injection</a:t>
            </a:r>
          </a:p>
          <a:p>
            <a:pPr lvl="1"/>
            <a:r>
              <a:rPr lang="en-US" altLang="en-US"/>
              <a:t>The untrusted input is used to construct dynamic SQL queries.	</a:t>
            </a:r>
          </a:p>
          <a:p>
            <a:pPr lvl="1"/>
            <a:r>
              <a:rPr lang="en-US" altLang="en-US"/>
              <a:t>E.g, update my own password</a:t>
            </a:r>
          </a:p>
          <a:p>
            <a:pPr lvl="1"/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BD672-0333-17D9-C8AD-FA625CF4C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97200"/>
            <a:ext cx="8208962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$str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 = "</a:t>
            </a:r>
            <a:r>
              <a:rPr lang="en-US" altLang="en-US" sz="1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users SET password = \” 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en-US" altLang="en-US" sz="180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$_POST['newPass’] . </a:t>
            </a:r>
            <a:br>
              <a:rPr lang="en-US" altLang="en-US" sz="180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            “</a:t>
            </a:r>
            <a:r>
              <a:rPr lang="en-US" altLang="en-US" sz="1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\” WHERE username =\”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en-US" altLang="en-US" sz="180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$_POST['username'] .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 “</a:t>
            </a:r>
            <a:r>
              <a:rPr lang="en-US" altLang="en-US" sz="18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\”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”;</a:t>
            </a:r>
          </a:p>
          <a:p>
            <a:pPr eaLnBrk="1" hangingPunct="1"/>
            <a:r>
              <a:rPr lang="en-US" altLang="en-US" sz="180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mysql_query( $str )</a:t>
            </a:r>
            <a:r>
              <a:rPr lang="en-US" altLang="en-US" sz="180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18D45-69FE-B1AB-2330-3E0AC0BFB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10038"/>
            <a:ext cx="8208962" cy="831850"/>
          </a:xfrm>
          <a:prstGeom prst="rect">
            <a:avLst/>
          </a:prstGeom>
          <a:solidFill>
            <a:srgbClr val="92D050">
              <a:alpha val="4117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$_POST['newPass’] = pass, $_POST['username'] = me</a:t>
            </a:r>
          </a:p>
          <a:p>
            <a:pPr eaLnBrk="1" hangingPunct="1"/>
            <a:endParaRPr lang="en-US" altLang="en-US" sz="1600">
              <a:solidFill>
                <a:srgbClr val="0000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/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Query String: </a:t>
            </a: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UPDATE users SET password = “pass”</a:t>
            </a:r>
            <a:r>
              <a:rPr lang="en-US" altLang="en-US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WHERE username =“me” </a:t>
            </a:r>
            <a:endParaRPr lang="en-US" alt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D1A310-301E-AFA8-0155-E6E8BBDAC9CF}"/>
              </a:ext>
            </a:extLst>
          </p:cNvPr>
          <p:cNvSpPr txBox="1"/>
          <p:nvPr/>
        </p:nvSpPr>
        <p:spPr>
          <a:xfrm>
            <a:off x="395288" y="5157788"/>
            <a:ext cx="8208962" cy="830262"/>
          </a:xfrm>
          <a:prstGeom prst="rect">
            <a:avLst/>
          </a:prstGeom>
          <a:solidFill>
            <a:schemeClr val="bg1">
              <a:lumMod val="75000"/>
              <a:alpha val="41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$_POST['</a:t>
            </a:r>
            <a:r>
              <a:rPr lang="en-US" sz="1600" dirty="0" err="1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newPass</a:t>
            </a:r>
            <a:r>
              <a:rPr lang="en-US" sz="1600" dirty="0">
                <a:solidFill>
                  <a:srgbClr val="0000CC"/>
                </a:solidFill>
                <a:latin typeface="Calibri" pitchFamily="34" charset="0"/>
                <a:cs typeface="Calibri" pitchFamily="34" charset="0"/>
              </a:rPr>
              <a:t>’] = pass, $_POST['username'] = “ OR 1=1 --</a:t>
            </a:r>
          </a:p>
          <a:p>
            <a:pPr>
              <a:defRPr/>
            </a:pPr>
            <a:endParaRPr lang="en-US" sz="1600" dirty="0">
              <a:solidFill>
                <a:srgbClr val="0000CC"/>
              </a:solidFill>
              <a:latin typeface="Calibri" pitchFamily="34" charset="0"/>
              <a:cs typeface="Calibri" pitchFamily="34" charset="0"/>
            </a:endParaRPr>
          </a:p>
          <a:p>
            <a:pPr>
              <a:defRPr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Query String: </a:t>
            </a:r>
            <a:r>
              <a:rPr lang="en-US" sz="1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UPDATE users SET password = “pass”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 WHERE username =“” OR 1=1 --” 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2E4C1-1D71-D77E-9F7A-C23F45E8784B}"/>
              </a:ext>
            </a:extLst>
          </p:cNvPr>
          <p:cNvSpPr txBox="1"/>
          <p:nvPr/>
        </p:nvSpPr>
        <p:spPr>
          <a:xfrm>
            <a:off x="7308850" y="4221163"/>
            <a:ext cx="1079500" cy="2762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Normal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7CBC2-C669-EFC1-1C45-90550C832B28}"/>
              </a:ext>
            </a:extLst>
          </p:cNvPr>
          <p:cNvSpPr txBox="1"/>
          <p:nvPr/>
        </p:nvSpPr>
        <p:spPr>
          <a:xfrm>
            <a:off x="7308850" y="5229225"/>
            <a:ext cx="1079500" cy="2762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Attack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3D40D2-3C7E-1836-4FB8-418BF966331F}"/>
              </a:ext>
            </a:extLst>
          </p:cNvPr>
          <p:cNvSpPr txBox="1"/>
          <p:nvPr/>
        </p:nvSpPr>
        <p:spPr>
          <a:xfrm>
            <a:off x="7308850" y="3068638"/>
            <a:ext cx="1079500" cy="277812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latin typeface="Calibri" pitchFamily="34" charset="0"/>
                <a:cs typeface="Calibri" pitchFamily="34" charset="0"/>
              </a:rPr>
              <a:t>PHP Script</a:t>
            </a:r>
          </a:p>
        </p:txBody>
      </p:sp>
    </p:spTree>
    <p:extLst>
      <p:ext uri="{BB962C8B-B14F-4D97-AF65-F5344CB8AC3E}">
        <p14:creationId xmlns:p14="http://schemas.microsoft.com/office/powerpoint/2010/main" val="424425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EA5694-18AB-414C-379C-F5137F5FCA7E}"/>
              </a:ext>
            </a:extLst>
          </p:cNvPr>
          <p:cNvSpPr>
            <a:spLocks noGrp="1"/>
          </p:cNvSpPr>
          <p:nvPr/>
        </p:nvSpPr>
        <p:spPr bwMode="auto">
          <a:xfrm>
            <a:off x="533400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Course Project 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20A4368-D1E1-5C73-4192-54CD7DDE5DED}"/>
              </a:ext>
            </a:extLst>
          </p:cNvPr>
          <p:cNvSpPr>
            <a:spLocks noGrp="1"/>
          </p:cNvSpPr>
          <p:nvPr/>
        </p:nvSpPr>
        <p:spPr bwMode="auto">
          <a:xfrm>
            <a:off x="609600" y="11430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Part 1: overview</a:t>
            </a:r>
          </a:p>
          <a:p>
            <a:pPr lvl="1"/>
            <a:r>
              <a:rPr lang="en-US" altLang="en-US"/>
              <a:t>Design test cases against the requirement</a:t>
            </a:r>
          </a:p>
          <a:p>
            <a:pPr lvl="2"/>
            <a:r>
              <a:rPr lang="en-US" altLang="en-US"/>
              <a:t>The tests should consider</a:t>
            </a:r>
          </a:p>
          <a:p>
            <a:pPr lvl="3"/>
            <a:r>
              <a:rPr lang="en-US" altLang="en-US">
                <a:latin typeface="Arial" panose="020B0604020202020204" pitchFamily="34" charset="0"/>
              </a:rPr>
              <a:t>all possible cases</a:t>
            </a:r>
          </a:p>
          <a:p>
            <a:pPr lvl="3"/>
            <a:r>
              <a:rPr lang="en-US" altLang="en-US">
                <a:latin typeface="Arial" panose="020B0604020202020204" pitchFamily="34" charset="0"/>
              </a:rPr>
              <a:t>equivalence class partitioning</a:t>
            </a:r>
          </a:p>
          <a:p>
            <a:pPr lvl="1"/>
            <a:r>
              <a:rPr lang="en-US" altLang="en-US"/>
              <a:t>Implement Selenium WebDriver Script for “Add new class”</a:t>
            </a:r>
          </a:p>
          <a:p>
            <a:pPr lvl="2"/>
            <a:endParaRPr lang="en-US" alt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EF6B0FDE-9CCC-FEF1-400C-3A78A9174454}"/>
              </a:ext>
            </a:extLst>
          </p:cNvPr>
          <p:cNvSpPr/>
          <p:nvPr/>
        </p:nvSpPr>
        <p:spPr bwMode="auto">
          <a:xfrm>
            <a:off x="714375" y="4718050"/>
            <a:ext cx="1500188" cy="7826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test cases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452B77BE-5708-D8DE-7DC4-C911297430DE}"/>
              </a:ext>
            </a:extLst>
          </p:cNvPr>
          <p:cNvSpPr/>
          <p:nvPr/>
        </p:nvSpPr>
        <p:spPr bwMode="auto">
          <a:xfrm>
            <a:off x="3429000" y="4718050"/>
            <a:ext cx="2286000" cy="7826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WebDriver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template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0A9F4110-56A5-9E33-2F4F-1C9B7B9A1B22}"/>
              </a:ext>
            </a:extLst>
          </p:cNvPr>
          <p:cNvSpPr/>
          <p:nvPr/>
        </p:nvSpPr>
        <p:spPr bwMode="auto">
          <a:xfrm>
            <a:off x="2286000" y="4857750"/>
            <a:ext cx="1071563" cy="550863"/>
          </a:xfrm>
          <a:prstGeom prst="rightArrow">
            <a:avLst>
              <a:gd name="adj1" fmla="val 50000"/>
              <a:gd name="adj2" fmla="val 839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BBB6CAC4-1F30-5E95-D3FF-831897A82F7A}"/>
              </a:ext>
            </a:extLst>
          </p:cNvPr>
          <p:cNvSpPr/>
          <p:nvPr/>
        </p:nvSpPr>
        <p:spPr bwMode="auto">
          <a:xfrm>
            <a:off x="5786438" y="4857750"/>
            <a:ext cx="1071562" cy="550863"/>
          </a:xfrm>
          <a:prstGeom prst="rightArrow">
            <a:avLst>
              <a:gd name="adj1" fmla="val 50000"/>
              <a:gd name="adj2" fmla="val 839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E97D2901-3B5A-65C2-0727-C1E6829CD880}"/>
              </a:ext>
            </a:extLst>
          </p:cNvPr>
          <p:cNvSpPr/>
          <p:nvPr/>
        </p:nvSpPr>
        <p:spPr bwMode="auto">
          <a:xfrm>
            <a:off x="6929438" y="4714875"/>
            <a:ext cx="1500187" cy="782638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</a:p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49087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422C47-B0FF-06A9-CBEE-52314A39E6EB}"/>
              </a:ext>
            </a:extLst>
          </p:cNvPr>
          <p:cNvSpPr>
            <a:spLocks noGrp="1"/>
          </p:cNvSpPr>
          <p:nvPr/>
        </p:nvSpPr>
        <p:spPr bwMode="auto">
          <a:xfrm>
            <a:off x="533400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Course Project 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64E899-E048-60C7-BC8B-8C9E8EE5BA96}"/>
              </a:ext>
            </a:extLst>
          </p:cNvPr>
          <p:cNvSpPr>
            <a:spLocks noGrp="1"/>
          </p:cNvSpPr>
          <p:nvPr/>
        </p:nvSpPr>
        <p:spPr bwMode="auto">
          <a:xfrm>
            <a:off x="609600" y="11430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Part 2: Pair wise testing</a:t>
            </a:r>
          </a:p>
          <a:p>
            <a:pPr lvl="1"/>
            <a:r>
              <a:rPr lang="en-US" altLang="en-US"/>
              <a:t>Use an existing pair wise testing tool fire-eye</a:t>
            </a:r>
          </a:p>
          <a:p>
            <a:pPr lvl="1"/>
            <a:r>
              <a:rPr lang="en-US" altLang="en-US"/>
              <a:t>Largely you may reuse the WebDriver template in Part 1</a:t>
            </a:r>
          </a:p>
          <a:p>
            <a:pPr lvl="1"/>
            <a:endParaRPr lang="en-US" alt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D03570E4-F3A5-BD3E-6786-BFCAE8D1F33D}"/>
              </a:ext>
            </a:extLst>
          </p:cNvPr>
          <p:cNvSpPr/>
          <p:nvPr/>
        </p:nvSpPr>
        <p:spPr bwMode="auto">
          <a:xfrm>
            <a:off x="714375" y="5218113"/>
            <a:ext cx="1500188" cy="7826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test cases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35787E98-3B3B-F335-EBA3-178968E16453}"/>
              </a:ext>
            </a:extLst>
          </p:cNvPr>
          <p:cNvSpPr/>
          <p:nvPr/>
        </p:nvSpPr>
        <p:spPr bwMode="auto">
          <a:xfrm>
            <a:off x="3429000" y="5218113"/>
            <a:ext cx="2286000" cy="7826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WebDriver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test template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4655ABA6-B5A7-D347-7508-6D1B5EBD6A6D}"/>
              </a:ext>
            </a:extLst>
          </p:cNvPr>
          <p:cNvSpPr/>
          <p:nvPr/>
        </p:nvSpPr>
        <p:spPr bwMode="auto">
          <a:xfrm>
            <a:off x="2286000" y="5357813"/>
            <a:ext cx="1071563" cy="550862"/>
          </a:xfrm>
          <a:prstGeom prst="rightArrow">
            <a:avLst>
              <a:gd name="adj1" fmla="val 50000"/>
              <a:gd name="adj2" fmla="val 839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6">
            <a:extLst>
              <a:ext uri="{FF2B5EF4-FFF2-40B4-BE49-F238E27FC236}">
                <a16:creationId xmlns:a16="http://schemas.microsoft.com/office/drawing/2014/main" id="{3F161949-40A1-4CBD-F42A-2B6C20E68481}"/>
              </a:ext>
            </a:extLst>
          </p:cNvPr>
          <p:cNvSpPr/>
          <p:nvPr/>
        </p:nvSpPr>
        <p:spPr bwMode="auto">
          <a:xfrm>
            <a:off x="5786438" y="5357813"/>
            <a:ext cx="1071562" cy="550862"/>
          </a:xfrm>
          <a:prstGeom prst="rightArrow">
            <a:avLst>
              <a:gd name="adj1" fmla="val 50000"/>
              <a:gd name="adj2" fmla="val 839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68849D9D-8509-7B09-45F4-40D6B7D8DE72}"/>
              </a:ext>
            </a:extLst>
          </p:cNvPr>
          <p:cNvSpPr/>
          <p:nvPr/>
        </p:nvSpPr>
        <p:spPr bwMode="auto">
          <a:xfrm>
            <a:off x="6929438" y="5214938"/>
            <a:ext cx="1500187" cy="7826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</a:t>
            </a:r>
          </a:p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75F21706-0EBB-BFD0-9DCD-659BD700413B}"/>
              </a:ext>
            </a:extLst>
          </p:cNvPr>
          <p:cNvSpPr/>
          <p:nvPr/>
        </p:nvSpPr>
        <p:spPr bwMode="auto">
          <a:xfrm>
            <a:off x="642938" y="3214688"/>
            <a:ext cx="1500187" cy="78263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 cases generated</a:t>
            </a:r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A9AC6105-EFD6-8D11-6129-B8B2A19F7B8D}"/>
              </a:ext>
            </a:extLst>
          </p:cNvPr>
          <p:cNvSpPr/>
          <p:nvPr/>
        </p:nvSpPr>
        <p:spPr bwMode="auto">
          <a:xfrm rot="5400000">
            <a:off x="885825" y="4349751"/>
            <a:ext cx="1106487" cy="550862"/>
          </a:xfrm>
          <a:prstGeom prst="rightArrow">
            <a:avLst>
              <a:gd name="adj1" fmla="val 50000"/>
              <a:gd name="adj2" fmla="val 8395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defRPr/>
            </a:pPr>
            <a:r>
              <a:rPr lang="en-US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6760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BA090C6-84B3-F6D2-A2A4-4D2FCD074026}"/>
              </a:ext>
            </a:extLst>
          </p:cNvPr>
          <p:cNvSpPr>
            <a:spLocks noGrp="1"/>
          </p:cNvSpPr>
          <p:nvPr/>
        </p:nvSpPr>
        <p:spPr bwMode="auto">
          <a:xfrm>
            <a:off x="533400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Part 2: Generate test cases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BF4A17-711B-85FE-7753-13281AC75C0C}"/>
              </a:ext>
            </a:extLst>
          </p:cNvPr>
          <p:cNvSpPr>
            <a:spLocks noGrp="1"/>
          </p:cNvSpPr>
          <p:nvPr/>
        </p:nvSpPr>
        <p:spPr bwMode="auto">
          <a:xfrm>
            <a:off x="609600" y="11430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/>
              <a:t>Consider the combination of all textboxs/options</a:t>
            </a:r>
          </a:p>
          <a:p>
            <a:r>
              <a:rPr lang="en-US" altLang="en-US"/>
              <a:t>Use the existing tool, fire-eye, to generate test cases </a:t>
            </a:r>
          </a:p>
          <a:p>
            <a:r>
              <a:rPr lang="en-US" altLang="en-US"/>
              <a:t>Export the test case in “Nist  form”</a:t>
            </a:r>
          </a:p>
          <a:p>
            <a:endParaRPr lang="en-US" altLang="en-US"/>
          </a:p>
          <a:p>
            <a:r>
              <a:rPr lang="en-US" altLang="en-US"/>
              <a:t>Parse and convert the exported test cases to the form that your WebDriver can accept</a:t>
            </a:r>
          </a:p>
          <a:p>
            <a:r>
              <a:rPr lang="en-US" altLang="en-US"/>
              <a:t>Run all pair-wise test cases</a:t>
            </a:r>
          </a:p>
          <a:p>
            <a:r>
              <a:rPr lang="en-US" altLang="en-US"/>
              <a:t>Report the result</a:t>
            </a:r>
          </a:p>
        </p:txBody>
      </p:sp>
    </p:spTree>
    <p:extLst>
      <p:ext uri="{BB962C8B-B14F-4D97-AF65-F5344CB8AC3E}">
        <p14:creationId xmlns:p14="http://schemas.microsoft.com/office/powerpoint/2010/main" val="219858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DB158D7-2329-8329-10B0-9DC06B937C2F}"/>
              </a:ext>
            </a:extLst>
          </p:cNvPr>
          <p:cNvSpPr>
            <a:spLocks noGrp="1"/>
          </p:cNvSpPr>
          <p:nvPr/>
        </p:nvSpPr>
        <p:spPr bwMode="auto">
          <a:xfrm>
            <a:off x="533400" y="152400"/>
            <a:ext cx="8001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B9DFE6-A6CB-056F-4F5C-AA3D463795CA}"/>
              </a:ext>
            </a:extLst>
          </p:cNvPr>
          <p:cNvSpPr>
            <a:spLocks noGrp="1"/>
          </p:cNvSpPr>
          <p:nvPr/>
        </p:nvSpPr>
        <p:spPr bwMode="auto">
          <a:xfrm>
            <a:off x="609600" y="1143000"/>
            <a:ext cx="8001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Q"/>
              <a:defRPr sz="2400">
                <a:solidFill>
                  <a:schemeClr val="folHlink"/>
                </a:solidFill>
                <a:latin typeface="+mn-lt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v"/>
              <a:defRPr sz="2200">
                <a:solidFill>
                  <a:srgbClr val="2424EE"/>
                </a:solidFill>
                <a:latin typeface="+mn-lt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511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30083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655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922713" indent="-398463" algn="l" rtl="0" eaLnBrk="1" fontAlgn="base" hangingPunct="1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/>
              <a:t>Uniqueness of web app testing</a:t>
            </a:r>
          </a:p>
          <a:p>
            <a:pPr lvl="1" eaLnBrk="1" hangingPunct="1"/>
            <a:r>
              <a:rPr lang="en-US" altLang="en-US"/>
              <a:t>Heterogonous system</a:t>
            </a:r>
          </a:p>
          <a:p>
            <a:pPr lvl="1" eaLnBrk="1" hangingPunct="1"/>
            <a:r>
              <a:rPr lang="en-US" altLang="en-US"/>
              <a:t>Dynamic pages</a:t>
            </a:r>
          </a:p>
          <a:p>
            <a:pPr lvl="1" eaLnBrk="1" hangingPunct="1"/>
            <a:r>
              <a:rPr lang="en-US" altLang="en-US"/>
              <a:t>Load</a:t>
            </a:r>
          </a:p>
          <a:p>
            <a:pPr lvl="1" eaLnBrk="1" hangingPunct="1"/>
            <a:r>
              <a:rPr lang="en-US" altLang="en-US"/>
              <a:t>Security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Selenium WebDriver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Course project 4</a:t>
            </a:r>
          </a:p>
        </p:txBody>
      </p:sp>
    </p:spTree>
    <p:extLst>
      <p:ext uri="{BB962C8B-B14F-4D97-AF65-F5344CB8AC3E}">
        <p14:creationId xmlns:p14="http://schemas.microsoft.com/office/powerpoint/2010/main" val="2543689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E9C819-D10E-D42E-503E-557FE8323A22}"/>
              </a:ext>
            </a:extLst>
          </p:cNvPr>
          <p:cNvGraphicFramePr>
            <a:graphicFrameLocks noGrp="1"/>
          </p:cNvGraphicFramePr>
          <p:nvPr/>
        </p:nvGraphicFramePr>
        <p:xfrm>
          <a:off x="1715667" y="1082357"/>
          <a:ext cx="6649290" cy="5394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8215">
                  <a:extLst>
                    <a:ext uri="{9D8B030D-6E8A-4147-A177-3AD203B41FA5}">
                      <a16:colId xmlns:a16="http://schemas.microsoft.com/office/drawing/2014/main" val="3374125482"/>
                    </a:ext>
                  </a:extLst>
                </a:gridCol>
                <a:gridCol w="1108215">
                  <a:extLst>
                    <a:ext uri="{9D8B030D-6E8A-4147-A177-3AD203B41FA5}">
                      <a16:colId xmlns:a16="http://schemas.microsoft.com/office/drawing/2014/main" val="3022719194"/>
                    </a:ext>
                  </a:extLst>
                </a:gridCol>
                <a:gridCol w="1108215">
                  <a:extLst>
                    <a:ext uri="{9D8B030D-6E8A-4147-A177-3AD203B41FA5}">
                      <a16:colId xmlns:a16="http://schemas.microsoft.com/office/drawing/2014/main" val="4030595299"/>
                    </a:ext>
                  </a:extLst>
                </a:gridCol>
                <a:gridCol w="1108215">
                  <a:extLst>
                    <a:ext uri="{9D8B030D-6E8A-4147-A177-3AD203B41FA5}">
                      <a16:colId xmlns:a16="http://schemas.microsoft.com/office/drawing/2014/main" val="2539214825"/>
                    </a:ext>
                  </a:extLst>
                </a:gridCol>
                <a:gridCol w="1108215">
                  <a:extLst>
                    <a:ext uri="{9D8B030D-6E8A-4147-A177-3AD203B41FA5}">
                      <a16:colId xmlns:a16="http://schemas.microsoft.com/office/drawing/2014/main" val="3387403582"/>
                    </a:ext>
                  </a:extLst>
                </a:gridCol>
                <a:gridCol w="1108215">
                  <a:extLst>
                    <a:ext uri="{9D8B030D-6E8A-4147-A177-3AD203B41FA5}">
                      <a16:colId xmlns:a16="http://schemas.microsoft.com/office/drawing/2014/main" val="1960738946"/>
                    </a:ext>
                  </a:extLst>
                </a:gridCol>
              </a:tblGrid>
              <a:tr h="899160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name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salary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Dept_name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Building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Budget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743682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Aravindh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78885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IT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9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513015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Nandha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755222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CSE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8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992933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Kabilan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96369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IT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064041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Winstar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255265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ECE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Painter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361855"/>
                  </a:ext>
                </a:extLst>
              </a:tr>
              <a:tr h="899160"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Leo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878754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EEE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Watson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ts val="1350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5</a:t>
                      </a:r>
                      <a:endParaRPr lang="en-US">
                        <a:effectLst/>
                      </a:endParaRPr>
                    </a:p>
                  </a:txBody>
                  <a:tcPr marL="57150" marR="57150" marT="28575" marB="28575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6217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41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4D1C92-89B9-D308-D76E-703A45A30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416373"/>
              </p:ext>
            </p:extLst>
          </p:nvPr>
        </p:nvGraphicFramePr>
        <p:xfrm>
          <a:off x="1862635" y="1894606"/>
          <a:ext cx="59436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02597230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6884680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24576684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9328822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Speed(mph)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Driver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7796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407.447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BMW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GE173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2668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413.33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Dharshan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Suzuki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WEJ789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123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456.909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Keerthi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Thrust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GE89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2643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767.443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Sangeeth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Wingfoot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Rocket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2383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45.667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Dhanapal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Ferrari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RR Spey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6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F504C7F-DADE-A6D7-9365-C6AAB38A2AA3}"/>
              </a:ext>
            </a:extLst>
          </p:cNvPr>
          <p:cNvSpPr txBox="1"/>
          <p:nvPr/>
        </p:nvSpPr>
        <p:spPr>
          <a:xfrm>
            <a:off x="1863325" y="130824"/>
            <a:ext cx="592905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387350">
              <a:buFont typeface="Arial,Sans-Serif"/>
              <a:buChar char="•"/>
            </a:pPr>
            <a:r>
              <a:rPr lang="en-US" sz="2500">
                <a:latin typeface="Calibri"/>
                <a:cs typeface="Arial"/>
              </a:rPr>
              <a:t>Cause real-world harm, in the case of attacking hospitals​</a:t>
            </a:r>
          </a:p>
          <a:p>
            <a:pPr marL="457200" indent="-387350">
              <a:buFont typeface="Arial,Sans-Serif"/>
              <a:buChar char="•"/>
            </a:pPr>
            <a:r>
              <a:rPr lang="en-US" sz="2500">
                <a:latin typeface="Calibri"/>
                <a:cs typeface="Arial"/>
              </a:rPr>
              <a:t>Install a backdoor​</a:t>
            </a:r>
          </a:p>
          <a:p>
            <a:pPr marL="457200" indent="-387350">
              <a:buFont typeface="Arial,Sans-Serif"/>
              <a:buChar char="•"/>
            </a:pPr>
            <a:r>
              <a:rPr lang="en-US" sz="2500">
                <a:latin typeface="Calibri"/>
                <a:cs typeface="Arial"/>
              </a:rPr>
              <a:t>Zombify your computer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4C9CEE-4AD9-0F16-EFCC-8891B5DFB79F}"/>
              </a:ext>
            </a:extLst>
          </p:cNvPr>
          <p:cNvSpPr txBox="1"/>
          <p:nvPr/>
        </p:nvSpPr>
        <p:spPr>
          <a:xfrm>
            <a:off x="3019406" y="5229754"/>
            <a:ext cx="390025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387350">
              <a:buFont typeface="Arial,Sans-Serif"/>
              <a:buChar char="•"/>
            </a:pPr>
            <a:r>
              <a:rPr lang="en-US" sz="2500">
                <a:latin typeface="Calibri"/>
                <a:cs typeface="Arial"/>
              </a:rPr>
              <a:t>Destruction of data​</a:t>
            </a:r>
          </a:p>
          <a:p>
            <a:pPr marL="457200" indent="-387350">
              <a:buFont typeface="Arial,Sans-Serif"/>
              <a:buChar char="•"/>
            </a:pPr>
            <a:r>
              <a:rPr lang="en-US" sz="2500">
                <a:latin typeface="Calibri"/>
                <a:cs typeface="Arial"/>
              </a:rPr>
              <a:t>Data encryption</a:t>
            </a:r>
          </a:p>
        </p:txBody>
      </p:sp>
    </p:spTree>
    <p:extLst>
      <p:ext uri="{BB962C8B-B14F-4D97-AF65-F5344CB8AC3E}">
        <p14:creationId xmlns:p14="http://schemas.microsoft.com/office/powerpoint/2010/main" val="3248753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 wrap="square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341438"/>
            <a:ext cx="6781800" cy="4953000"/>
          </a:xfrm>
        </p:spPr>
        <p:txBody>
          <a:bodyPr wrap="square" anchor="t"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What is the cloud computing?</a:t>
            </a:r>
          </a:p>
          <a:p>
            <a:pPr marL="0" lvl="0" indent="0"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Cloud  Computing Components</a:t>
            </a:r>
          </a:p>
          <a:p>
            <a:pPr marL="0" lvl="0" indent="0"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Service Models</a:t>
            </a:r>
          </a:p>
          <a:p>
            <a:pPr marL="0" lvl="0" indent="0"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Deployment Models</a:t>
            </a:r>
          </a:p>
          <a:p>
            <a:pPr marL="0" lvl="0" indent="0"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Architecture</a:t>
            </a:r>
          </a:p>
          <a:p>
            <a:pPr marL="0" lvl="0" indent="0" algn="l"/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Cloud Engineering</a:t>
            </a:r>
            <a:endParaRPr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l"/>
            <a:r>
              <a: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Security and Privacy</a:t>
            </a:r>
          </a:p>
          <a:p>
            <a:pPr marL="0" lvl="0" indent="0" algn="l"/>
            <a:r>
              <a: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Cloud Clients</a:t>
            </a:r>
          </a:p>
          <a:p>
            <a:pPr marL="0" lvl="0" indent="0" algn="l"/>
            <a:r>
              <a: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Advanatges</a:t>
            </a:r>
          </a:p>
          <a:p>
            <a:pPr marL="0" lvl="0" indent="0" algn="l"/>
            <a:r>
              <a:rPr sz="20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References</a:t>
            </a:r>
            <a:endParaRPr lang="en-US" sz="2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0667207-D83C-175D-0703-3ECC34BEF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872" y="221372"/>
            <a:ext cx="5039254" cy="22333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40FE-44BA-8B55-0E7D-76DD34664592}"/>
              </a:ext>
            </a:extLst>
          </p:cNvPr>
          <p:cNvSpPr txBox="1"/>
          <p:nvPr/>
        </p:nvSpPr>
        <p:spPr>
          <a:xfrm>
            <a:off x="184074" y="2664474"/>
            <a:ext cx="990741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500">
                <a:latin typeface="Calibri"/>
              </a:rPr>
              <a:t>Bring down a website by keeping people from accessing it, through a denial of service attack</a:t>
            </a:r>
            <a:endParaRPr lang="en-US"/>
          </a:p>
        </p:txBody>
      </p:sp>
      <p:pic>
        <p:nvPicPr>
          <p:cNvPr id="5" name="Picture 4" descr="A close-up of a font&#10;&#10;Description automatically generated">
            <a:extLst>
              <a:ext uri="{FF2B5EF4-FFF2-40B4-BE49-F238E27FC236}">
                <a16:creationId xmlns:a16="http://schemas.microsoft.com/office/drawing/2014/main" id="{43B70CAA-4563-7B30-AAD3-CD255612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750" y="3784262"/>
            <a:ext cx="5039254" cy="22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90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sign with colorful text&#10;&#10;Description automatically generated">
            <a:extLst>
              <a:ext uri="{FF2B5EF4-FFF2-40B4-BE49-F238E27FC236}">
                <a16:creationId xmlns:a16="http://schemas.microsoft.com/office/drawing/2014/main" id="{DCA159BB-0BCB-25AF-D7B9-67D25A70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83" y="358655"/>
            <a:ext cx="3630531" cy="197471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F79933-F276-A2BA-A0D8-15138DDA4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4236"/>
              </p:ext>
            </p:extLst>
          </p:nvPr>
        </p:nvGraphicFramePr>
        <p:xfrm>
          <a:off x="2052676" y="2718029"/>
          <a:ext cx="59436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3025972307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46884680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24576684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29328822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Speed(mph)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Driver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Car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Engine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277969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407.447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Arun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BMW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GE173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381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72668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413.33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Dharshan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Suzuki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WEJ789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123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456.909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Keerthi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Thrust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GE89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92643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767.443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Sangeeth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Wingfoot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Rocket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2383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45.667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Dhanapal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Ferrari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2175"/>
                        </a:lnSpc>
                      </a:pPr>
                      <a:r>
                        <a:rPr lang="en-US" sz="1800">
                          <a:effectLst/>
                          <a:latin typeface="Calibri" panose="020F0502020204030204" pitchFamily="34" charset="0"/>
                        </a:rPr>
                        <a:t>RR Spey</a:t>
                      </a:r>
                      <a:endParaRPr lang="en-US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16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6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ign with red green and black text&#10;&#10;Description automatically generated">
            <a:extLst>
              <a:ext uri="{FF2B5EF4-FFF2-40B4-BE49-F238E27FC236}">
                <a16:creationId xmlns:a16="http://schemas.microsoft.com/office/drawing/2014/main" id="{38684C75-CD5B-A1DE-98BB-C45DA98D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548" y="2301724"/>
            <a:ext cx="2762140" cy="1809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723761-BE85-85E0-B4B0-5E51978407A2}"/>
              </a:ext>
            </a:extLst>
          </p:cNvPr>
          <p:cNvSpPr txBox="1"/>
          <p:nvPr/>
        </p:nvSpPr>
        <p:spPr>
          <a:xfrm>
            <a:off x="-5408" y="2300280"/>
            <a:ext cx="429650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14400" indent="-342900">
              <a:buFont typeface="Arial,Sans-Serif"/>
              <a:buChar char="●"/>
            </a:pPr>
            <a:r>
              <a:rPr lang="en-US" sz="2800">
                <a:latin typeface="Calibri"/>
                <a:cs typeface="Arial"/>
              </a:rPr>
              <a:t>Have Module 7 Activity 1 Completed​</a:t>
            </a:r>
          </a:p>
          <a:p>
            <a:pPr marL="914400" indent="-342900">
              <a:buFont typeface="Arial,Sans-Serif"/>
              <a:buChar char="●"/>
            </a:pPr>
            <a:r>
              <a:rPr lang="en-US" sz="2800">
                <a:latin typeface="Calibri"/>
                <a:cs typeface="Arial"/>
              </a:rPr>
              <a:t>Complete Module 8 Activity 1​</a:t>
            </a:r>
          </a:p>
          <a:p>
            <a:pPr marL="914400" indent="-342900">
              <a:buFont typeface="Arial,Sans-Serif"/>
              <a:buChar char="●"/>
            </a:pPr>
            <a:r>
              <a:rPr lang="en-US" sz="2800">
                <a:latin typeface="Calibri"/>
                <a:cs typeface="Arial"/>
              </a:rPr>
              <a:t>Complete Module 8 Activity 2</a:t>
            </a:r>
          </a:p>
        </p:txBody>
      </p:sp>
    </p:spTree>
    <p:extLst>
      <p:ext uri="{BB962C8B-B14F-4D97-AF65-F5344CB8AC3E}">
        <p14:creationId xmlns:p14="http://schemas.microsoft.com/office/powerpoint/2010/main" val="1711181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0C4514A-D049-91E0-49E9-27CD1C78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79" y="2905124"/>
            <a:ext cx="2619650" cy="17430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2C7BC3-7BC1-CF16-6412-441120127B80}"/>
              </a:ext>
            </a:extLst>
          </p:cNvPr>
          <p:cNvSpPr txBox="1"/>
          <p:nvPr/>
        </p:nvSpPr>
        <p:spPr>
          <a:xfrm>
            <a:off x="2781856" y="621751"/>
            <a:ext cx="6261908" cy="20159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387350">
              <a:buFont typeface="Arial,Sans-Serif"/>
              <a:buChar char="•"/>
            </a:pPr>
            <a:r>
              <a:rPr lang="en-US" sz="2500">
                <a:latin typeface="Calibri"/>
                <a:cs typeface="Arial"/>
              </a:rPr>
              <a:t>Existence of certain files or folders​</a:t>
            </a:r>
          </a:p>
          <a:p>
            <a:pPr marL="457200" indent="-387350">
              <a:buFont typeface="Arial,Sans-Serif"/>
              <a:buChar char="•"/>
            </a:pPr>
            <a:r>
              <a:rPr lang="en-US" sz="2500">
                <a:latin typeface="Calibri"/>
                <a:cs typeface="Arial"/>
              </a:rPr>
              <a:t>Current software version​</a:t>
            </a:r>
          </a:p>
          <a:p>
            <a:pPr marL="457200" indent="-387350">
              <a:buFont typeface="Arial,Sans-Serif"/>
              <a:buChar char="•"/>
            </a:pPr>
            <a:r>
              <a:rPr lang="en-US" sz="2500">
                <a:latin typeface="Calibri"/>
                <a:cs typeface="Arial"/>
              </a:rPr>
              <a:t>A specific human user action​</a:t>
            </a:r>
          </a:p>
          <a:p>
            <a:pPr marL="457200" indent="-387350">
              <a:buFont typeface="Arial,Sans-Serif"/>
              <a:buChar char="•"/>
            </a:pPr>
            <a:r>
              <a:rPr lang="en-US" sz="2500">
                <a:latin typeface="Calibri"/>
                <a:cs typeface="Arial"/>
              </a:rPr>
              <a:t>Failure to comply with ransomware demands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1C538-B5F9-A498-349C-298D8EDE10BA}"/>
              </a:ext>
            </a:extLst>
          </p:cNvPr>
          <p:cNvSpPr txBox="1"/>
          <p:nvPr/>
        </p:nvSpPr>
        <p:spPr>
          <a:xfrm>
            <a:off x="2512631" y="4881383"/>
            <a:ext cx="602415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>
                <a:latin typeface="Calibri"/>
              </a:rPr>
              <a:t>By using some of the propagation methods previously described, hackers can intrude and embed malware through vulnerabilities.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35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Security and privacy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96912" y="1646237"/>
            <a:ext cx="7402512" cy="4754562"/>
          </a:xfrm>
        </p:spPr>
        <p:txBody>
          <a:bodyPr>
            <a:normAutofit lnSpcReduction="10000"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protection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Control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Identity management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Physical and personnel security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Availability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Application security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Privacy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 issues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Clients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077913" y="1722438"/>
            <a:ext cx="9002712" cy="5059362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Google Chrome book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Web browsers</a:t>
            </a:r>
          </a:p>
          <a:p>
            <a:pPr lvl="0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Company specific  applications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96912" y="1722437"/>
            <a:ext cx="7661275" cy="4384675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Cloud  everyday use</a:t>
            </a:r>
          </a:p>
          <a:p>
            <a:pPr lvl="0"/>
            <a:r>
              <a:rPr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save huge amounts of data</a:t>
            </a:r>
          </a:p>
          <a:p>
            <a:pPr lvl="0"/>
            <a:r>
              <a: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Easier to maintain information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Makes security easy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Maintainability and sustainability are better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1825" y="1722438"/>
            <a:ext cx="9448800" cy="4754562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>
              <a:buSzPct val="100000"/>
              <a:buNone/>
            </a:pPr>
            <a:r>
              <a: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[1]  "cloud computing." Dictionary.com Unabridged. Random House, Inc. 27 Feb. 2012. &lt;Dictionary.com http://dictionary.reference.com/browse/cloud computing&gt;.</a:t>
            </a:r>
          </a:p>
          <a:p>
            <a:pPr lvl="0">
              <a:buSzPct val="100000"/>
              <a:buNone/>
            </a:pPr>
            <a:r>
              <a: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[2]  “Cloud computing security.” </a:t>
            </a:r>
            <a:r>
              <a:rPr sz="1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Wikipedia, The Free Encyclopedia.</a:t>
            </a:r>
            <a:r>
              <a: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Wikimedia Foundation, Inc.. 20 Feb 2012. Web. 27 Feb 2012. &lt;http://en.wikipedia.org/wiki/Cloud_computing_security&gt;.</a:t>
            </a:r>
          </a:p>
          <a:p>
            <a:pPr lvl="0">
              <a:buSzPct val="100000"/>
              <a:buNone/>
            </a:pPr>
            <a:r>
              <a: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[3]  “ Cloud computing.” </a:t>
            </a:r>
            <a:r>
              <a:rPr sz="1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Wikipedia, The Free Encyclopedia.</a:t>
            </a:r>
            <a:r>
              <a: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Wikimedia Foundation, Inc.. 28 February 2012. Web. 27 Feb 2012. &lt;http://en.wikipedia.org/wiki/Cloud_computing&gt;.</a:t>
            </a:r>
          </a:p>
          <a:p>
            <a:pPr>
              <a:buSzPct val="100000"/>
              <a:buNone/>
            </a:pPr>
            <a:r>
              <a: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[4]  nanospeak, . "Top Cloud Computing Companies List To Watch and Invest in 2012." </a:t>
            </a:r>
            <a:r>
              <a:rPr sz="1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Hub Pages</a:t>
            </a:r>
            <a:r>
              <a: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10 Feb 2010: n. page. Web. 29 Feb. 2012. &lt;http://nanospeck.hubpages.com/hub/Best-Cloud-Service-Providers&gt;.</a:t>
            </a:r>
          </a:p>
          <a:p>
            <a:pPr>
              <a:buSzPct val="100000"/>
              <a:buNone/>
            </a:pPr>
            <a:r>
              <a:rPr sz="16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[5] 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https://www.fastmetrics.com/blog/tech/what-is-cloud-computing/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[6] 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https://computer.howstuffworks.com/cloud-computing/cloud-computing.htm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[7] 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5"/>
              </a:rPr>
              <a:t>https://www.ques10.com/p/30825/enlist-and-explain-various-service-model-and-deplo/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None/>
            </a:pP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[8]  </a:t>
            </a:r>
            <a:r>
              <a:rPr lang="en-IN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6"/>
              </a:rPr>
              <a:t>https://en.wikipedia.org/wiki/Cloud_computing_architecture</a:t>
            </a: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None/>
            </a:pPr>
            <a:endParaRPr lang="en-IN" sz="1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None/>
            </a:pPr>
            <a:endParaRPr lang="en-IN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None/>
            </a:pPr>
            <a:endParaRPr sz="1600"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None/>
            </a:pP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622350" indent="-514350">
              <a:buSzPct val="100000"/>
              <a:buNone/>
            </a:pPr>
            <a:endParaRPr sz="1600">
              <a:latin typeface="Times New Roman" pitchFamily="18" charset="0"/>
              <a:cs typeface="Times New Roman" pitchFamily="18" charset="0"/>
            </a:endParaRPr>
          </a:p>
          <a:p>
            <a:pPr marL="622350" lvl="0" indent="-514350">
              <a:buFont typeface="+mj-lt"/>
              <a:buAutoNum type="arabicPeriod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9312" y="579437"/>
            <a:ext cx="8229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Thank You </a:t>
            </a:r>
          </a:p>
          <a:p>
            <a:endParaRPr lang="en-IN" dirty="0"/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For further information please contact  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Prof. 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Mukesh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More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Department of Computer Engineering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Hope Foundation’s International Institute of Information Technology, I²IT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 err="1">
                <a:latin typeface="Times New Roman" pitchFamily="18" charset="0"/>
                <a:cs typeface="Times New Roman" pitchFamily="18" charset="0"/>
              </a:rPr>
              <a:t>Hinjawadi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Pune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– 411 057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Phone - +91 20 22933441/9284960835</a:t>
            </a:r>
          </a:p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www.isquareit.edu.in | mukeshm@isquareit.edu.in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hat is ARM?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50838"/>
            <a:ext cx="9072563" cy="1262062"/>
          </a:xfrm>
        </p:spPr>
        <p:txBody>
          <a:bodyPr wrap="square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Cloud Computing?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98638"/>
            <a:ext cx="9067800" cy="4959350"/>
          </a:xfrm>
        </p:spPr>
        <p:txBody>
          <a:bodyPr wrap="square" anchor="t"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Cloud computing : </a:t>
            </a:r>
          </a:p>
          <a:p>
            <a:pPr marL="432000" lvl="1" indent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Internet-based computing </a:t>
            </a:r>
          </a:p>
          <a:p>
            <a:pPr marL="432000" lvl="1" indent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large groups of remote servers are networked </a:t>
            </a:r>
          </a:p>
          <a:p>
            <a:pPr marL="432000" lvl="1" indent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sharing of data-processing tasks, centralized data storage, computer services  </a:t>
            </a:r>
            <a:r>
              <a:rPr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  <a:p>
            <a:pPr marL="432000" lvl="1" indent="0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computer related task that is done entirely on  Internet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274638"/>
            <a:ext cx="9072562" cy="1262062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Cloud Computing?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0713" y="1874838"/>
            <a:ext cx="9459912" cy="4830762"/>
          </a:xfrm>
        </p:spPr>
        <p:txBody>
          <a:bodyPr/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Allows users to deal with the software without having the hardware.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Everything is done by remote, nothing is saved locally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lum/>
            <a:alphaModFix/>
          </a:blip>
          <a:srcRect/>
          <a:stretch>
            <a:fillRect/>
          </a:stretch>
        </p:blipFill>
        <p:spPr>
          <a:xfrm>
            <a:off x="2449512" y="1112837"/>
            <a:ext cx="5715000" cy="470401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3516312" y="6065837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Fig. 1  Cloud Computing Components [5]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512" y="350837"/>
            <a:ext cx="922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Cloud Computing Components</a:t>
            </a:r>
            <a:endParaRPr lang="en-IN" sz="4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36638"/>
            <a:ext cx="5105400" cy="4384675"/>
          </a:xfrm>
        </p:spPr>
        <p:txBody>
          <a:bodyPr>
            <a:no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Empowerment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Agility and API</a:t>
            </a:r>
          </a:p>
          <a:p>
            <a:r>
              <a: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Cost  and Security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Device and location independence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Visualization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Multi-tenancy</a:t>
            </a:r>
          </a:p>
          <a:p>
            <a:r>
              <a: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Reliability and Maintenance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Scalability and Elasticity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753100" y="1493838"/>
            <a:ext cx="4327525" cy="4327525"/>
          </a:xfrm>
        </p:spPr>
      </p:pic>
      <p:sp>
        <p:nvSpPr>
          <p:cNvPr id="6" name="TextBox 5"/>
          <p:cNvSpPr txBox="1"/>
          <p:nvPr/>
        </p:nvSpPr>
        <p:spPr>
          <a:xfrm>
            <a:off x="5421312" y="5913437"/>
            <a:ext cx="412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Fig.  2 How Cloud Computing Works [6]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008063" y="274638"/>
            <a:ext cx="9072562" cy="779462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Service Models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265238"/>
            <a:ext cx="5268913" cy="4648200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Infrastructure as a Service 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IaaS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Basic, service users maintain software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Platform as a Service 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PaaS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Users are given software and hardware automatically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as a Service (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SaaS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All software and hardware is transparent</a:t>
            </a:r>
          </a:p>
          <a:p>
            <a:pPr lvl="1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User only knows their own access point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Deployment Models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1825" y="1417638"/>
            <a:ext cx="9448800" cy="5486400"/>
          </a:xfrm>
        </p:spPr>
        <p:txBody>
          <a:bodyPr>
            <a:no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 cloud</a:t>
            </a:r>
          </a:p>
          <a:p>
            <a:pPr lvl="1" rtl="0" hangingPunct="0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Done by service providers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Community cloud</a:t>
            </a:r>
          </a:p>
          <a:p>
            <a:pPr lvl="1" hangingPunct="0"/>
            <a:r>
              <a:rPr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organizations from a specific community with common concerns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cloud</a:t>
            </a:r>
          </a:p>
          <a:p>
            <a:pPr lvl="1" rtl="0" hangingPunct="0"/>
            <a:r>
              <a:rPr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operated solely for a single organization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Hybrid cloud</a:t>
            </a:r>
          </a:p>
          <a:p>
            <a:pPr lvl="1" rtl="0" hangingPunct="0"/>
            <a:r>
              <a:rPr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composition of two or more clouds (private, community or public)</a:t>
            </a:r>
          </a:p>
          <a:p>
            <a:pPr lvl="0"/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Private Cloud Rentals</a:t>
            </a:r>
          </a:p>
          <a:p>
            <a:pPr lvl="1" hangingPunct="0"/>
            <a:r>
              <a:rPr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option to consider when security is a concern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722438"/>
            <a:ext cx="4648200" cy="4419600"/>
          </a:xfrm>
        </p:spPr>
        <p:txBody>
          <a:bodyPr>
            <a:normAutofit/>
          </a:bodyPr>
          <a:lstStyle>
            <a:def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None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defPPr>
            <a:lvl1pPr marL="432000" lvl="0" indent="-324000">
              <a:spcBef>
                <a:spcPts val="0"/>
              </a:spcBef>
              <a:spcAft>
                <a:spcPts val="1417"/>
              </a:spcAft>
              <a:buSzPct val="45000"/>
              <a:buFont typeface="StarSymbol"/>
              <a:buChar char="●"/>
              <a:defRPr lang="en-US" sz="32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1pPr>
            <a:lvl2pPr marL="86400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n-US" sz="28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2pPr>
            <a:lvl3pPr marL="1295999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n-US" sz="24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3pPr>
            <a:lvl4pPr marL="172800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4pPr>
            <a:lvl5pPr marL="216000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5pPr>
            <a:lvl6pPr marL="259200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6pPr>
            <a:lvl7pPr marL="302400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7pPr>
            <a:lvl8pPr marL="345600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8pPr>
            <a:lvl9pPr marL="3887999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n-US" sz="2000" b="0" i="0" u="none" strike="noStrike" kern="1200">
                <a:ln>
                  <a:noFill/>
                </a:ln>
                <a:solidFill>
                  <a:srgbClr val="FFFFFF"/>
                </a:solidFill>
                <a:latin typeface="Arial" pitchFamily="18"/>
                <a:ea typeface="WenQuanYi Micro Hei" pitchFamily="2"/>
                <a:cs typeface="Lohit Hindi" pitchFamily="2"/>
              </a:defRPr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software systems involved in the delivery, communicating over a loose coupling mechanism</a:t>
            </a:r>
          </a:p>
          <a:p>
            <a:pPr lvl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Inter-cloud</a:t>
            </a:r>
          </a:p>
          <a:p>
            <a:pPr lvl="1" rtl="0" hangingPunct="0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Inter-cloud is an interconnected global "cloud of clouds" and an extension of the Internet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idx="4294967295"/>
          </p:nvPr>
        </p:nvPicPr>
        <p:blipFill>
          <a:blip r:embed="rId3" cstate="print">
            <a:lum/>
            <a:alphaModFix/>
          </a:blip>
          <a:srcRect/>
          <a:stretch>
            <a:fillRect/>
          </a:stretch>
        </p:blipFill>
        <p:spPr>
          <a:xfrm>
            <a:off x="5268913" y="1951038"/>
            <a:ext cx="4811712" cy="3816350"/>
          </a:xfrm>
        </p:spPr>
      </p:pic>
      <p:sp>
        <p:nvSpPr>
          <p:cNvPr id="6" name="TextBox 5"/>
          <p:cNvSpPr txBox="1"/>
          <p:nvPr/>
        </p:nvSpPr>
        <p:spPr>
          <a:xfrm>
            <a:off x="6259512" y="6065837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Fig. 4 Cloud Architecture [8]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720</TotalTime>
  <Words>906</Words>
  <Application>Microsoft Office PowerPoint</Application>
  <PresentationFormat>Custom</PresentationFormat>
  <Paragraphs>137</Paragraphs>
  <Slides>28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PowerPoint Presentation</vt:lpstr>
      <vt:lpstr>Contents</vt:lpstr>
      <vt:lpstr>What is Cloud Computing?</vt:lpstr>
      <vt:lpstr>What is Cloud Computing?</vt:lpstr>
      <vt:lpstr>PowerPoint Presentation</vt:lpstr>
      <vt:lpstr>Characteristics</vt:lpstr>
      <vt:lpstr>                Service Models</vt:lpstr>
      <vt:lpstr>Deployment Models</vt:lpstr>
      <vt:lpstr>Architecture</vt:lpstr>
      <vt:lpstr>Cloud 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and privacy</vt:lpstr>
      <vt:lpstr>Cloud Clients</vt:lpstr>
      <vt:lpstr>Advantages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Joshua Roy Wiegand</dc:creator>
  <cp:lastModifiedBy>Windows User</cp:lastModifiedBy>
  <cp:revision>161</cp:revision>
  <dcterms:modified xsi:type="dcterms:W3CDTF">2024-12-16T11:44:57Z</dcterms:modified>
</cp:coreProperties>
</file>