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97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D6B30-97A8-41DD-BA85-3D9E355F94DC}" v="345" dt="2024-12-15T23:11:36.298"/>
    <p1510:client id="{A7E078F7-B355-43C2-B6DF-2D797DFF7501}" v="21" dt="2024-12-16T07:11:05.24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Ebrima"/>
                <a:cs typeface="Ebrima"/>
              </a:defRPr>
            </a:lvl1pPr>
          </a:lstStyle>
          <a:p>
            <a:pPr marL="12700">
              <a:lnSpc>
                <a:spcPts val="1305"/>
              </a:lnSpc>
            </a:pPr>
            <a:r>
              <a:rPr spc="-5" dirty="0"/>
              <a:t>Understanding Computers: Today and Tomorrow, 15th</a:t>
            </a:r>
            <a:r>
              <a:rPr spc="-70" dirty="0"/>
              <a:t> </a:t>
            </a:r>
            <a:r>
              <a:rPr spc="-10" dirty="0"/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Ebrima"/>
                <a:cs typeface="Ebrima"/>
              </a:defRPr>
            </a:lvl1pPr>
          </a:lstStyle>
          <a:p>
            <a:pPr marL="11176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Ebrima"/>
                <a:cs typeface="Ebri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Ebrima"/>
                <a:cs typeface="Ebrima"/>
              </a:defRPr>
            </a:lvl1pPr>
          </a:lstStyle>
          <a:p>
            <a:pPr marL="12700">
              <a:lnSpc>
                <a:spcPts val="1305"/>
              </a:lnSpc>
            </a:pPr>
            <a:r>
              <a:rPr spc="-5" dirty="0"/>
              <a:t>Understanding Computers: Today and Tomorrow, 15th</a:t>
            </a:r>
            <a:r>
              <a:rPr spc="-70" dirty="0"/>
              <a:t> </a:t>
            </a:r>
            <a:r>
              <a:rPr spc="-10" dirty="0"/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Ebrima"/>
                <a:cs typeface="Ebrima"/>
              </a:defRPr>
            </a:lvl1pPr>
          </a:lstStyle>
          <a:p>
            <a:pPr marL="11176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Ebrima"/>
                <a:cs typeface="Ebri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Ebrima"/>
                <a:cs typeface="Ebrima"/>
              </a:defRPr>
            </a:lvl1pPr>
          </a:lstStyle>
          <a:p>
            <a:pPr marL="12700">
              <a:lnSpc>
                <a:spcPts val="1305"/>
              </a:lnSpc>
            </a:pPr>
            <a:r>
              <a:rPr spc="-5" dirty="0"/>
              <a:t>Understanding Computers: Today and Tomorrow, 15th</a:t>
            </a:r>
            <a:r>
              <a:rPr spc="-70" dirty="0"/>
              <a:t> </a:t>
            </a:r>
            <a:r>
              <a:rPr spc="-10" dirty="0"/>
              <a:t>Edition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Ebrima"/>
                <a:cs typeface="Ebrima"/>
              </a:defRPr>
            </a:lvl1pPr>
          </a:lstStyle>
          <a:p>
            <a:pPr marL="11176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Ebrima"/>
                <a:cs typeface="Ebri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Ebrima"/>
                <a:cs typeface="Ebrima"/>
              </a:defRPr>
            </a:lvl1pPr>
          </a:lstStyle>
          <a:p>
            <a:pPr marL="12700">
              <a:lnSpc>
                <a:spcPts val="1305"/>
              </a:lnSpc>
            </a:pPr>
            <a:r>
              <a:rPr spc="-5" dirty="0"/>
              <a:t>Understanding Computers: Today and Tomorrow, 15th</a:t>
            </a:r>
            <a:r>
              <a:rPr spc="-70" dirty="0"/>
              <a:t> </a:t>
            </a:r>
            <a:r>
              <a:rPr spc="-10" dirty="0"/>
              <a:t>Edition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Ebrima"/>
                <a:cs typeface="Ebrima"/>
              </a:defRPr>
            </a:lvl1pPr>
          </a:lstStyle>
          <a:p>
            <a:pPr marL="11176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Ebrima"/>
                <a:cs typeface="Ebrima"/>
              </a:defRPr>
            </a:lvl1pPr>
          </a:lstStyle>
          <a:p>
            <a:pPr marL="12700">
              <a:lnSpc>
                <a:spcPts val="1305"/>
              </a:lnSpc>
            </a:pPr>
            <a:r>
              <a:rPr spc="-5" dirty="0"/>
              <a:t>Understanding Computers: Today and Tomorrow, 15th</a:t>
            </a:r>
            <a:r>
              <a:rPr spc="-70" dirty="0"/>
              <a:t> </a:t>
            </a:r>
            <a:r>
              <a:rPr spc="-10" dirty="0"/>
              <a:t>Edition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Ebrima"/>
                <a:cs typeface="Ebrima"/>
              </a:defRPr>
            </a:lvl1pPr>
          </a:lstStyle>
          <a:p>
            <a:pPr marL="11176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376425"/>
            <a:ext cx="9144000" cy="730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383791"/>
            <a:ext cx="1572768" cy="14401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48767"/>
            <a:ext cx="1572768" cy="13898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1572768" cy="13868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96213" y="-59817"/>
            <a:ext cx="6751573" cy="1471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Ebrima"/>
                <a:cs typeface="Ebri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9584" y="1547114"/>
            <a:ext cx="8164830" cy="2881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0641" y="6415987"/>
            <a:ext cx="449008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Ebrima"/>
                <a:cs typeface="Ebrima"/>
              </a:defRPr>
            </a:lvl1pPr>
          </a:lstStyle>
          <a:p>
            <a:pPr marL="12700">
              <a:lnSpc>
                <a:spcPts val="1305"/>
              </a:lnSpc>
            </a:pPr>
            <a:r>
              <a:rPr spc="-5" dirty="0"/>
              <a:t>Understanding Computers: Today and Tomorrow, 15th</a:t>
            </a:r>
            <a:r>
              <a:rPr spc="-70" dirty="0"/>
              <a:t> </a:t>
            </a:r>
            <a:r>
              <a:rPr spc="-10" dirty="0"/>
              <a:t>Edition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93176" y="6461402"/>
            <a:ext cx="22796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888888"/>
                </a:solidFill>
                <a:latin typeface="Ebrima"/>
                <a:cs typeface="Ebrima"/>
              </a:defRPr>
            </a:lvl1pPr>
          </a:lstStyle>
          <a:p>
            <a:pPr marL="11176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958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13732" y="3157726"/>
            <a:ext cx="4300727" cy="3700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13732" y="3107434"/>
            <a:ext cx="4300727" cy="37505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0200" y="6082893"/>
            <a:ext cx="1821180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Ebrima"/>
                <a:cs typeface="Ebrima"/>
              </a:rPr>
              <a:t>Deborah Morley  Charles </a:t>
            </a:r>
            <a:r>
              <a:rPr sz="1800" b="1" dirty="0">
                <a:solidFill>
                  <a:srgbClr val="FFFFFF"/>
                </a:solidFill>
                <a:latin typeface="Ebrima"/>
                <a:cs typeface="Ebrima"/>
              </a:rPr>
              <a:t>S.</a:t>
            </a:r>
            <a:r>
              <a:rPr sz="1800" b="1" spc="-80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Ebrima"/>
                <a:cs typeface="Ebrima"/>
              </a:rPr>
              <a:t>Parker</a:t>
            </a:r>
            <a:endParaRPr sz="1800">
              <a:latin typeface="Ebrima"/>
              <a:cs typeface="Ebri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26934" y="225171"/>
            <a:ext cx="129921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75"/>
              </a:lnSpc>
            </a:pPr>
            <a:r>
              <a:rPr sz="2000" spc="5" dirty="0">
                <a:solidFill>
                  <a:srgbClr val="FFFFFF"/>
                </a:solidFill>
                <a:latin typeface="Ebrima"/>
                <a:cs typeface="Ebrima"/>
              </a:rPr>
              <a:t>15</a:t>
            </a:r>
            <a:r>
              <a:rPr sz="1950" spc="7" baseline="25641" dirty="0">
                <a:solidFill>
                  <a:srgbClr val="FFFFFF"/>
                </a:solidFill>
                <a:latin typeface="Ebrima"/>
                <a:cs typeface="Ebrima"/>
              </a:rPr>
              <a:t>th</a:t>
            </a:r>
            <a:r>
              <a:rPr sz="1950" spc="127" baseline="25641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Ebrima"/>
                <a:cs typeface="Ebrima"/>
              </a:rPr>
              <a:t>Edition</a:t>
            </a:r>
            <a:endParaRPr sz="2000">
              <a:latin typeface="Ebrima"/>
              <a:cs typeface="Ebri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49828" y="527050"/>
            <a:ext cx="507619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15"/>
              </a:lnSpc>
            </a:pPr>
            <a:r>
              <a:rPr sz="3200" b="1" dirty="0">
                <a:solidFill>
                  <a:srgbClr val="FFFFFF"/>
                </a:solidFill>
                <a:latin typeface="Ebrima"/>
                <a:cs typeface="Ebrima"/>
              </a:rPr>
              <a:t>Understanding</a:t>
            </a:r>
            <a:r>
              <a:rPr sz="3200" b="1" spc="-70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3200" b="1" dirty="0">
                <a:solidFill>
                  <a:srgbClr val="FFFFFF"/>
                </a:solidFill>
                <a:latin typeface="Ebrima"/>
                <a:cs typeface="Ebrima"/>
              </a:rPr>
              <a:t>Computers</a:t>
            </a:r>
            <a:endParaRPr sz="3200">
              <a:latin typeface="Ebrima"/>
              <a:cs typeface="Ebri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41694" y="6476288"/>
            <a:ext cx="2127885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FFFFFF"/>
                </a:solidFill>
                <a:latin typeface="Ebrima"/>
                <a:cs typeface="Ebrima"/>
              </a:rPr>
              <a:t>Copyright 2015 </a:t>
            </a:r>
            <a:r>
              <a:rPr sz="1100" spc="-5" dirty="0">
                <a:solidFill>
                  <a:srgbClr val="FFFFFF"/>
                </a:solidFill>
                <a:latin typeface="Ebrima"/>
                <a:cs typeface="Ebrima"/>
              </a:rPr>
              <a:t>Cengage</a:t>
            </a:r>
            <a:r>
              <a:rPr sz="1100" spc="-145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1100" dirty="0">
                <a:solidFill>
                  <a:srgbClr val="FFFFFF"/>
                </a:solidFill>
                <a:latin typeface="Ebrima"/>
                <a:cs typeface="Ebrima"/>
              </a:rPr>
              <a:t>Learning</a:t>
            </a:r>
            <a:endParaRPr sz="1100">
              <a:latin typeface="Ebrima"/>
              <a:cs typeface="Ebri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89201" y="1017396"/>
            <a:ext cx="6537325" cy="2751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985" algn="r">
              <a:lnSpc>
                <a:spcPct val="100000"/>
              </a:lnSpc>
            </a:pPr>
            <a:r>
              <a:rPr sz="2400" dirty="0">
                <a:solidFill>
                  <a:srgbClr val="EDED46"/>
                </a:solidFill>
                <a:latin typeface="Ebrima"/>
                <a:cs typeface="Ebrima"/>
              </a:rPr>
              <a:t>Today and</a:t>
            </a:r>
            <a:r>
              <a:rPr sz="2400" spc="-95" dirty="0">
                <a:solidFill>
                  <a:srgbClr val="EDED46"/>
                </a:solidFill>
                <a:latin typeface="Ebrima"/>
                <a:cs typeface="Ebrima"/>
              </a:rPr>
              <a:t> </a:t>
            </a:r>
            <a:r>
              <a:rPr sz="2400" dirty="0">
                <a:solidFill>
                  <a:srgbClr val="EDED46"/>
                </a:solidFill>
                <a:latin typeface="Ebrima"/>
                <a:cs typeface="Ebrima"/>
              </a:rPr>
              <a:t>Tomorrow</a:t>
            </a:r>
            <a:endParaRPr sz="2400">
              <a:latin typeface="Ebrima"/>
              <a:cs typeface="Ebrima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Ebrima"/>
                <a:cs typeface="Ebrima"/>
              </a:rPr>
              <a:t>Compr</a:t>
            </a:r>
            <a:r>
              <a:rPr sz="2000" spc="-10" dirty="0">
                <a:solidFill>
                  <a:srgbClr val="FFFFFF"/>
                </a:solidFill>
                <a:latin typeface="Ebrima"/>
                <a:cs typeface="Ebrima"/>
              </a:rPr>
              <a:t>e</a:t>
            </a:r>
            <a:r>
              <a:rPr sz="2000" dirty="0">
                <a:solidFill>
                  <a:srgbClr val="FFFFFF"/>
                </a:solidFill>
                <a:latin typeface="Ebrima"/>
                <a:cs typeface="Ebrima"/>
              </a:rPr>
              <a:t>he</a:t>
            </a:r>
            <a:r>
              <a:rPr sz="2000" spc="5" dirty="0">
                <a:solidFill>
                  <a:srgbClr val="FFFFFF"/>
                </a:solidFill>
                <a:latin typeface="Ebrima"/>
                <a:cs typeface="Ebrima"/>
              </a:rPr>
              <a:t>n</a:t>
            </a:r>
            <a:r>
              <a:rPr sz="2000" spc="-5" dirty="0">
                <a:solidFill>
                  <a:srgbClr val="FFFFFF"/>
                </a:solidFill>
                <a:latin typeface="Ebrima"/>
                <a:cs typeface="Ebrima"/>
              </a:rPr>
              <a:t>sive</a:t>
            </a:r>
            <a:endParaRPr sz="2000">
              <a:latin typeface="Ebrima"/>
              <a:cs typeface="Ebrima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R="1676400" algn="ctr">
              <a:lnSpc>
                <a:spcPct val="100000"/>
              </a:lnSpc>
            </a:pPr>
            <a:r>
              <a:rPr sz="4000" b="1" spc="-10" dirty="0">
                <a:solidFill>
                  <a:srgbClr val="FFFFFF"/>
                </a:solidFill>
                <a:latin typeface="Ebrima"/>
                <a:cs typeface="Ebrima"/>
              </a:rPr>
              <a:t>Chapter</a:t>
            </a:r>
            <a:r>
              <a:rPr sz="4000" b="1" spc="-55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Ebrima"/>
                <a:cs typeface="Ebrima"/>
              </a:rPr>
              <a:t>7</a:t>
            </a:r>
            <a:endParaRPr sz="4000">
              <a:latin typeface="Ebrima"/>
              <a:cs typeface="Ebrima"/>
            </a:endParaRPr>
          </a:p>
          <a:p>
            <a:pPr marR="1677035" algn="ctr">
              <a:lnSpc>
                <a:spcPct val="100000"/>
              </a:lnSpc>
              <a:spcBef>
                <a:spcPts val="2400"/>
              </a:spcBef>
            </a:pPr>
            <a:r>
              <a:rPr sz="4000" b="1" spc="-10" dirty="0">
                <a:solidFill>
                  <a:srgbClr val="FFFFFF"/>
                </a:solidFill>
                <a:latin typeface="Ebrima"/>
                <a:cs typeface="Ebrima"/>
              </a:rPr>
              <a:t>Computer</a:t>
            </a:r>
            <a:r>
              <a:rPr sz="4000" b="1" spc="-75" dirty="0">
                <a:solidFill>
                  <a:srgbClr val="FFFFFF"/>
                </a:solidFill>
                <a:latin typeface="Ebrima"/>
                <a:cs typeface="Ebrima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Ebrima"/>
                <a:cs typeface="Ebrima"/>
              </a:rPr>
              <a:t>Networks</a:t>
            </a:r>
            <a:endParaRPr sz="4000">
              <a:latin typeface="Ebrima"/>
              <a:cs typeface="Ebri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5168" rIns="0" bIns="0" rtlCol="0">
            <a:spAutoFit/>
          </a:bodyPr>
          <a:lstStyle/>
          <a:p>
            <a:pPr marL="622935">
              <a:lnSpc>
                <a:spcPct val="100000"/>
              </a:lnSpc>
            </a:pPr>
            <a:r>
              <a:rPr spc="-5" dirty="0"/>
              <a:t>Networking</a:t>
            </a:r>
            <a:r>
              <a:rPr spc="-45" dirty="0"/>
              <a:t> </a:t>
            </a:r>
            <a:r>
              <a:rPr spc="-5" dirty="0"/>
              <a:t>Applications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5" dirty="0"/>
              <a:t>Understanding Computers: Today and Tomorrow, 15th</a:t>
            </a:r>
            <a:r>
              <a:rPr spc="-70" dirty="0"/>
              <a:t> </a:t>
            </a:r>
            <a:r>
              <a:rPr spc="-10" dirty="0"/>
              <a:t>Edition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05876" y="6461402"/>
            <a:ext cx="2025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200" b="1" spc="5" dirty="0">
                <a:solidFill>
                  <a:srgbClr val="888888"/>
                </a:solidFill>
                <a:latin typeface="Ebrima"/>
                <a:cs typeface="Ebrima"/>
              </a:rPr>
              <a:t>10</a:t>
            </a:r>
            <a:endParaRPr sz="1200">
              <a:latin typeface="Ebrima"/>
              <a:cs typeface="Ebri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47114"/>
            <a:ext cx="7833359" cy="449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25" dirty="0">
                <a:latin typeface="Calibri"/>
                <a:cs typeface="Calibri"/>
              </a:rPr>
              <a:t>Television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Radio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Broadcasting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Still 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deliver </a:t>
            </a:r>
            <a:r>
              <a:rPr sz="2400" spc="-5" dirty="0">
                <a:latin typeface="Calibri"/>
                <a:cs typeface="Calibri"/>
              </a:rPr>
              <a:t>TV and </a:t>
            </a:r>
            <a:r>
              <a:rPr sz="2400" spc="-10" dirty="0">
                <a:latin typeface="Calibri"/>
                <a:cs typeface="Calibri"/>
              </a:rPr>
              <a:t>radio </a:t>
            </a:r>
            <a:r>
              <a:rPr sz="2400" spc="-20" dirty="0">
                <a:latin typeface="Calibri"/>
                <a:cs typeface="Calibri"/>
              </a:rPr>
              <a:t>content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public</a:t>
            </a:r>
            <a:endParaRPr sz="2400">
              <a:latin typeface="Calibri"/>
              <a:cs typeface="Calibri"/>
            </a:endParaRPr>
          </a:p>
          <a:p>
            <a:pPr marL="756285" marR="5080" lvl="1" indent="-286385" algn="just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Other </a:t>
            </a:r>
            <a:r>
              <a:rPr sz="2400" spc="-10" dirty="0">
                <a:latin typeface="Calibri"/>
                <a:cs typeface="Calibri"/>
              </a:rPr>
              <a:t>networks </a:t>
            </a:r>
            <a:r>
              <a:rPr sz="2400" spc="-15" dirty="0">
                <a:latin typeface="Calibri"/>
                <a:cs typeface="Calibri"/>
              </a:rPr>
              <a:t>involved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" dirty="0">
                <a:latin typeface="Calibri"/>
                <a:cs typeface="Calibri"/>
              </a:rPr>
              <a:t>television </a:t>
            </a:r>
            <a:r>
              <a:rPr sz="2400" spc="-20" dirty="0">
                <a:latin typeface="Calibri"/>
                <a:cs typeface="Calibri"/>
              </a:rPr>
              <a:t>content </a:t>
            </a:r>
            <a:r>
              <a:rPr sz="2400" spc="-5" dirty="0">
                <a:latin typeface="Calibri"/>
                <a:cs typeface="Calibri"/>
              </a:rPr>
              <a:t>delivery 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cable TV </a:t>
            </a:r>
            <a:r>
              <a:rPr sz="2400" spc="-10" dirty="0">
                <a:latin typeface="Calibri"/>
                <a:cs typeface="Calibri"/>
              </a:rPr>
              <a:t>networks, satellite </a:t>
            </a:r>
            <a:r>
              <a:rPr sz="2400" spc="-5" dirty="0">
                <a:latin typeface="Calibri"/>
                <a:cs typeface="Calibri"/>
              </a:rPr>
              <a:t>TV </a:t>
            </a:r>
            <a:r>
              <a:rPr sz="2400" spc="-10" dirty="0">
                <a:latin typeface="Calibri"/>
                <a:cs typeface="Calibri"/>
              </a:rPr>
              <a:t>networks,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private  </a:t>
            </a:r>
            <a:r>
              <a:rPr sz="2400" spc="-5" dirty="0">
                <a:latin typeface="Calibri"/>
                <a:cs typeface="Calibri"/>
              </a:rPr>
              <a:t>closed-circuit television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Global </a:t>
            </a:r>
            <a:r>
              <a:rPr sz="2400" spc="-10" dirty="0">
                <a:latin typeface="Calibri"/>
                <a:cs typeface="Calibri"/>
              </a:rPr>
              <a:t>Positioning </a:t>
            </a:r>
            <a:r>
              <a:rPr sz="2400" spc="-20" dirty="0">
                <a:latin typeface="Calibri"/>
                <a:cs typeface="Calibri"/>
              </a:rPr>
              <a:t>System </a:t>
            </a:r>
            <a:r>
              <a:rPr sz="2400" spc="-5" dirty="0">
                <a:latin typeface="Calibri"/>
                <a:cs typeface="Calibri"/>
              </a:rPr>
              <a:t>(GPS)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Applications</a:t>
            </a:r>
            <a:endParaRPr sz="2400">
              <a:latin typeface="Calibri"/>
              <a:cs typeface="Calibri"/>
            </a:endParaRPr>
          </a:p>
          <a:p>
            <a:pPr marL="756285" marR="61531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Uses </a:t>
            </a:r>
            <a:r>
              <a:rPr sz="2400" spc="-10" dirty="0">
                <a:latin typeface="Calibri"/>
                <a:cs typeface="Calibri"/>
              </a:rPr>
              <a:t>satellites </a:t>
            </a:r>
            <a:r>
              <a:rPr sz="2400" dirty="0">
                <a:latin typeface="Calibri"/>
                <a:cs typeface="Calibri"/>
              </a:rPr>
              <a:t>and a </a:t>
            </a:r>
            <a:r>
              <a:rPr sz="2400" spc="-10" dirty="0">
                <a:latin typeface="Calibri"/>
                <a:cs typeface="Calibri"/>
              </a:rPr>
              <a:t>receiver to </a:t>
            </a:r>
            <a:r>
              <a:rPr sz="2400" spc="-5" dirty="0">
                <a:latin typeface="Calibri"/>
                <a:cs typeface="Calibri"/>
              </a:rPr>
              <a:t>determine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exact  </a:t>
            </a:r>
            <a:r>
              <a:rPr sz="2400" spc="-10" dirty="0">
                <a:latin typeface="Calibri"/>
                <a:cs typeface="Calibri"/>
              </a:rPr>
              <a:t>geographic location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receiver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GPS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receivers</a:t>
            </a:r>
            <a:endParaRPr sz="2400">
              <a:latin typeface="Calibri"/>
              <a:cs typeface="Calibri"/>
            </a:endParaRPr>
          </a:p>
          <a:p>
            <a:pPr marL="1155700" marR="568325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Commonly used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individuals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determine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  </a:t>
            </a:r>
            <a:r>
              <a:rPr sz="2400" spc="-10" dirty="0">
                <a:latin typeface="Calibri"/>
                <a:cs typeface="Calibri"/>
              </a:rPr>
              <a:t>geographic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location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5168" rIns="0" bIns="0" rtlCol="0">
            <a:spAutoFit/>
          </a:bodyPr>
          <a:lstStyle/>
          <a:p>
            <a:pPr marL="622935">
              <a:lnSpc>
                <a:spcPct val="100000"/>
              </a:lnSpc>
            </a:pPr>
            <a:r>
              <a:rPr spc="-5" dirty="0"/>
              <a:t>Networking</a:t>
            </a:r>
            <a:r>
              <a:rPr spc="-45" dirty="0"/>
              <a:t> </a:t>
            </a:r>
            <a:r>
              <a:rPr spc="-5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7114"/>
            <a:ext cx="7940040" cy="2077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GPS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receivers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Used 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job </a:t>
            </a:r>
            <a:r>
              <a:rPr sz="2400" spc="-10" dirty="0">
                <a:latin typeface="Calibri"/>
                <a:cs typeface="Calibri"/>
              </a:rPr>
              <a:t>by surveyors, farmers,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fishermen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guide </a:t>
            </a:r>
            <a:r>
              <a:rPr sz="2400" spc="-5" dirty="0">
                <a:latin typeface="Calibri"/>
                <a:cs typeface="Calibri"/>
              </a:rPr>
              <a:t>vehicles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equipment</a:t>
            </a:r>
            <a:endParaRPr sz="2400">
              <a:latin typeface="Calibri"/>
              <a:cs typeface="Calibri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military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guide munitions and </a:t>
            </a:r>
            <a:r>
              <a:rPr sz="2400" spc="-5" dirty="0">
                <a:latin typeface="Calibri"/>
                <a:cs typeface="Calibri"/>
              </a:rPr>
              <a:t>trucks,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 </a:t>
            </a:r>
            <a:r>
              <a:rPr sz="2400" spc="-10" dirty="0">
                <a:latin typeface="Calibri"/>
                <a:cs typeface="Calibri"/>
              </a:rPr>
              <a:t>track </a:t>
            </a:r>
            <a:r>
              <a:rPr sz="2400" spc="-5" dirty="0">
                <a:latin typeface="Calibri"/>
                <a:cs typeface="Calibri"/>
              </a:rPr>
              <a:t>military </a:t>
            </a:r>
            <a:r>
              <a:rPr sz="2400" spc="-10" dirty="0">
                <a:latin typeface="Calibri"/>
                <a:cs typeface="Calibri"/>
              </a:rPr>
              <a:t>aircraft, ships,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submarines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7525" y="3648684"/>
            <a:ext cx="6915277" cy="2717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80351" y="3861053"/>
            <a:ext cx="1259052" cy="1188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5" dirty="0"/>
              <a:t>Understanding Computers: Today and Tomorrow, 15th</a:t>
            </a:r>
            <a:r>
              <a:rPr spc="-70" dirty="0"/>
              <a:t> </a:t>
            </a:r>
            <a:r>
              <a:rPr spc="-10" dirty="0"/>
              <a:t>Edition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5168" rIns="0" bIns="0" rtlCol="0">
            <a:spAutoFit/>
          </a:bodyPr>
          <a:lstStyle/>
          <a:p>
            <a:pPr marL="622935">
              <a:lnSpc>
                <a:spcPct val="100000"/>
              </a:lnSpc>
            </a:pPr>
            <a:r>
              <a:rPr spc="-5" dirty="0"/>
              <a:t>Networking</a:t>
            </a:r>
            <a:r>
              <a:rPr spc="-45" dirty="0"/>
              <a:t> </a:t>
            </a:r>
            <a:r>
              <a:rPr spc="-5" dirty="0"/>
              <a:t>Applications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5" dirty="0"/>
              <a:t>Understanding Computers: Today and Tomorrow, 15th</a:t>
            </a:r>
            <a:r>
              <a:rPr spc="-70" dirty="0"/>
              <a:t> </a:t>
            </a:r>
            <a:r>
              <a:rPr spc="-10" dirty="0"/>
              <a:t>Edition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7114"/>
            <a:ext cx="7297420" cy="4272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Monitoring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spc="-10" dirty="0">
                <a:latin typeface="Calibri"/>
                <a:cs typeface="Calibri"/>
              </a:rPr>
              <a:t>networking </a:t>
            </a:r>
            <a:r>
              <a:rPr sz="2400" spc="-5" dirty="0">
                <a:latin typeface="Calibri"/>
                <a:cs typeface="Calibri"/>
              </a:rPr>
              <a:t>technology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determine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location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5" dirty="0">
                <a:latin typeface="Calibri"/>
                <a:cs typeface="Calibri"/>
              </a:rPr>
              <a:t>status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RFID-based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  <a:p>
            <a:pPr marL="1612900" lvl="3" indent="-22860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1613535" algn="l"/>
              </a:tabLst>
            </a:pPr>
            <a:r>
              <a:rPr sz="2400" spc="-5" dirty="0">
                <a:latin typeface="Calibri"/>
                <a:cs typeface="Calibri"/>
              </a:rPr>
              <a:t>Monitor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status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GPS-based </a:t>
            </a:r>
            <a:r>
              <a:rPr sz="2400" spc="-10" dirty="0">
                <a:latin typeface="Calibri"/>
                <a:cs typeface="Calibri"/>
              </a:rPr>
              <a:t>Monitoring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  <a:p>
            <a:pPr marL="1612900" lvl="3" indent="-22860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1613535" algn="l"/>
              </a:tabLst>
            </a:pPr>
            <a:r>
              <a:rPr sz="2400" spc="-5" dirty="0">
                <a:latin typeface="Calibri"/>
                <a:cs typeface="Calibri"/>
              </a:rPr>
              <a:t>Monitor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physical </a:t>
            </a:r>
            <a:r>
              <a:rPr sz="2400" spc="-10" dirty="0">
                <a:latin typeface="Calibri"/>
                <a:cs typeface="Calibri"/>
              </a:rPr>
              <a:t>location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objects</a:t>
            </a:r>
            <a:endParaRPr sz="2400">
              <a:latin typeface="Calibri"/>
              <a:cs typeface="Calibri"/>
            </a:endParaRPr>
          </a:p>
          <a:p>
            <a:pPr marL="1612900" lvl="3" indent="-22860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1613535" algn="l"/>
              </a:tabLst>
            </a:pPr>
            <a:r>
              <a:rPr sz="2400" spc="-20" dirty="0">
                <a:latin typeface="Calibri"/>
                <a:cs typeface="Calibri"/>
              </a:rPr>
              <a:t>Vehicle </a:t>
            </a:r>
            <a:r>
              <a:rPr sz="2400" dirty="0">
                <a:latin typeface="Calibri"/>
                <a:cs typeface="Calibri"/>
              </a:rPr>
              <a:t>and child </a:t>
            </a:r>
            <a:r>
              <a:rPr sz="2400" spc="-5" dirty="0">
                <a:latin typeface="Calibri"/>
                <a:cs typeface="Calibri"/>
              </a:rPr>
              <a:t>monitoring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Electronic Medical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Monitors</a:t>
            </a:r>
            <a:endParaRPr sz="2400">
              <a:latin typeface="Calibri"/>
              <a:cs typeface="Calibri"/>
            </a:endParaRPr>
          </a:p>
          <a:p>
            <a:pPr marL="1612900" lvl="3" indent="-22860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1613535" algn="l"/>
              </a:tabLst>
            </a:pPr>
            <a:r>
              <a:rPr sz="2400" spc="-5" dirty="0">
                <a:latin typeface="Calibri"/>
                <a:cs typeface="Calibri"/>
              </a:rPr>
              <a:t>Home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healthcare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5168" rIns="0" bIns="0" rtlCol="0">
            <a:spAutoFit/>
          </a:bodyPr>
          <a:lstStyle/>
          <a:p>
            <a:pPr marL="622935">
              <a:lnSpc>
                <a:spcPct val="100000"/>
              </a:lnSpc>
            </a:pPr>
            <a:r>
              <a:rPr spc="-5" dirty="0"/>
              <a:t>Networking</a:t>
            </a:r>
            <a:r>
              <a:rPr spc="-45" dirty="0"/>
              <a:t> </a:t>
            </a:r>
            <a:r>
              <a:rPr spc="-5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547114"/>
            <a:ext cx="5862320" cy="200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Sensors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some </a:t>
            </a:r>
            <a:r>
              <a:rPr sz="2400" spc="-10" dirty="0">
                <a:latin typeface="Calibri"/>
                <a:cs typeface="Calibri"/>
              </a:rPr>
              <a:t>monitoring</a:t>
            </a:r>
            <a:r>
              <a:rPr sz="2400" spc="-20" dirty="0">
                <a:latin typeface="Calibri"/>
                <a:cs typeface="Calibri"/>
              </a:rPr>
              <a:t> systems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Sensor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networks</a:t>
            </a:r>
            <a:endParaRPr sz="2400">
              <a:latin typeface="Calibri"/>
              <a:cs typeface="Calibri"/>
            </a:endParaRPr>
          </a:p>
          <a:p>
            <a:pPr marL="698500" marR="2700655" lvl="1" indent="-22860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Home </a:t>
            </a:r>
            <a:r>
              <a:rPr sz="2400" spc="-10" dirty="0">
                <a:latin typeface="Calibri"/>
                <a:cs typeface="Calibri"/>
              </a:rPr>
              <a:t>automation  </a:t>
            </a:r>
            <a:r>
              <a:rPr sz="2400" spc="-5" dirty="0">
                <a:latin typeface="Calibri"/>
                <a:cs typeface="Calibri"/>
              </a:rPr>
              <a:t>(smart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thermostats,  etc.)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64423" y="3430698"/>
            <a:ext cx="2165323" cy="2342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5" dirty="0"/>
              <a:t>Understanding Computers: Today and Tomorrow, 15th</a:t>
            </a:r>
            <a:r>
              <a:rPr spc="-70" dirty="0"/>
              <a:t> </a:t>
            </a:r>
            <a:r>
              <a:rPr spc="-10" dirty="0"/>
              <a:t>Edition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5168" rIns="0" bIns="0" rtlCol="0">
            <a:spAutoFit/>
          </a:bodyPr>
          <a:lstStyle/>
          <a:p>
            <a:pPr marL="622935">
              <a:lnSpc>
                <a:spcPct val="100000"/>
              </a:lnSpc>
            </a:pPr>
            <a:r>
              <a:rPr spc="-5" dirty="0"/>
              <a:t>Networking</a:t>
            </a:r>
            <a:r>
              <a:rPr spc="-45" dirty="0"/>
              <a:t> </a:t>
            </a:r>
            <a:r>
              <a:rPr spc="-5" dirty="0"/>
              <a:t>Applications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5" dirty="0"/>
              <a:t>Understanding Computers: Today and Tomorrow, 15th</a:t>
            </a:r>
            <a:r>
              <a:rPr spc="-70" dirty="0"/>
              <a:t> </a:t>
            </a:r>
            <a:r>
              <a:rPr spc="-10" dirty="0"/>
              <a:t>Edition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7114"/>
            <a:ext cx="8030845" cy="405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Multimedia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Networking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Distributing </a:t>
            </a:r>
            <a:r>
              <a:rPr sz="2400" spc="-10" dirty="0">
                <a:latin typeface="Calibri"/>
                <a:cs typeface="Calibri"/>
              </a:rPr>
              <a:t>digital </a:t>
            </a:r>
            <a:r>
              <a:rPr sz="2400" spc="-5" dirty="0">
                <a:latin typeface="Calibri"/>
                <a:cs typeface="Calibri"/>
              </a:rPr>
              <a:t>multimedia </a:t>
            </a:r>
            <a:r>
              <a:rPr sz="2400" spc="-15" dirty="0">
                <a:latin typeface="Calibri"/>
                <a:cs typeface="Calibri"/>
              </a:rPr>
              <a:t>content, </a:t>
            </a:r>
            <a:r>
              <a:rPr sz="2400" spc="-5" dirty="0">
                <a:latin typeface="Calibri"/>
                <a:cs typeface="Calibri"/>
              </a:rPr>
              <a:t>typically </a:t>
            </a:r>
            <a:r>
              <a:rPr sz="2400" dirty="0">
                <a:latin typeface="Calibri"/>
                <a:cs typeface="Calibri"/>
              </a:rPr>
              <a:t>via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home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</a:t>
            </a:r>
            <a:endParaRPr sz="2400">
              <a:latin typeface="Calibri"/>
              <a:cs typeface="Calibri"/>
            </a:endParaRPr>
          </a:p>
          <a:p>
            <a:pPr marL="756285" marR="687070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Necessary </a:t>
            </a:r>
            <a:r>
              <a:rPr sz="2400" spc="-10" dirty="0">
                <a:latin typeface="Calibri"/>
                <a:cs typeface="Calibri"/>
              </a:rPr>
              <a:t>networking </a:t>
            </a:r>
            <a:r>
              <a:rPr sz="2400" spc="-5" dirty="0">
                <a:latin typeface="Calibri"/>
                <a:cs typeface="Calibri"/>
              </a:rPr>
              <a:t>capabilities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often </a:t>
            </a:r>
            <a:r>
              <a:rPr sz="2400" spc="-5" dirty="0">
                <a:latin typeface="Calibri"/>
                <a:cs typeface="Calibri"/>
              </a:rPr>
              <a:t>built </a:t>
            </a:r>
            <a:r>
              <a:rPr sz="2400" spc="-15" dirty="0">
                <a:latin typeface="Calibri"/>
                <a:cs typeface="Calibri"/>
              </a:rPr>
              <a:t>into  </a:t>
            </a:r>
            <a:r>
              <a:rPr sz="2400" spc="-5" dirty="0">
                <a:latin typeface="Calibri"/>
                <a:cs typeface="Calibri"/>
              </a:rPr>
              <a:t>devices being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Might </a:t>
            </a:r>
            <a:r>
              <a:rPr sz="2400" spc="-5" dirty="0">
                <a:latin typeface="Calibri"/>
                <a:cs typeface="Calibri"/>
              </a:rPr>
              <a:t>need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dirty="0">
                <a:latin typeface="Calibri"/>
                <a:cs typeface="Calibri"/>
              </a:rPr>
              <a:t>multimedia </a:t>
            </a:r>
            <a:r>
              <a:rPr sz="2400" spc="-10" dirty="0">
                <a:latin typeface="Calibri"/>
                <a:cs typeface="Calibri"/>
              </a:rPr>
              <a:t>networking </a:t>
            </a:r>
            <a:r>
              <a:rPr sz="2400" spc="-5" dirty="0">
                <a:latin typeface="Calibri"/>
                <a:cs typeface="Calibri"/>
              </a:rPr>
              <a:t>device such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digital </a:t>
            </a:r>
            <a:r>
              <a:rPr sz="2400" dirty="0">
                <a:latin typeface="Calibri"/>
                <a:cs typeface="Calibri"/>
              </a:rPr>
              <a:t>media </a:t>
            </a:r>
            <a:r>
              <a:rPr sz="2400" spc="-10" dirty="0">
                <a:latin typeface="Calibri"/>
                <a:cs typeface="Calibri"/>
              </a:rPr>
              <a:t>receiver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digital </a:t>
            </a:r>
            <a:r>
              <a:rPr sz="2400" dirty="0">
                <a:latin typeface="Calibri"/>
                <a:cs typeface="Calibri"/>
              </a:rPr>
              <a:t>media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streamer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Placeshifting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Content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Allows </a:t>
            </a:r>
            <a:r>
              <a:rPr sz="2400" spc="-5" dirty="0">
                <a:latin typeface="Calibri"/>
                <a:cs typeface="Calibri"/>
              </a:rPr>
              <a:t>individuals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view </a:t>
            </a:r>
            <a:r>
              <a:rPr sz="2400" dirty="0">
                <a:latin typeface="Calibri"/>
                <a:cs typeface="Calibri"/>
              </a:rPr>
              <a:t>multimedia </a:t>
            </a:r>
            <a:r>
              <a:rPr sz="2400" spc="-15" dirty="0">
                <a:latin typeface="Calibri"/>
                <a:cs typeface="Calibri"/>
              </a:rPr>
              <a:t>content 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1155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more </a:t>
            </a:r>
            <a:r>
              <a:rPr sz="2400" spc="-15" dirty="0">
                <a:latin typeface="Calibri"/>
                <a:cs typeface="Calibri"/>
              </a:rPr>
              <a:t>convenient </a:t>
            </a:r>
            <a:r>
              <a:rPr sz="2400" spc="-10" dirty="0">
                <a:latin typeface="Calibri"/>
                <a:cs typeface="Calibri"/>
              </a:rPr>
              <a:t>location, </a:t>
            </a:r>
            <a:r>
              <a:rPr sz="2400" dirty="0">
                <a:latin typeface="Calibri"/>
                <a:cs typeface="Calibri"/>
              </a:rPr>
              <a:t>i.e.,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Slingbox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5168" rIns="0" bIns="0" rtlCol="0">
            <a:spAutoFit/>
          </a:bodyPr>
          <a:lstStyle/>
          <a:p>
            <a:pPr marL="622935">
              <a:lnSpc>
                <a:spcPct val="100000"/>
              </a:lnSpc>
            </a:pPr>
            <a:r>
              <a:rPr spc="-5" dirty="0"/>
              <a:t>Networking</a:t>
            </a:r>
            <a:r>
              <a:rPr spc="-45" dirty="0"/>
              <a:t> </a:t>
            </a:r>
            <a:r>
              <a:rPr spc="-5" dirty="0"/>
              <a:t>Applications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5" dirty="0"/>
              <a:t>Understanding Computers: Today and Tomorrow, 15th</a:t>
            </a:r>
            <a:r>
              <a:rPr spc="-70" dirty="0"/>
              <a:t> </a:t>
            </a:r>
            <a:r>
              <a:rPr spc="-10" dirty="0"/>
              <a:t>Edition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7114"/>
            <a:ext cx="7759065" cy="3613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25857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Videoconferencing, </a:t>
            </a:r>
            <a:r>
              <a:rPr sz="2400" spc="-15" dirty="0">
                <a:latin typeface="Calibri"/>
                <a:cs typeface="Calibri"/>
              </a:rPr>
              <a:t>Collaborative </a:t>
            </a:r>
            <a:r>
              <a:rPr sz="2400" spc="-5" dirty="0">
                <a:latin typeface="Calibri"/>
                <a:cs typeface="Calibri"/>
              </a:rPr>
              <a:t>Computing, </a:t>
            </a:r>
            <a:r>
              <a:rPr sz="2400" dirty="0">
                <a:latin typeface="Calibri"/>
                <a:cs typeface="Calibri"/>
              </a:rPr>
              <a:t>and  </a:t>
            </a:r>
            <a:r>
              <a:rPr sz="2400" spc="-25" dirty="0">
                <a:latin typeface="Calibri"/>
                <a:cs typeface="Calibri"/>
              </a:rPr>
              <a:t>Telecommuting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Videoconferencing</a:t>
            </a:r>
            <a:endParaRPr sz="2400">
              <a:latin typeface="Calibri"/>
              <a:cs typeface="Calibri"/>
            </a:endParaRPr>
          </a:p>
          <a:p>
            <a:pPr marL="1155700" marR="121285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Use of </a:t>
            </a:r>
            <a:r>
              <a:rPr sz="2400" spc="-15" dirty="0">
                <a:latin typeface="Calibri"/>
                <a:cs typeface="Calibri"/>
              </a:rPr>
              <a:t>computers, </a:t>
            </a:r>
            <a:r>
              <a:rPr sz="2400" dirty="0">
                <a:latin typeface="Calibri"/>
                <a:cs typeface="Calibri"/>
              </a:rPr>
              <a:t>video </a:t>
            </a:r>
            <a:r>
              <a:rPr sz="2400" spc="-10" dirty="0">
                <a:latin typeface="Calibri"/>
                <a:cs typeface="Calibri"/>
              </a:rPr>
              <a:t>cameras, microphones, </a:t>
            </a:r>
            <a:r>
              <a:rPr sz="2400" dirty="0">
                <a:latin typeface="Calibri"/>
                <a:cs typeface="Calibri"/>
              </a:rPr>
              <a:t>and  </a:t>
            </a:r>
            <a:r>
              <a:rPr sz="2400" spc="-10" dirty="0">
                <a:latin typeface="Calibri"/>
                <a:cs typeface="Calibri"/>
              </a:rPr>
              <a:t>networking </a:t>
            </a:r>
            <a:r>
              <a:rPr sz="2400" spc="-5" dirty="0">
                <a:latin typeface="Calibri"/>
                <a:cs typeface="Calibri"/>
              </a:rPr>
              <a:t>technologies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conduct face-to-face  </a:t>
            </a:r>
            <a:r>
              <a:rPr sz="2400" spc="-5" dirty="0">
                <a:latin typeface="Calibri"/>
                <a:cs typeface="Calibri"/>
              </a:rPr>
              <a:t>meetings </a:t>
            </a:r>
            <a:r>
              <a:rPr sz="2400" spc="-15" dirty="0">
                <a:latin typeface="Calibri"/>
                <a:cs typeface="Calibri"/>
              </a:rPr>
              <a:t>over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25" dirty="0">
                <a:latin typeface="Calibri"/>
                <a:cs typeface="Calibri"/>
              </a:rPr>
              <a:t>Telepresence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Videoconferencing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setup </a:t>
            </a:r>
            <a:r>
              <a:rPr sz="2400" spc="-10" dirty="0">
                <a:latin typeface="Calibri"/>
                <a:cs typeface="Calibri"/>
              </a:rPr>
              <a:t>that more </a:t>
            </a:r>
            <a:r>
              <a:rPr sz="2400" dirty="0">
                <a:latin typeface="Calibri"/>
                <a:cs typeface="Calibri"/>
              </a:rPr>
              <a:t>closely mimics a </a:t>
            </a:r>
            <a:r>
              <a:rPr sz="2400" spc="-5" dirty="0">
                <a:latin typeface="Calibri"/>
                <a:cs typeface="Calibri"/>
              </a:rPr>
              <a:t>real-time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meeting</a:t>
            </a:r>
            <a:endParaRPr sz="2400">
              <a:latin typeface="Calibri"/>
              <a:cs typeface="Calibri"/>
            </a:endParaRPr>
          </a:p>
          <a:p>
            <a:pPr marL="1155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environment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5168" rIns="0" bIns="0" rtlCol="0">
            <a:spAutoFit/>
          </a:bodyPr>
          <a:lstStyle/>
          <a:p>
            <a:pPr marL="622935">
              <a:lnSpc>
                <a:spcPct val="100000"/>
              </a:lnSpc>
            </a:pPr>
            <a:r>
              <a:rPr spc="-5" dirty="0"/>
              <a:t>Networking</a:t>
            </a:r>
            <a:r>
              <a:rPr spc="-45" dirty="0"/>
              <a:t> </a:t>
            </a:r>
            <a:r>
              <a:rPr spc="-5" dirty="0"/>
              <a:t>Applications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5" dirty="0"/>
              <a:t>Understanding Computers: Today and Tomorrow, 15th</a:t>
            </a:r>
            <a:r>
              <a:rPr spc="-70" dirty="0"/>
              <a:t> </a:t>
            </a:r>
            <a:r>
              <a:rPr spc="-10" dirty="0"/>
              <a:t>Edition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444" y="1547114"/>
            <a:ext cx="7586980" cy="3247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–"/>
              <a:tabLst>
                <a:tab pos="299720" algn="l"/>
              </a:tabLst>
            </a:pPr>
            <a:r>
              <a:rPr sz="2400" spc="-15" dirty="0">
                <a:latin typeface="Calibri"/>
                <a:cs typeface="Calibri"/>
              </a:rPr>
              <a:t>Collaborative </a:t>
            </a:r>
            <a:r>
              <a:rPr sz="2400" spc="-5" dirty="0">
                <a:latin typeface="Calibri"/>
                <a:cs typeface="Calibri"/>
              </a:rPr>
              <a:t>Computing </a:t>
            </a:r>
            <a:r>
              <a:rPr sz="2400" spc="-10" dirty="0">
                <a:latin typeface="Calibri"/>
                <a:cs typeface="Calibri"/>
              </a:rPr>
              <a:t>(workgroup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computing)</a:t>
            </a:r>
            <a:endParaRPr sz="240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Enables </a:t>
            </a:r>
            <a:r>
              <a:rPr sz="2400" dirty="0">
                <a:latin typeface="Calibri"/>
                <a:cs typeface="Calibri"/>
              </a:rPr>
              <a:t>individuals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-15" dirty="0">
                <a:latin typeface="Calibri"/>
                <a:cs typeface="Calibri"/>
              </a:rPr>
              <a:t>work together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10" dirty="0">
                <a:latin typeface="Calibri"/>
                <a:cs typeface="Calibri"/>
              </a:rPr>
              <a:t>documents </a:t>
            </a:r>
            <a:r>
              <a:rPr sz="2400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69786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projects</a:t>
            </a:r>
            <a:endParaRPr sz="2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299720" algn="l"/>
              </a:tabLst>
            </a:pPr>
            <a:r>
              <a:rPr sz="2400" spc="-25" dirty="0">
                <a:latin typeface="Calibri"/>
                <a:cs typeface="Calibri"/>
              </a:rPr>
              <a:t>Telecommuting</a:t>
            </a:r>
            <a:endParaRPr sz="2400">
              <a:latin typeface="Calibri"/>
              <a:cs typeface="Calibri"/>
            </a:endParaRPr>
          </a:p>
          <a:p>
            <a:pPr marL="697865" marR="46990" lvl="1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Individuals </a:t>
            </a:r>
            <a:r>
              <a:rPr sz="2400" spc="-10" dirty="0">
                <a:latin typeface="Calibri"/>
                <a:cs typeface="Calibri"/>
              </a:rPr>
              <a:t>work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remote </a:t>
            </a:r>
            <a:r>
              <a:rPr sz="2400" spc="-10" dirty="0">
                <a:latin typeface="Calibri"/>
                <a:cs typeface="Calibri"/>
              </a:rPr>
              <a:t>location </a:t>
            </a:r>
            <a:r>
              <a:rPr sz="2400" spc="-5" dirty="0">
                <a:latin typeface="Calibri"/>
                <a:cs typeface="Calibri"/>
              </a:rPr>
              <a:t>(usually home) 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communicate </a:t>
            </a:r>
            <a:r>
              <a:rPr sz="2400" dirty="0">
                <a:latin typeface="Calibri"/>
                <a:cs typeface="Calibri"/>
              </a:rPr>
              <a:t>with their </a:t>
            </a:r>
            <a:r>
              <a:rPr sz="2400" spc="-5" dirty="0">
                <a:latin typeface="Calibri"/>
                <a:cs typeface="Calibri"/>
              </a:rPr>
              <a:t>places of business and  clients using </a:t>
            </a:r>
            <a:r>
              <a:rPr sz="2400" spc="-10" dirty="0">
                <a:latin typeface="Calibri"/>
                <a:cs typeface="Calibri"/>
              </a:rPr>
              <a:t>networking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technologies</a:t>
            </a:r>
            <a:endParaRPr sz="240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Allows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employee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flexibility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5168" rIns="0" bIns="0" rtlCol="0">
            <a:spAutoFit/>
          </a:bodyPr>
          <a:lstStyle/>
          <a:p>
            <a:pPr marL="622935">
              <a:lnSpc>
                <a:spcPct val="100000"/>
              </a:lnSpc>
            </a:pPr>
            <a:r>
              <a:rPr spc="-5" dirty="0"/>
              <a:t>Networking</a:t>
            </a:r>
            <a:r>
              <a:rPr spc="-45" dirty="0"/>
              <a:t> </a:t>
            </a:r>
            <a:r>
              <a:rPr spc="-5" dirty="0"/>
              <a:t>Applications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5" dirty="0"/>
              <a:t>Understanding Computers: Today and Tomorrow, 15th</a:t>
            </a:r>
            <a:r>
              <a:rPr spc="-70" dirty="0"/>
              <a:t> </a:t>
            </a:r>
            <a:r>
              <a:rPr spc="-10" dirty="0"/>
              <a:t>Edition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7114"/>
            <a:ext cx="7982584" cy="3759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20" dirty="0">
                <a:latin typeface="Calibri"/>
                <a:cs typeface="Calibri"/>
              </a:rPr>
              <a:t>Telemedicine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Use of </a:t>
            </a:r>
            <a:r>
              <a:rPr sz="2400" spc="-10" dirty="0">
                <a:latin typeface="Calibri"/>
                <a:cs typeface="Calibri"/>
              </a:rPr>
              <a:t>networking </a:t>
            </a:r>
            <a:r>
              <a:rPr sz="2400" spc="-5" dirty="0">
                <a:latin typeface="Calibri"/>
                <a:cs typeface="Calibri"/>
              </a:rPr>
              <a:t>technology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provide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medical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information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Remote </a:t>
            </a:r>
            <a:r>
              <a:rPr sz="2400" spc="-5" dirty="0">
                <a:latin typeface="Calibri"/>
                <a:cs typeface="Calibri"/>
              </a:rPr>
              <a:t>monitoring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consultations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Remote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diagnosis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25" dirty="0">
                <a:latin typeface="Calibri"/>
                <a:cs typeface="Calibri"/>
              </a:rPr>
              <a:t>Telesurgery</a:t>
            </a:r>
            <a:endParaRPr sz="2400">
              <a:latin typeface="Calibri"/>
              <a:cs typeface="Calibri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5" dirty="0">
                <a:latin typeface="Calibri"/>
                <a:cs typeface="Calibri"/>
              </a:rPr>
              <a:t>Robot </a:t>
            </a:r>
            <a:r>
              <a:rPr sz="2400" spc="-10" dirty="0">
                <a:latin typeface="Calibri"/>
                <a:cs typeface="Calibri"/>
              </a:rPr>
              <a:t>assisted surgery where doctor’s </a:t>
            </a:r>
            <a:r>
              <a:rPr sz="2400" spc="-15" dirty="0">
                <a:latin typeface="Calibri"/>
                <a:cs typeface="Calibri"/>
              </a:rPr>
              <a:t>physical </a:t>
            </a:r>
            <a:r>
              <a:rPr sz="2400" spc="-10" dirty="0">
                <a:latin typeface="Calibri"/>
                <a:cs typeface="Calibri"/>
              </a:rPr>
              <a:t>location 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different </a:t>
            </a:r>
            <a:r>
              <a:rPr sz="2400" spc="-10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patient’s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robot’s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be needed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long-term space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exploration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5" dirty="0"/>
              <a:t>Understanding Computers: Today and Tomorrow, 15th</a:t>
            </a:r>
            <a:r>
              <a:rPr spc="-70" dirty="0"/>
              <a:t> </a:t>
            </a:r>
            <a:r>
              <a:rPr spc="-10" dirty="0"/>
              <a:t>Edition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724F7772-76E2-4BCC-BEDB-84306A269133}"/>
              </a:ext>
            </a:extLst>
          </p:cNvPr>
          <p:cNvSpPr>
            <a:spLocks noGrp="1"/>
          </p:cNvSpPr>
          <p:nvPr/>
        </p:nvSpPr>
        <p:spPr>
          <a:xfrm>
            <a:off x="1752415" y="469515"/>
            <a:ext cx="7756263" cy="1054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Bitcoin versus Blockchain 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EA446E50-2E8E-4B44-83B0-3F5F5773A41F}"/>
              </a:ext>
            </a:extLst>
          </p:cNvPr>
          <p:cNvSpPr txBox="1"/>
          <p:nvPr/>
        </p:nvSpPr>
        <p:spPr>
          <a:xfrm>
            <a:off x="1625429" y="2164422"/>
            <a:ext cx="2736005" cy="332399"/>
          </a:xfrm>
          <a:prstGeom prst="rect">
            <a:avLst/>
          </a:prstGeom>
          <a:noFill/>
        </p:spPr>
        <p:txBody>
          <a:bodyPr wrap="square" lIns="27432" tIns="27432" rIns="27432" bIns="27432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Currency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4361FCE2-55AF-4B5D-AA7D-B5D81AA24C5F}"/>
              </a:ext>
            </a:extLst>
          </p:cNvPr>
          <p:cNvSpPr txBox="1"/>
          <p:nvPr/>
        </p:nvSpPr>
        <p:spPr>
          <a:xfrm>
            <a:off x="1399114" y="1678536"/>
            <a:ext cx="1846665" cy="424732"/>
          </a:xfrm>
          <a:prstGeom prst="rect">
            <a:avLst/>
          </a:prstGeom>
          <a:noFill/>
        </p:spPr>
        <p:txBody>
          <a:bodyPr wrap="square" lIns="27432" tIns="27432" rIns="27432" bIns="27432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Bitcoin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D03538E1-4B32-4F16-AF09-C0058237328F}"/>
              </a:ext>
            </a:extLst>
          </p:cNvPr>
          <p:cNvSpPr txBox="1"/>
          <p:nvPr/>
        </p:nvSpPr>
        <p:spPr>
          <a:xfrm>
            <a:off x="4712897" y="1697542"/>
            <a:ext cx="1846665" cy="424732"/>
          </a:xfrm>
          <a:prstGeom prst="rect">
            <a:avLst/>
          </a:prstGeom>
          <a:noFill/>
        </p:spPr>
        <p:txBody>
          <a:bodyPr wrap="square" lIns="27432" tIns="27432" rIns="27432" bIns="27432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Blockchain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813DBD70-DBB7-4824-86FA-BEC889880BB1}"/>
              </a:ext>
            </a:extLst>
          </p:cNvPr>
          <p:cNvSpPr txBox="1"/>
          <p:nvPr/>
        </p:nvSpPr>
        <p:spPr>
          <a:xfrm>
            <a:off x="4634263" y="2162242"/>
            <a:ext cx="3456484" cy="332399"/>
          </a:xfrm>
          <a:prstGeom prst="rect">
            <a:avLst/>
          </a:prstGeom>
          <a:noFill/>
        </p:spPr>
        <p:txBody>
          <a:bodyPr wrap="square" lIns="27432" tIns="27432" rIns="27432" bIns="27432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Physical and virtual objects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CCEB9C8D-6CC1-4BFF-A515-64D6F67DEEB8}"/>
              </a:ext>
            </a:extLst>
          </p:cNvPr>
          <p:cNvSpPr txBox="1"/>
          <p:nvPr/>
        </p:nvSpPr>
        <p:spPr>
          <a:xfrm>
            <a:off x="1629776" y="2643396"/>
            <a:ext cx="2736005" cy="332399"/>
          </a:xfrm>
          <a:prstGeom prst="rect">
            <a:avLst/>
          </a:prstGeom>
          <a:noFill/>
        </p:spPr>
        <p:txBody>
          <a:bodyPr wrap="square" lIns="27432" tIns="27432" rIns="27432" bIns="27432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Transactions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28EC8CD1-91D8-42B7-8F45-418D0AAD9EE5}"/>
              </a:ext>
            </a:extLst>
          </p:cNvPr>
          <p:cNvSpPr txBox="1"/>
          <p:nvPr/>
        </p:nvSpPr>
        <p:spPr>
          <a:xfrm>
            <a:off x="4638610" y="2641216"/>
            <a:ext cx="3956750" cy="332399"/>
          </a:xfrm>
          <a:prstGeom prst="rect">
            <a:avLst/>
          </a:prstGeom>
          <a:noFill/>
        </p:spPr>
        <p:txBody>
          <a:bodyPr wrap="square" lIns="27432" tIns="27432" rIns="27432" bIns="27432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Business logic - Smart contracts</a:t>
            </a: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9C7D50AE-27DA-4D04-9429-245F3C9AA820}"/>
              </a:ext>
            </a:extLst>
          </p:cNvPr>
          <p:cNvSpPr txBox="1"/>
          <p:nvPr/>
        </p:nvSpPr>
        <p:spPr>
          <a:xfrm>
            <a:off x="1634123" y="3122370"/>
            <a:ext cx="2736005" cy="332399"/>
          </a:xfrm>
          <a:prstGeom prst="rect">
            <a:avLst/>
          </a:prstGeom>
          <a:noFill/>
        </p:spPr>
        <p:txBody>
          <a:bodyPr wrap="square" lIns="27432" tIns="27432" rIns="27432" bIns="27432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Ownership 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EE8E596F-E134-4F4C-AF32-FB4C6CF21B9A}"/>
              </a:ext>
            </a:extLst>
          </p:cNvPr>
          <p:cNvSpPr txBox="1"/>
          <p:nvPr/>
        </p:nvSpPr>
        <p:spPr>
          <a:xfrm>
            <a:off x="4642957" y="3120190"/>
            <a:ext cx="3456484" cy="332399"/>
          </a:xfrm>
          <a:prstGeom prst="rect">
            <a:avLst/>
          </a:prstGeom>
          <a:noFill/>
        </p:spPr>
        <p:txBody>
          <a:bodyPr wrap="square" lIns="27432" tIns="27432" rIns="27432" bIns="27432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Conditional relationships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AD4D3097-03F0-4EAE-93D4-F6F39B4A6EDB}"/>
              </a:ext>
            </a:extLst>
          </p:cNvPr>
          <p:cNvSpPr txBox="1"/>
          <p:nvPr/>
        </p:nvSpPr>
        <p:spPr>
          <a:xfrm>
            <a:off x="1638470" y="3601344"/>
            <a:ext cx="2736005" cy="332399"/>
          </a:xfrm>
          <a:prstGeom prst="rect">
            <a:avLst/>
          </a:prstGeom>
          <a:noFill/>
        </p:spPr>
        <p:txBody>
          <a:bodyPr wrap="square" lIns="27432" tIns="27432" rIns="27432" bIns="27432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Diadic</a:t>
            </a:r>
            <a:r>
              <a:rPr lang="en-US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transfer</a:t>
            </a:r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518A91B0-75FE-4ABC-8AC7-6A84E56C606C}"/>
              </a:ext>
            </a:extLst>
          </p:cNvPr>
          <p:cNvSpPr txBox="1"/>
          <p:nvPr/>
        </p:nvSpPr>
        <p:spPr>
          <a:xfrm>
            <a:off x="4647304" y="3599164"/>
            <a:ext cx="3456484" cy="332399"/>
          </a:xfrm>
          <a:prstGeom prst="rect">
            <a:avLst/>
          </a:prstGeom>
          <a:noFill/>
        </p:spPr>
        <p:txBody>
          <a:bodyPr wrap="square" lIns="27432" tIns="27432" rIns="27432" bIns="27432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Multi-party and social</a:t>
            </a:r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35334FB7-1C0B-4E59-B4CB-DEA147C84999}"/>
              </a:ext>
            </a:extLst>
          </p:cNvPr>
          <p:cNvSpPr txBox="1"/>
          <p:nvPr/>
        </p:nvSpPr>
        <p:spPr>
          <a:xfrm>
            <a:off x="1651526" y="4080316"/>
            <a:ext cx="2956217" cy="332399"/>
          </a:xfrm>
          <a:prstGeom prst="rect">
            <a:avLst/>
          </a:prstGeom>
          <a:noFill/>
        </p:spPr>
        <p:txBody>
          <a:bodyPr wrap="square" lIns="27432" tIns="27432" rIns="27432" bIns="27432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Single instance / closure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C46E9F88-4FF8-4C6B-ABA1-0B443A451633}"/>
              </a:ext>
            </a:extLst>
          </p:cNvPr>
          <p:cNvSpPr txBox="1"/>
          <p:nvPr/>
        </p:nvSpPr>
        <p:spPr>
          <a:xfrm>
            <a:off x="4660360" y="4078136"/>
            <a:ext cx="3456484" cy="332399"/>
          </a:xfrm>
          <a:prstGeom prst="rect">
            <a:avLst/>
          </a:prstGeom>
          <a:noFill/>
        </p:spPr>
        <p:txBody>
          <a:bodyPr wrap="square" lIns="27432" tIns="27432" rIns="27432" bIns="27432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Transaction chain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5168" rIns="0" bIns="0" rtlCol="0">
            <a:spAutoFit/>
          </a:bodyPr>
          <a:lstStyle/>
          <a:p>
            <a:pPr marL="622935">
              <a:lnSpc>
                <a:spcPct val="100000"/>
              </a:lnSpc>
            </a:pPr>
            <a:r>
              <a:rPr spc="-5" dirty="0"/>
              <a:t>Network</a:t>
            </a:r>
            <a:r>
              <a:rPr spc="-40" dirty="0"/>
              <a:t> </a:t>
            </a:r>
            <a:r>
              <a:rPr spc="-5" dirty="0"/>
              <a:t>Characteristics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5" dirty="0"/>
              <a:t>Understanding Computers: Today and Tomorrow, 15th</a:t>
            </a:r>
            <a:r>
              <a:rPr spc="-70" dirty="0"/>
              <a:t> </a:t>
            </a:r>
            <a:r>
              <a:rPr spc="-10" dirty="0"/>
              <a:t>Edition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7114"/>
            <a:ext cx="7977505" cy="419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Wired vs. </a:t>
            </a:r>
            <a:r>
              <a:rPr sz="2400" spc="-5" dirty="0">
                <a:latin typeface="Calibri"/>
                <a:cs typeface="Calibri"/>
              </a:rPr>
              <a:t>Wireless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Wired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network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which </a:t>
            </a:r>
            <a:r>
              <a:rPr sz="2400" spc="-15" dirty="0">
                <a:latin typeface="Calibri"/>
                <a:cs typeface="Calibri"/>
              </a:rPr>
              <a:t>computers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other devices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endParaRPr sz="2400">
              <a:latin typeface="Calibri"/>
              <a:cs typeface="Calibri"/>
            </a:endParaRPr>
          </a:p>
          <a:p>
            <a:pPr marL="1155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physically </a:t>
            </a:r>
            <a:r>
              <a:rPr sz="2400" spc="-10" dirty="0">
                <a:latin typeface="Calibri"/>
                <a:cs typeface="Calibri"/>
              </a:rPr>
              <a:t>connected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network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cables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Found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schools, businesses,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government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facilities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Wireless</a:t>
            </a:r>
            <a:endParaRPr sz="2400">
              <a:latin typeface="Calibri"/>
              <a:cs typeface="Calibri"/>
            </a:endParaRPr>
          </a:p>
          <a:p>
            <a:pPr marL="1155700" marR="305435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network </a:t>
            </a:r>
            <a:r>
              <a:rPr sz="2400" dirty="0">
                <a:latin typeface="Calibri"/>
                <a:cs typeface="Calibri"/>
              </a:rPr>
              <a:t>in which </a:t>
            </a:r>
            <a:r>
              <a:rPr sz="2400" spc="-15" dirty="0">
                <a:latin typeface="Calibri"/>
                <a:cs typeface="Calibri"/>
              </a:rPr>
              <a:t>computers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other devices </a:t>
            </a:r>
            <a:r>
              <a:rPr sz="2400" spc="-15" dirty="0">
                <a:latin typeface="Calibri"/>
                <a:cs typeface="Calibri"/>
              </a:rPr>
              <a:t>are  </a:t>
            </a:r>
            <a:r>
              <a:rPr sz="2400" spc="-10" dirty="0">
                <a:latin typeface="Calibri"/>
                <a:cs typeface="Calibri"/>
              </a:rPr>
              <a:t>connected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network </a:t>
            </a:r>
            <a:r>
              <a:rPr sz="2400" dirty="0">
                <a:latin typeface="Calibri"/>
                <a:cs typeface="Calibri"/>
              </a:rPr>
              <a:t>without </a:t>
            </a:r>
            <a:r>
              <a:rPr sz="2400" spc="-15" dirty="0">
                <a:latin typeface="Calibri"/>
                <a:cs typeface="Calibri"/>
              </a:rPr>
              <a:t>physical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cables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typically </a:t>
            </a:r>
            <a:r>
              <a:rPr sz="2400" spc="-10" dirty="0">
                <a:latin typeface="Calibri"/>
                <a:cs typeface="Calibri"/>
              </a:rPr>
              <a:t>sent </a:t>
            </a:r>
            <a:r>
              <a:rPr sz="2400" spc="-5" dirty="0">
                <a:latin typeface="Calibri"/>
                <a:cs typeface="Calibri"/>
              </a:rPr>
              <a:t>via </a:t>
            </a:r>
            <a:r>
              <a:rPr sz="2400" spc="-10" dirty="0">
                <a:latin typeface="Calibri"/>
                <a:cs typeface="Calibri"/>
              </a:rPr>
              <a:t>radio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waves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Found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homes, schools,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businesses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5168" rIns="0" bIns="0" rtlCol="0">
            <a:spAutoFit/>
          </a:bodyPr>
          <a:lstStyle/>
          <a:p>
            <a:pPr marL="622935">
              <a:lnSpc>
                <a:spcPct val="100000"/>
              </a:lnSpc>
            </a:pPr>
            <a:r>
              <a:rPr dirty="0"/>
              <a:t>Learning</a:t>
            </a:r>
            <a:r>
              <a:rPr spc="-75" dirty="0"/>
              <a:t> </a:t>
            </a:r>
            <a:r>
              <a:rPr spc="-5" dirty="0"/>
              <a:t>Objectives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5" dirty="0"/>
              <a:t>Understanding Computers: Today and Tomorrow, 15th</a:t>
            </a:r>
            <a:r>
              <a:rPr spc="-70" dirty="0"/>
              <a:t> </a:t>
            </a:r>
            <a:r>
              <a:rPr spc="-10" dirty="0"/>
              <a:t>Edition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130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7114"/>
            <a:ext cx="7901940" cy="2442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AutoNum type="arabicPeriod"/>
              <a:tabLst>
                <a:tab pos="470534" algn="l"/>
              </a:tabLst>
            </a:pPr>
            <a:r>
              <a:rPr sz="2400" spc="-10" dirty="0">
                <a:latin typeface="Calibri"/>
                <a:cs typeface="Calibri"/>
              </a:rPr>
              <a:t>Define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computer network </a:t>
            </a:r>
            <a:r>
              <a:rPr sz="2400" dirty="0">
                <a:latin typeface="Calibri"/>
                <a:cs typeface="Calibri"/>
              </a:rPr>
              <a:t>and its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purpose.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470534" algn="l"/>
              </a:tabLst>
            </a:pPr>
            <a:r>
              <a:rPr sz="2400" spc="-5" dirty="0">
                <a:latin typeface="Calibri"/>
                <a:cs typeface="Calibri"/>
              </a:rPr>
              <a:t>Describe </a:t>
            </a:r>
            <a:r>
              <a:rPr sz="2400" spc="-15" dirty="0">
                <a:latin typeface="Calibri"/>
                <a:cs typeface="Calibri"/>
              </a:rPr>
              <a:t>several </a:t>
            </a:r>
            <a:r>
              <a:rPr sz="2400" spc="-5" dirty="0">
                <a:latin typeface="Calibri"/>
                <a:cs typeface="Calibri"/>
              </a:rPr>
              <a:t>uses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networks.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470534" algn="l"/>
              </a:tabLst>
            </a:pPr>
            <a:r>
              <a:rPr sz="2400" spc="-10" dirty="0">
                <a:latin typeface="Calibri"/>
                <a:cs typeface="Calibri"/>
              </a:rPr>
              <a:t>Understand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various characteristics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network, </a:t>
            </a:r>
            <a:r>
              <a:rPr sz="2400" spc="-5" dirty="0">
                <a:latin typeface="Calibri"/>
                <a:cs typeface="Calibri"/>
              </a:rPr>
              <a:t>such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400" spc="-25" dirty="0">
                <a:latin typeface="Calibri"/>
                <a:cs typeface="Calibri"/>
              </a:rPr>
              <a:t>topology, </a:t>
            </a:r>
            <a:r>
              <a:rPr sz="2400" spc="-10" dirty="0">
                <a:latin typeface="Calibri"/>
                <a:cs typeface="Calibri"/>
              </a:rPr>
              <a:t>architecture,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size.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AutoNum type="arabicPeriod" startAt="4"/>
              <a:tabLst>
                <a:tab pos="470534" algn="l"/>
              </a:tabLst>
            </a:pPr>
            <a:r>
              <a:rPr sz="2400" spc="-10" dirty="0">
                <a:latin typeface="Calibri"/>
                <a:cs typeface="Calibri"/>
              </a:rPr>
              <a:t>Understand characteristics </a:t>
            </a:r>
            <a:r>
              <a:rPr sz="2400" dirty="0">
                <a:latin typeface="Calibri"/>
                <a:cs typeface="Calibri"/>
              </a:rPr>
              <a:t>about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how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travels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over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5168" rIns="0" bIns="0" rtlCol="0">
            <a:spAutoFit/>
          </a:bodyPr>
          <a:lstStyle/>
          <a:p>
            <a:pPr marL="622935">
              <a:lnSpc>
                <a:spcPct val="100000"/>
              </a:lnSpc>
            </a:pPr>
            <a:r>
              <a:rPr dirty="0"/>
              <a:t>Trend</a:t>
            </a:r>
            <a:r>
              <a:rPr spc="-100" dirty="0"/>
              <a:t> </a:t>
            </a:r>
            <a:r>
              <a:rPr spc="-5" dirty="0"/>
              <a:t>Box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7114"/>
            <a:ext cx="7243445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Stadium </a:t>
            </a:r>
            <a:r>
              <a:rPr sz="2400" b="1" spc="-10" dirty="0">
                <a:latin typeface="Calibri"/>
                <a:cs typeface="Calibri"/>
              </a:rPr>
              <a:t>Wireless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Networks</a:t>
            </a:r>
            <a:endParaRPr sz="24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Professional </a:t>
            </a:r>
            <a:r>
              <a:rPr sz="2400" spc="-5" dirty="0">
                <a:latin typeface="Calibri"/>
                <a:cs typeface="Calibri"/>
              </a:rPr>
              <a:t>sports </a:t>
            </a:r>
            <a:r>
              <a:rPr sz="2400" spc="-10" dirty="0">
                <a:latin typeface="Calibri"/>
                <a:cs typeface="Calibri"/>
              </a:rPr>
              <a:t>venues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increasingly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including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wireless </a:t>
            </a:r>
            <a:r>
              <a:rPr sz="2400" dirty="0">
                <a:latin typeface="Calibri"/>
                <a:cs typeface="Calibri"/>
              </a:rPr>
              <a:t>access and </a:t>
            </a:r>
            <a:r>
              <a:rPr sz="2400" spc="-5" dirty="0">
                <a:latin typeface="Calibri"/>
                <a:cs typeface="Calibri"/>
              </a:rPr>
              <a:t>other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technology</a:t>
            </a:r>
            <a:endParaRPr sz="24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Free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Wi-Fi</a:t>
            </a:r>
            <a:endParaRPr sz="24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Seat </a:t>
            </a:r>
            <a:r>
              <a:rPr sz="2400" spc="-5" dirty="0">
                <a:latin typeface="Calibri"/>
                <a:cs typeface="Calibri"/>
              </a:rPr>
              <a:t>tablet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holders</a:t>
            </a:r>
            <a:endParaRPr sz="24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In-game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apps</a:t>
            </a:r>
            <a:endParaRPr sz="24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HD </a:t>
            </a:r>
            <a:r>
              <a:rPr sz="2400" dirty="0">
                <a:latin typeface="Calibri"/>
                <a:cs typeface="Calibri"/>
              </a:rPr>
              <a:t>video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boards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4009" y="2742780"/>
            <a:ext cx="4238625" cy="3638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5" dirty="0"/>
              <a:t>Understanding Computers: Today and Tomorrow, 15th</a:t>
            </a:r>
            <a:r>
              <a:rPr spc="-70" dirty="0"/>
              <a:t> </a:t>
            </a:r>
            <a:r>
              <a:rPr spc="-10" dirty="0"/>
              <a:t>Edition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05876" y="6461402"/>
            <a:ext cx="2025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200" b="1" spc="5" dirty="0">
                <a:solidFill>
                  <a:srgbClr val="888888"/>
                </a:solidFill>
                <a:latin typeface="Ebrima"/>
                <a:cs typeface="Ebrima"/>
              </a:rPr>
              <a:t>20</a:t>
            </a:r>
            <a:endParaRPr sz="1200">
              <a:latin typeface="Ebrima"/>
              <a:cs typeface="Ebri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5168" rIns="0" bIns="0" rtlCol="0">
            <a:spAutoFit/>
          </a:bodyPr>
          <a:lstStyle/>
          <a:p>
            <a:pPr marL="622935">
              <a:lnSpc>
                <a:spcPct val="100000"/>
              </a:lnSpc>
            </a:pPr>
            <a:r>
              <a:rPr spc="-5" dirty="0"/>
              <a:t>Network</a:t>
            </a:r>
            <a:r>
              <a:rPr spc="-40" dirty="0"/>
              <a:t> </a:t>
            </a:r>
            <a:r>
              <a:rPr spc="-5" dirty="0"/>
              <a:t>Characteristics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5" dirty="0"/>
              <a:t>Understanding Computers: Today and Tomorrow, 15th</a:t>
            </a:r>
            <a:r>
              <a:rPr spc="-70" dirty="0"/>
              <a:t> </a:t>
            </a:r>
            <a:r>
              <a:rPr spc="-10" dirty="0"/>
              <a:t>Edition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52194"/>
            <a:ext cx="7915275" cy="4815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Network </a:t>
            </a:r>
            <a:r>
              <a:rPr sz="2400" spc="-25" dirty="0">
                <a:latin typeface="Calibri"/>
                <a:cs typeface="Calibri"/>
              </a:rPr>
              <a:t>Topologies: </a:t>
            </a:r>
            <a:r>
              <a:rPr sz="2400" spc="-15" dirty="0">
                <a:latin typeface="Calibri"/>
                <a:cs typeface="Calibri"/>
              </a:rPr>
              <a:t>Indicate </a:t>
            </a:r>
            <a:r>
              <a:rPr sz="2400" spc="-10" dirty="0">
                <a:latin typeface="Calibri"/>
                <a:cs typeface="Calibri"/>
              </a:rPr>
              <a:t>how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devices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network 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arranged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5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Star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Networks</a:t>
            </a:r>
            <a:endParaRPr sz="2400">
              <a:latin typeface="Calibri"/>
              <a:cs typeface="Calibri"/>
            </a:endParaRPr>
          </a:p>
          <a:p>
            <a:pPr marL="1155700" marR="1521460" lvl="2" indent="-228600">
              <a:lnSpc>
                <a:spcPts val="2590"/>
              </a:lnSpc>
              <a:spcBef>
                <a:spcPts val="61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latin typeface="Calibri"/>
                <a:cs typeface="Calibri"/>
              </a:rPr>
              <a:t>All </a:t>
            </a:r>
            <a:r>
              <a:rPr sz="2400" spc="-15" dirty="0">
                <a:latin typeface="Calibri"/>
                <a:cs typeface="Calibri"/>
              </a:rPr>
              <a:t>networked </a:t>
            </a:r>
            <a:r>
              <a:rPr sz="2400" spc="-5" dirty="0">
                <a:latin typeface="Calibri"/>
                <a:cs typeface="Calibri"/>
              </a:rPr>
              <a:t>devices </a:t>
            </a:r>
            <a:r>
              <a:rPr sz="2400" spc="-10" dirty="0">
                <a:latin typeface="Calibri"/>
                <a:cs typeface="Calibri"/>
              </a:rPr>
              <a:t>connect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central  device/server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latin typeface="Calibri"/>
                <a:cs typeface="Calibri"/>
              </a:rPr>
              <a:t>If the </a:t>
            </a:r>
            <a:r>
              <a:rPr sz="2400" spc="-10" dirty="0">
                <a:latin typeface="Calibri"/>
                <a:cs typeface="Calibri"/>
              </a:rPr>
              <a:t>central </a:t>
            </a:r>
            <a:r>
              <a:rPr sz="2400" spc="-5" dirty="0">
                <a:latin typeface="Calibri"/>
                <a:cs typeface="Calibri"/>
              </a:rPr>
              <a:t>device </a:t>
            </a:r>
            <a:r>
              <a:rPr sz="2400" spc="-10" dirty="0">
                <a:latin typeface="Calibri"/>
                <a:cs typeface="Calibri"/>
              </a:rPr>
              <a:t>fails,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network </a:t>
            </a:r>
            <a:r>
              <a:rPr sz="2400" spc="-5" dirty="0">
                <a:latin typeface="Calibri"/>
                <a:cs typeface="Calibri"/>
              </a:rPr>
              <a:t>cannot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work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Bus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</a:t>
            </a:r>
            <a:endParaRPr sz="2400">
              <a:latin typeface="Calibri"/>
              <a:cs typeface="Calibri"/>
            </a:endParaRPr>
          </a:p>
          <a:p>
            <a:pPr marL="1155700" marR="731520" lvl="2" indent="-228600">
              <a:lnSpc>
                <a:spcPts val="2590"/>
              </a:lnSpc>
              <a:spcBef>
                <a:spcPts val="61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Uses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central </a:t>
            </a:r>
            <a:r>
              <a:rPr sz="2400" spc="-5" dirty="0">
                <a:latin typeface="Calibri"/>
                <a:cs typeface="Calibri"/>
              </a:rPr>
              <a:t>cable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which all </a:t>
            </a:r>
            <a:r>
              <a:rPr sz="2400" spc="-10" dirty="0">
                <a:latin typeface="Calibri"/>
                <a:cs typeface="Calibri"/>
              </a:rPr>
              <a:t>network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devices  </a:t>
            </a:r>
            <a:r>
              <a:rPr sz="2400" spc="-10" dirty="0">
                <a:latin typeface="Calibri"/>
                <a:cs typeface="Calibri"/>
              </a:rPr>
              <a:t>connect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5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Mesh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</a:t>
            </a:r>
            <a:endParaRPr sz="2400">
              <a:latin typeface="Calibri"/>
              <a:cs typeface="Calibri"/>
            </a:endParaRPr>
          </a:p>
          <a:p>
            <a:pPr marL="1155700" marR="673735" lvl="2" indent="-228600">
              <a:lnSpc>
                <a:spcPct val="9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latin typeface="Calibri"/>
                <a:cs typeface="Calibri"/>
              </a:rPr>
              <a:t>Multiple </a:t>
            </a:r>
            <a:r>
              <a:rPr sz="2400" spc="-10" dirty="0">
                <a:latin typeface="Calibri"/>
                <a:cs typeface="Calibri"/>
              </a:rPr>
              <a:t>connections </a:t>
            </a:r>
            <a:r>
              <a:rPr sz="2400" dirty="0">
                <a:latin typeface="Calibri"/>
                <a:cs typeface="Calibri"/>
              </a:rPr>
              <a:t>among the </a:t>
            </a:r>
            <a:r>
              <a:rPr sz="2400" spc="-5" dirty="0">
                <a:latin typeface="Calibri"/>
                <a:cs typeface="Calibri"/>
              </a:rPr>
              <a:t>devices </a:t>
            </a:r>
            <a:r>
              <a:rPr sz="2400" spc="-10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10" dirty="0">
                <a:latin typeface="Calibri"/>
                <a:cs typeface="Calibri"/>
              </a:rPr>
              <a:t>network </a:t>
            </a:r>
            <a:r>
              <a:rPr sz="2400" spc="-5" dirty="0">
                <a:latin typeface="Calibri"/>
                <a:cs typeface="Calibri"/>
              </a:rPr>
              <a:t>so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messages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25" dirty="0">
                <a:latin typeface="Calibri"/>
                <a:cs typeface="Calibri"/>
              </a:rPr>
              <a:t>take </a:t>
            </a:r>
            <a:r>
              <a:rPr sz="2400" spc="-20" dirty="0">
                <a:latin typeface="Calibri"/>
                <a:cs typeface="Calibri"/>
              </a:rPr>
              <a:t>any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several  </a:t>
            </a:r>
            <a:r>
              <a:rPr sz="2400" spc="-5" dirty="0">
                <a:latin typeface="Calibri"/>
                <a:cs typeface="Calibri"/>
              </a:rPr>
              <a:t>possible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paths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5168" rIns="0" bIns="0" rtlCol="0">
            <a:spAutoFit/>
          </a:bodyPr>
          <a:lstStyle/>
          <a:p>
            <a:pPr marL="622935">
              <a:lnSpc>
                <a:spcPct val="100000"/>
              </a:lnSpc>
            </a:pPr>
            <a:r>
              <a:rPr spc="-5" dirty="0"/>
              <a:t>Network</a:t>
            </a:r>
            <a:r>
              <a:rPr spc="-40" dirty="0"/>
              <a:t> </a:t>
            </a:r>
            <a:r>
              <a:rPr spc="-5" dirty="0"/>
              <a:t>Characteristics</a:t>
            </a:r>
          </a:p>
        </p:txBody>
      </p:sp>
      <p:sp>
        <p:nvSpPr>
          <p:cNvPr id="5" name="object 5"/>
          <p:cNvSpPr/>
          <p:nvPr/>
        </p:nvSpPr>
        <p:spPr>
          <a:xfrm>
            <a:off x="1403603" y="5517235"/>
            <a:ext cx="1841881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5" dirty="0"/>
              <a:t>Understanding Computers: Today and Tomorrow, 15th</a:t>
            </a:r>
            <a:r>
              <a:rPr spc="-70" dirty="0"/>
              <a:t> </a:t>
            </a:r>
            <a:r>
              <a:rPr spc="-10" dirty="0"/>
              <a:t>Edition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78756A-0FDB-F27C-6BFE-644576663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913654"/>
              </p:ext>
            </p:extLst>
          </p:nvPr>
        </p:nvGraphicFramePr>
        <p:xfrm>
          <a:off x="1696528" y="1926566"/>
          <a:ext cx="5322364" cy="3306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1182">
                  <a:extLst>
                    <a:ext uri="{9D8B030D-6E8A-4147-A177-3AD203B41FA5}">
                      <a16:colId xmlns:a16="http://schemas.microsoft.com/office/drawing/2014/main" val="2935122856"/>
                    </a:ext>
                  </a:extLst>
                </a:gridCol>
                <a:gridCol w="2661182">
                  <a:extLst>
                    <a:ext uri="{9D8B030D-6E8A-4147-A177-3AD203B41FA5}">
                      <a16:colId xmlns:a16="http://schemas.microsoft.com/office/drawing/2014/main" val="35103769"/>
                    </a:ext>
                  </a:extLst>
                </a:gridCol>
              </a:tblGrid>
              <a:tr h="551027">
                <a:tc>
                  <a:txBody>
                    <a:bodyPr/>
                    <a:lstStyle/>
                    <a:p>
                      <a:r>
                        <a:rPr lang="en-US" dirty="0"/>
                        <a:t>Time (drops of water)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Distance(cm)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788410"/>
                  </a:ext>
                </a:extLst>
              </a:tr>
              <a:tr h="55102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10,11,12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579562"/>
                  </a:ext>
                </a:extLst>
              </a:tr>
              <a:tr h="55102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14,78,900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131397"/>
                  </a:ext>
                </a:extLst>
              </a:tr>
              <a:tr h="55102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43,78,22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575905"/>
                  </a:ext>
                </a:extLst>
              </a:tr>
              <a:tr h="55102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12,45,67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430983"/>
                  </a:ext>
                </a:extLst>
              </a:tr>
              <a:tr h="55102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56,90,765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7087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5168" rIns="0" bIns="0" rtlCol="0">
            <a:spAutoFit/>
          </a:bodyPr>
          <a:lstStyle/>
          <a:p>
            <a:pPr marL="622935">
              <a:lnSpc>
                <a:spcPct val="100000"/>
              </a:lnSpc>
            </a:pPr>
            <a:r>
              <a:rPr spc="-5" dirty="0"/>
              <a:t>Network</a:t>
            </a:r>
            <a:r>
              <a:rPr spc="-40" dirty="0"/>
              <a:t> </a:t>
            </a:r>
            <a:r>
              <a:rPr spc="-5" dirty="0"/>
              <a:t>Characteristics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5" dirty="0"/>
              <a:t>Understanding Computers: Today and Tomorrow, 15th</a:t>
            </a:r>
            <a:r>
              <a:rPr spc="-70" dirty="0"/>
              <a:t> </a:t>
            </a:r>
            <a:r>
              <a:rPr spc="-10" dirty="0"/>
              <a:t>Edition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7114"/>
            <a:ext cx="7749540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Network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Architectures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Client-Server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Client</a:t>
            </a:r>
            <a:endParaRPr sz="2400">
              <a:latin typeface="Calibri"/>
              <a:cs typeface="Calibri"/>
            </a:endParaRPr>
          </a:p>
          <a:p>
            <a:pPr marL="1612900" marR="386080" lvl="3" indent="-22860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1613535" algn="l"/>
              </a:tabLst>
            </a:pPr>
            <a:r>
              <a:rPr sz="2400" spc="-10" dirty="0">
                <a:latin typeface="Calibri"/>
                <a:cs typeface="Calibri"/>
              </a:rPr>
              <a:t>Computer </a:t>
            </a:r>
            <a:r>
              <a:rPr sz="2400" spc="-5" dirty="0">
                <a:latin typeface="Calibri"/>
                <a:cs typeface="Calibri"/>
              </a:rPr>
              <a:t>or other device 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network that  requests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utilizes network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resources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Server</a:t>
            </a:r>
            <a:endParaRPr sz="2400">
              <a:latin typeface="Calibri"/>
              <a:cs typeface="Calibri"/>
            </a:endParaRPr>
          </a:p>
          <a:p>
            <a:pPr marL="1612900" lvl="3" indent="-22860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1613535" algn="l"/>
              </a:tabLst>
            </a:pPr>
            <a:r>
              <a:rPr sz="2400" spc="-10" dirty="0">
                <a:latin typeface="Calibri"/>
                <a:cs typeface="Calibri"/>
              </a:rPr>
              <a:t>Computer dedicated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processing </a:t>
            </a:r>
            <a:r>
              <a:rPr sz="2400" spc="-5" dirty="0">
                <a:latin typeface="Calibri"/>
                <a:cs typeface="Calibri"/>
              </a:rPr>
              <a:t>client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requests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5168" rIns="0" bIns="0" rtlCol="0">
            <a:spAutoFit/>
          </a:bodyPr>
          <a:lstStyle/>
          <a:p>
            <a:pPr marL="622935">
              <a:lnSpc>
                <a:spcPct val="100000"/>
              </a:lnSpc>
            </a:pPr>
            <a:r>
              <a:rPr spc="-5" dirty="0"/>
              <a:t>Network</a:t>
            </a:r>
            <a:r>
              <a:rPr spc="-40" dirty="0"/>
              <a:t> </a:t>
            </a:r>
            <a:r>
              <a:rPr spc="-5" dirty="0"/>
              <a:t>Characteristics</a:t>
            </a:r>
          </a:p>
        </p:txBody>
      </p:sp>
      <p:sp>
        <p:nvSpPr>
          <p:cNvPr id="3" name="object 3"/>
          <p:cNvSpPr/>
          <p:nvPr/>
        </p:nvSpPr>
        <p:spPr>
          <a:xfrm>
            <a:off x="568790" y="1715064"/>
            <a:ext cx="5839553" cy="4028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20306" y="2924936"/>
            <a:ext cx="154978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5" dirty="0"/>
              <a:t>Understanding Computers: Today and Tomorrow, 15th</a:t>
            </a:r>
            <a:r>
              <a:rPr spc="-70" dirty="0"/>
              <a:t> </a:t>
            </a:r>
            <a:r>
              <a:rPr spc="-10" dirty="0"/>
              <a:t>Edition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5168" rIns="0" bIns="0" rtlCol="0">
            <a:spAutoFit/>
          </a:bodyPr>
          <a:lstStyle/>
          <a:p>
            <a:pPr marL="622935">
              <a:lnSpc>
                <a:spcPct val="100000"/>
              </a:lnSpc>
            </a:pPr>
            <a:r>
              <a:rPr spc="-5" dirty="0"/>
              <a:t>Networking</a:t>
            </a:r>
            <a:r>
              <a:rPr spc="-80" dirty="0"/>
              <a:t> </a:t>
            </a:r>
            <a:r>
              <a:rPr spc="-5" dirty="0"/>
              <a:t>Media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5" dirty="0"/>
              <a:t>Understanding Computers: Today and Tomorrow, 15th</a:t>
            </a:r>
            <a:r>
              <a:rPr spc="-70" dirty="0"/>
              <a:t> </a:t>
            </a:r>
            <a:r>
              <a:rPr spc="-10" dirty="0"/>
              <a:t>Edition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81FA6B3-F453-948A-045A-1383F973C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449929"/>
              </p:ext>
            </p:extLst>
          </p:nvPr>
        </p:nvGraphicFramePr>
        <p:xfrm>
          <a:off x="2012830" y="2012830"/>
          <a:ext cx="5120640" cy="3166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>
                  <a:extLst>
                    <a:ext uri="{9D8B030D-6E8A-4147-A177-3AD203B41FA5}">
                      <a16:colId xmlns:a16="http://schemas.microsoft.com/office/drawing/2014/main" val="426559526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1710983683"/>
                    </a:ext>
                  </a:extLst>
                </a:gridCol>
              </a:tblGrid>
              <a:tr h="633301">
                <a:tc>
                  <a:txBody>
                    <a:bodyPr/>
                    <a:lstStyle/>
                    <a:p>
                      <a:r>
                        <a:rPr lang="en-US" dirty="0"/>
                        <a:t>Number of Coils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</a:t>
                      </a:r>
                      <a:r>
                        <a:rPr lang="en-US" dirty="0" err="1"/>
                        <a:t>PaperClips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044831"/>
                  </a:ext>
                </a:extLst>
              </a:tr>
              <a:tr h="63330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8,5,6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646001"/>
                  </a:ext>
                </a:extLst>
              </a:tr>
              <a:tr h="633301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23,55,678,3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04729"/>
                  </a:ext>
                </a:extLst>
              </a:tr>
              <a:tr h="633301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1,2,3,4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400500"/>
                  </a:ext>
                </a:extLst>
              </a:tr>
              <a:tr h="633301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45,66,78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3983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5168" rIns="0" bIns="0" rtlCol="0">
            <a:spAutoFit/>
          </a:bodyPr>
          <a:lstStyle/>
          <a:p>
            <a:pPr marL="622935">
              <a:lnSpc>
                <a:spcPct val="100000"/>
              </a:lnSpc>
            </a:pPr>
            <a:r>
              <a:rPr dirty="0"/>
              <a:t>Learning</a:t>
            </a:r>
            <a:r>
              <a:rPr spc="-75" dirty="0"/>
              <a:t> </a:t>
            </a:r>
            <a:r>
              <a:rPr spc="-5" dirty="0"/>
              <a:t>Objectives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5" dirty="0"/>
              <a:t>Understanding Computers: Today and Tomorrow, 15th</a:t>
            </a:r>
            <a:r>
              <a:rPr spc="-70" dirty="0"/>
              <a:t> </a:t>
            </a:r>
            <a:r>
              <a:rPr spc="-10" dirty="0"/>
              <a:t>Edition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130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7114"/>
            <a:ext cx="7960359" cy="2369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buAutoNum type="arabicPeriod" startAt="5"/>
              <a:tabLst>
                <a:tab pos="470534" algn="l"/>
              </a:tabLst>
            </a:pPr>
            <a:r>
              <a:rPr sz="2400" dirty="0">
                <a:latin typeface="Calibri"/>
                <a:cs typeface="Calibri"/>
              </a:rPr>
              <a:t>Name </a:t>
            </a:r>
            <a:r>
              <a:rPr sz="2400" spc="-5" dirty="0">
                <a:latin typeface="Calibri"/>
                <a:cs typeface="Calibri"/>
              </a:rPr>
              <a:t>specific </a:t>
            </a:r>
            <a:r>
              <a:rPr sz="2400" dirty="0">
                <a:latin typeface="Calibri"/>
                <a:cs typeface="Calibri"/>
              </a:rPr>
              <a:t>types </a:t>
            </a:r>
            <a:r>
              <a:rPr sz="2400" spc="-10" dirty="0">
                <a:latin typeface="Calibri"/>
                <a:cs typeface="Calibri"/>
              </a:rPr>
              <a:t>of wired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wireless </a:t>
            </a:r>
            <a:r>
              <a:rPr sz="2400" spc="-10" dirty="0">
                <a:latin typeface="Calibri"/>
                <a:cs typeface="Calibri"/>
              </a:rPr>
              <a:t>networking </a:t>
            </a:r>
            <a:r>
              <a:rPr sz="2400" dirty="0">
                <a:latin typeface="Calibri"/>
                <a:cs typeface="Calibri"/>
              </a:rPr>
              <a:t>media  and </a:t>
            </a:r>
            <a:r>
              <a:rPr sz="2400" spc="-10" dirty="0">
                <a:latin typeface="Calibri"/>
                <a:cs typeface="Calibri"/>
              </a:rPr>
              <a:t>explain how </a:t>
            </a:r>
            <a:r>
              <a:rPr sz="2400" spc="-5" dirty="0">
                <a:latin typeface="Calibri"/>
                <a:cs typeface="Calibri"/>
              </a:rPr>
              <a:t>they </a:t>
            </a:r>
            <a:r>
              <a:rPr sz="2400" spc="-10" dirty="0">
                <a:latin typeface="Calibri"/>
                <a:cs typeface="Calibri"/>
              </a:rPr>
              <a:t>transmit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AutoNum type="arabicPeriod" startAt="5"/>
              <a:tabLst>
                <a:tab pos="470534" algn="l"/>
              </a:tabLst>
            </a:pPr>
            <a:r>
              <a:rPr sz="2400" spc="-5" dirty="0">
                <a:latin typeface="Calibri"/>
                <a:cs typeface="Calibri"/>
              </a:rPr>
              <a:t>Identify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common communications </a:t>
            </a:r>
            <a:r>
              <a:rPr sz="2400" spc="-15" dirty="0">
                <a:latin typeface="Calibri"/>
                <a:cs typeface="Calibri"/>
              </a:rPr>
              <a:t>protocols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networking standards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10" dirty="0">
                <a:latin typeface="Calibri"/>
                <a:cs typeface="Calibri"/>
              </a:rPr>
              <a:t>networks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today.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AutoNum type="arabicPeriod" startAt="7"/>
              <a:tabLst>
                <a:tab pos="470534" algn="l"/>
              </a:tabLst>
            </a:pP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spc="-15" dirty="0">
                <a:latin typeface="Calibri"/>
                <a:cs typeface="Calibri"/>
              </a:rPr>
              <a:t>several </a:t>
            </a:r>
            <a:r>
              <a:rPr sz="2400" dirty="0">
                <a:latin typeface="Calibri"/>
                <a:cs typeface="Calibri"/>
              </a:rPr>
              <a:t>types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networking </a:t>
            </a:r>
            <a:r>
              <a:rPr sz="2400" spc="-15" dirty="0">
                <a:latin typeface="Calibri"/>
                <a:cs typeface="Calibri"/>
              </a:rPr>
              <a:t>hardware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explain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purpose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5168" rIns="0" bIns="0" rtlCol="0">
            <a:spAutoFit/>
          </a:bodyPr>
          <a:lstStyle/>
          <a:p>
            <a:pPr marL="622935">
              <a:lnSpc>
                <a:spcPct val="100000"/>
              </a:lnSpc>
            </a:pPr>
            <a:r>
              <a:rPr dirty="0"/>
              <a:t>Overview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5" dirty="0"/>
              <a:t>Understanding Computers: Today and Tomorrow, 15th</a:t>
            </a:r>
            <a:r>
              <a:rPr spc="-70" dirty="0"/>
              <a:t> </a:t>
            </a:r>
            <a:r>
              <a:rPr spc="-10" dirty="0"/>
              <a:t>Edition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130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7114"/>
            <a:ext cx="7869555" cy="412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This chapter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covers: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Computer network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defined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Common </a:t>
            </a:r>
            <a:r>
              <a:rPr sz="2400" spc="-10" dirty="0">
                <a:latin typeface="Calibri"/>
                <a:cs typeface="Calibri"/>
              </a:rPr>
              <a:t>networking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communications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applications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Networking concepts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terminology</a:t>
            </a:r>
            <a:endParaRPr sz="2400">
              <a:latin typeface="Calibri"/>
              <a:cs typeface="Calibri"/>
            </a:endParaRPr>
          </a:p>
          <a:p>
            <a:pPr marL="756285" marR="415290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30" dirty="0">
                <a:latin typeface="Calibri"/>
                <a:cs typeface="Calibri"/>
              </a:rPr>
              <a:t>Technical </a:t>
            </a:r>
            <a:r>
              <a:rPr sz="2400" dirty="0">
                <a:latin typeface="Calibri"/>
                <a:cs typeface="Calibri"/>
              </a:rPr>
              <a:t>issues </a:t>
            </a:r>
            <a:r>
              <a:rPr sz="2400" spc="-15" dirty="0">
                <a:latin typeface="Calibri"/>
                <a:cs typeface="Calibri"/>
              </a:rPr>
              <a:t>related to </a:t>
            </a:r>
            <a:r>
              <a:rPr sz="2400" spc="-10" dirty="0">
                <a:latin typeface="Calibri"/>
                <a:cs typeface="Calibri"/>
              </a:rPr>
              <a:t>networks, </a:t>
            </a:r>
            <a:r>
              <a:rPr sz="2400" dirty="0">
                <a:latin typeface="Calibri"/>
                <a:cs typeface="Calibri"/>
              </a:rPr>
              <a:t>including </a:t>
            </a:r>
            <a:r>
              <a:rPr sz="2400" spc="-10" dirty="0">
                <a:latin typeface="Calibri"/>
                <a:cs typeface="Calibri"/>
              </a:rPr>
              <a:t>general  characteristics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5" dirty="0">
                <a:latin typeface="Calibri"/>
                <a:cs typeface="Calibri"/>
              </a:rPr>
              <a:t>transmission, </a:t>
            </a:r>
            <a:r>
              <a:rPr sz="2400" dirty="0">
                <a:latin typeface="Calibri"/>
                <a:cs typeface="Calibri"/>
              </a:rPr>
              <a:t>and types </a:t>
            </a:r>
            <a:r>
              <a:rPr sz="2400" spc="-5" dirty="0">
                <a:latin typeface="Calibri"/>
                <a:cs typeface="Calibri"/>
              </a:rPr>
              <a:t>of  transmission </a:t>
            </a:r>
            <a:r>
              <a:rPr sz="2400" dirty="0">
                <a:latin typeface="Calibri"/>
                <a:cs typeface="Calibri"/>
              </a:rPr>
              <a:t>media in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today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Explanation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various communications </a:t>
            </a:r>
            <a:r>
              <a:rPr sz="2400" spc="-15" dirty="0">
                <a:latin typeface="Calibri"/>
                <a:cs typeface="Calibri"/>
              </a:rPr>
              <a:t>protocols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networking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standards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20" dirty="0">
                <a:latin typeface="Calibri"/>
                <a:cs typeface="Calibri"/>
              </a:rPr>
              <a:t>Various </a:t>
            </a:r>
            <a:r>
              <a:rPr sz="2400" dirty="0">
                <a:latin typeface="Calibri"/>
                <a:cs typeface="Calibri"/>
              </a:rPr>
              <a:t>types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hardware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dirty="0">
                <a:latin typeface="Calibri"/>
                <a:cs typeface="Calibri"/>
              </a:rPr>
              <a:t>with a </a:t>
            </a:r>
            <a:r>
              <a:rPr sz="2400" spc="-10" dirty="0">
                <a:latin typeface="Calibri"/>
                <a:cs typeface="Calibri"/>
              </a:rPr>
              <a:t>computer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5168" rIns="0" bIns="0" rtlCol="0">
            <a:spAutoFit/>
          </a:bodyPr>
          <a:lstStyle/>
          <a:p>
            <a:pPr marL="622935">
              <a:lnSpc>
                <a:spcPct val="100000"/>
              </a:lnSpc>
            </a:pPr>
            <a:r>
              <a:rPr spc="-5" dirty="0"/>
              <a:t>What Is </a:t>
            </a:r>
            <a:r>
              <a:rPr dirty="0"/>
              <a:t>a</a:t>
            </a:r>
            <a:r>
              <a:rPr spc="-75" dirty="0"/>
              <a:t> </a:t>
            </a:r>
            <a:r>
              <a:rPr spc="-5" dirty="0"/>
              <a:t>Network?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5" dirty="0"/>
              <a:t>Understanding Computers: Today and Tomorrow, 15th</a:t>
            </a:r>
            <a:r>
              <a:rPr spc="-70" dirty="0"/>
              <a:t> </a:t>
            </a:r>
            <a:r>
              <a:rPr spc="-10" dirty="0"/>
              <a:t>Edition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130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7114"/>
            <a:ext cx="7946390" cy="412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Network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connected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spc="-5" dirty="0">
                <a:latin typeface="Calibri"/>
                <a:cs typeface="Calibri"/>
              </a:rPr>
              <a:t>of objects 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people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Computer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</a:t>
            </a:r>
            <a:endParaRPr sz="2400">
              <a:latin typeface="Calibri"/>
              <a:cs typeface="Calibri"/>
            </a:endParaRPr>
          </a:p>
          <a:p>
            <a:pPr marL="756285" marR="505459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collection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computers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other </a:t>
            </a:r>
            <a:r>
              <a:rPr sz="2400" spc="-15" dirty="0">
                <a:latin typeface="Calibri"/>
                <a:cs typeface="Calibri"/>
              </a:rPr>
              <a:t>hardware </a:t>
            </a:r>
            <a:r>
              <a:rPr sz="2400" spc="-5" dirty="0">
                <a:latin typeface="Calibri"/>
                <a:cs typeface="Calibri"/>
              </a:rPr>
              <a:t>devices  </a:t>
            </a:r>
            <a:r>
              <a:rPr sz="2400" spc="-10" dirty="0">
                <a:latin typeface="Calibri"/>
                <a:cs typeface="Calibri"/>
              </a:rPr>
              <a:t>connected </a:t>
            </a:r>
            <a:r>
              <a:rPr sz="2400" spc="-15" dirty="0">
                <a:latin typeface="Calibri"/>
                <a:cs typeface="Calibri"/>
              </a:rPr>
              <a:t>together </a:t>
            </a:r>
            <a:r>
              <a:rPr sz="2400" spc="-5" dirty="0">
                <a:latin typeface="Calibri"/>
                <a:cs typeface="Calibri"/>
              </a:rPr>
              <a:t>so </a:t>
            </a:r>
            <a:r>
              <a:rPr sz="2400" spc="-10" dirty="0">
                <a:latin typeface="Calibri"/>
                <a:cs typeface="Calibri"/>
              </a:rPr>
              <a:t>users can share </a:t>
            </a:r>
            <a:r>
              <a:rPr sz="2400" spc="-15" dirty="0">
                <a:latin typeface="Calibri"/>
                <a:cs typeface="Calibri"/>
              </a:rPr>
              <a:t>hardware,  </a:t>
            </a:r>
            <a:r>
              <a:rPr sz="2400" spc="-10" dirty="0">
                <a:latin typeface="Calibri"/>
                <a:cs typeface="Calibri"/>
              </a:rPr>
              <a:t>software,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data,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electronically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communicate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Computer networks </a:t>
            </a:r>
            <a:r>
              <a:rPr sz="2400" spc="-15" dirty="0">
                <a:latin typeface="Calibri"/>
                <a:cs typeface="Calibri"/>
              </a:rPr>
              <a:t>are converging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" dirty="0">
                <a:latin typeface="Calibri"/>
                <a:cs typeface="Calibri"/>
              </a:rPr>
              <a:t>telephone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other  </a:t>
            </a:r>
            <a:r>
              <a:rPr sz="2400" spc="-10" dirty="0">
                <a:latin typeface="Calibri"/>
                <a:cs typeface="Calibri"/>
              </a:rPr>
              <a:t>communications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Networks </a:t>
            </a:r>
            <a:r>
              <a:rPr sz="2400" spc="-15" dirty="0">
                <a:latin typeface="Calibri"/>
                <a:cs typeface="Calibri"/>
              </a:rPr>
              <a:t>range </a:t>
            </a:r>
            <a:r>
              <a:rPr sz="2400" spc="-10" dirty="0">
                <a:latin typeface="Calibri"/>
                <a:cs typeface="Calibri"/>
              </a:rPr>
              <a:t>from </a:t>
            </a:r>
            <a:r>
              <a:rPr sz="2400" spc="-5" dirty="0">
                <a:latin typeface="Calibri"/>
                <a:cs typeface="Calibri"/>
              </a:rPr>
              <a:t>small </a:t>
            </a:r>
            <a:r>
              <a:rPr sz="2400" spc="-15" dirty="0">
                <a:latin typeface="Calibri"/>
                <a:cs typeface="Calibri"/>
              </a:rPr>
              <a:t>private </a:t>
            </a:r>
            <a:r>
              <a:rPr sz="2400" spc="-10" dirty="0">
                <a:latin typeface="Calibri"/>
                <a:cs typeface="Calibri"/>
              </a:rPr>
              <a:t>networks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Internet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most </a:t>
            </a:r>
            <a:r>
              <a:rPr sz="2400" spc="-5" dirty="0">
                <a:latin typeface="Calibri"/>
                <a:cs typeface="Calibri"/>
              </a:rPr>
              <a:t>businesses, </a:t>
            </a:r>
            <a:r>
              <a:rPr sz="2400" spc="-10" dirty="0">
                <a:latin typeface="Calibri"/>
                <a:cs typeface="Calibri"/>
              </a:rPr>
              <a:t>computer networks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essential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5168" rIns="0" bIns="0" rtlCol="0">
            <a:spAutoFit/>
          </a:bodyPr>
          <a:lstStyle/>
          <a:p>
            <a:pPr marL="622935">
              <a:lnSpc>
                <a:spcPct val="100000"/>
              </a:lnSpc>
            </a:pPr>
            <a:r>
              <a:rPr spc="-5" dirty="0"/>
              <a:t>Inside </a:t>
            </a:r>
            <a:r>
              <a:rPr dirty="0"/>
              <a:t>the </a:t>
            </a:r>
            <a:r>
              <a:rPr spc="-5" dirty="0"/>
              <a:t>Industry</a:t>
            </a:r>
            <a:r>
              <a:rPr spc="-55" dirty="0"/>
              <a:t> </a:t>
            </a:r>
            <a:r>
              <a:rPr spc="-5" dirty="0"/>
              <a:t>Box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7114"/>
            <a:ext cx="6896734" cy="397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Wireless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Power</a:t>
            </a:r>
            <a:endParaRPr sz="24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20" dirty="0">
                <a:latin typeface="Calibri"/>
                <a:cs typeface="Calibri"/>
              </a:rPr>
              <a:t>Powers/recharges </a:t>
            </a:r>
            <a:r>
              <a:rPr sz="2400" spc="-5" dirty="0">
                <a:latin typeface="Calibri"/>
                <a:cs typeface="Calibri"/>
              </a:rPr>
              <a:t>devices </a:t>
            </a:r>
            <a:r>
              <a:rPr sz="2400" dirty="0">
                <a:latin typeface="Calibri"/>
                <a:cs typeface="Calibri"/>
              </a:rPr>
              <a:t>via </a:t>
            </a:r>
            <a:r>
              <a:rPr sz="2400" spc="-5" dirty="0">
                <a:latin typeface="Calibri"/>
                <a:cs typeface="Calibri"/>
              </a:rPr>
              <a:t>wireless signals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magnetic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induction</a:t>
            </a:r>
            <a:endParaRPr sz="2400">
              <a:latin typeface="Calibri"/>
              <a:cs typeface="Calibri"/>
            </a:endParaRPr>
          </a:p>
          <a:p>
            <a:pPr marL="756285" marR="2713355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Wireless </a:t>
            </a:r>
            <a:r>
              <a:rPr sz="2400" spc="-20" dirty="0">
                <a:latin typeface="Calibri"/>
                <a:cs typeface="Calibri"/>
              </a:rPr>
              <a:t>Power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Consortium  supports </a:t>
            </a:r>
            <a:r>
              <a:rPr sz="2400" dirty="0">
                <a:latin typeface="Calibri"/>
                <a:cs typeface="Calibri"/>
              </a:rPr>
              <a:t>the Qi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standard</a:t>
            </a:r>
            <a:endParaRPr sz="24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Can use built-in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external </a:t>
            </a:r>
            <a:r>
              <a:rPr sz="2400" spc="-5" dirty="0">
                <a:latin typeface="Calibri"/>
                <a:cs typeface="Calibri"/>
              </a:rPr>
              <a:t>charging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receiver</a:t>
            </a:r>
            <a:endParaRPr sz="2400">
              <a:latin typeface="Calibri"/>
              <a:cs typeface="Calibri"/>
            </a:endParaRPr>
          </a:p>
          <a:p>
            <a:pPr marL="756285" marR="2846070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20" dirty="0">
                <a:latin typeface="Calibri"/>
                <a:cs typeface="Calibri"/>
              </a:rPr>
              <a:t>May </a:t>
            </a:r>
            <a:r>
              <a:rPr sz="2400" spc="-5" dirty="0">
                <a:latin typeface="Calibri"/>
                <a:cs typeface="Calibri"/>
              </a:rPr>
              <a:t>be built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spc="-10" dirty="0">
                <a:latin typeface="Calibri"/>
                <a:cs typeface="Calibri"/>
              </a:rPr>
              <a:t>walls,  </a:t>
            </a:r>
            <a:r>
              <a:rPr sz="2400" spc="-5" dirty="0">
                <a:latin typeface="Calibri"/>
                <a:cs typeface="Calibri"/>
              </a:rPr>
              <a:t>homes, </a:t>
            </a:r>
            <a:r>
              <a:rPr sz="2400" spc="-15" dirty="0">
                <a:latin typeface="Calibri"/>
                <a:cs typeface="Calibri"/>
              </a:rPr>
              <a:t>cars, </a:t>
            </a:r>
            <a:r>
              <a:rPr sz="2400" spc="-20" dirty="0">
                <a:latin typeface="Calibri"/>
                <a:cs typeface="Calibri"/>
              </a:rPr>
              <a:t>garage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floors,  etc.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future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5" dirty="0"/>
              <a:t>Understanding Computers: Today and Tomorrow, 15th</a:t>
            </a:r>
            <a:r>
              <a:rPr spc="-70" dirty="0"/>
              <a:t> </a:t>
            </a:r>
            <a:r>
              <a:rPr spc="-10" dirty="0"/>
              <a:t>Edition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130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5168" rIns="0" bIns="0" rtlCol="0">
            <a:spAutoFit/>
          </a:bodyPr>
          <a:lstStyle/>
          <a:p>
            <a:pPr marL="622935">
              <a:lnSpc>
                <a:spcPct val="100000"/>
              </a:lnSpc>
            </a:pPr>
            <a:r>
              <a:rPr spc="-5" dirty="0"/>
              <a:t>Networking</a:t>
            </a:r>
            <a:r>
              <a:rPr spc="-45" dirty="0"/>
              <a:t> </a:t>
            </a:r>
            <a:r>
              <a:rPr spc="-5" dirty="0"/>
              <a:t>Applications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5" dirty="0"/>
              <a:t>Understanding Computers: Today and Tomorrow, 15th</a:t>
            </a:r>
            <a:r>
              <a:rPr spc="-70" dirty="0"/>
              <a:t> </a:t>
            </a:r>
            <a:r>
              <a:rPr spc="-10" dirty="0"/>
              <a:t>Edition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130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7114"/>
            <a:ext cx="8041005" cy="3833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Internet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Largest </a:t>
            </a:r>
            <a:r>
              <a:rPr sz="2400" spc="-10" dirty="0">
                <a:latin typeface="Calibri"/>
                <a:cs typeface="Calibri"/>
              </a:rPr>
              <a:t>computer network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world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25" dirty="0">
                <a:latin typeface="Calibri"/>
                <a:cs typeface="Calibri"/>
              </a:rPr>
              <a:t>Telephone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25" dirty="0">
                <a:latin typeface="Calibri"/>
                <a:cs typeface="Calibri"/>
              </a:rPr>
              <a:t>POTS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One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first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Still used </a:t>
            </a:r>
            <a:r>
              <a:rPr sz="2400" spc="-20" dirty="0">
                <a:latin typeface="Calibri"/>
                <a:cs typeface="Calibri"/>
              </a:rPr>
              <a:t>today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provide </a:t>
            </a:r>
            <a:r>
              <a:rPr sz="2400" spc="-5" dirty="0">
                <a:latin typeface="Calibri"/>
                <a:cs typeface="Calibri"/>
              </a:rPr>
              <a:t>telephone </a:t>
            </a:r>
            <a:r>
              <a:rPr sz="2400" dirty="0">
                <a:latin typeface="Calibri"/>
                <a:cs typeface="Calibri"/>
              </a:rPr>
              <a:t>service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landline</a:t>
            </a:r>
            <a:endParaRPr sz="2400">
              <a:latin typeface="Calibri"/>
              <a:cs typeface="Calibri"/>
            </a:endParaRPr>
          </a:p>
          <a:p>
            <a:pPr marL="1155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phones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Mobile </a:t>
            </a:r>
            <a:r>
              <a:rPr sz="2400" spc="-5" dirty="0">
                <a:latin typeface="Calibri"/>
                <a:cs typeface="Calibri"/>
              </a:rPr>
              <a:t>Phones (wireless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phones)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wireless </a:t>
            </a:r>
            <a:r>
              <a:rPr sz="2400" spc="-10" dirty="0">
                <a:latin typeface="Calibri"/>
                <a:cs typeface="Calibri"/>
              </a:rPr>
              <a:t>network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communications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5168" rIns="0" bIns="0" rtlCol="0">
            <a:spAutoFit/>
          </a:bodyPr>
          <a:lstStyle/>
          <a:p>
            <a:pPr marL="622935">
              <a:lnSpc>
                <a:spcPct val="100000"/>
              </a:lnSpc>
            </a:pPr>
            <a:r>
              <a:rPr spc="-5" dirty="0"/>
              <a:t>Networking</a:t>
            </a:r>
            <a:r>
              <a:rPr spc="-45" dirty="0"/>
              <a:t> </a:t>
            </a:r>
            <a:r>
              <a:rPr spc="-5" dirty="0"/>
              <a:t>Applications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5" dirty="0"/>
              <a:t>Understanding Computers: Today and Tomorrow, 15th</a:t>
            </a:r>
            <a:r>
              <a:rPr spc="-70" dirty="0"/>
              <a:t> </a:t>
            </a:r>
            <a:r>
              <a:rPr spc="-10" dirty="0"/>
              <a:t>Edition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130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450594" y="1510538"/>
            <a:ext cx="6568440" cy="4528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Cellular (cell)</a:t>
            </a:r>
            <a:r>
              <a:rPr sz="2400" spc="-1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Phones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Must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within </a:t>
            </a:r>
            <a:r>
              <a:rPr sz="2400" spc="-15" dirty="0">
                <a:latin typeface="Calibri"/>
                <a:cs typeface="Calibri"/>
              </a:rPr>
              <a:t>range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cell </a:t>
            </a:r>
            <a:r>
              <a:rPr sz="2400" spc="-15" dirty="0">
                <a:latin typeface="Calibri"/>
                <a:cs typeface="Calibri"/>
              </a:rPr>
              <a:t>tower 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Dual-mode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Phones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615"/>
              </a:spcBef>
              <a:buFont typeface="Arial"/>
              <a:buChar char="–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Allow </a:t>
            </a:r>
            <a:r>
              <a:rPr sz="2400" spc="-10" dirty="0">
                <a:latin typeface="Calibri"/>
                <a:cs typeface="Calibri"/>
              </a:rPr>
              <a:t>users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make </a:t>
            </a:r>
            <a:r>
              <a:rPr sz="2400" spc="-5" dirty="0">
                <a:latin typeface="Calibri"/>
                <a:cs typeface="Calibri"/>
              </a:rPr>
              <a:t>telephone calls using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more  </a:t>
            </a:r>
            <a:r>
              <a:rPr sz="2400" dirty="0">
                <a:latin typeface="Calibri"/>
                <a:cs typeface="Calibri"/>
              </a:rPr>
              <a:t>than </a:t>
            </a:r>
            <a:r>
              <a:rPr sz="2400" spc="-5" dirty="0">
                <a:latin typeface="Calibri"/>
                <a:cs typeface="Calibri"/>
              </a:rPr>
              <a:t>one </a:t>
            </a:r>
            <a:r>
              <a:rPr sz="2400" spc="-10" dirty="0">
                <a:latin typeface="Calibri"/>
                <a:cs typeface="Calibri"/>
              </a:rPr>
              <a:t>communications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</a:t>
            </a:r>
            <a:endParaRPr sz="2400">
              <a:latin typeface="Calibri"/>
              <a:cs typeface="Calibri"/>
            </a:endParaRPr>
          </a:p>
          <a:p>
            <a:pPr marL="698500" marR="328295" lvl="1" indent="-228600" algn="just">
              <a:lnSpc>
                <a:spcPts val="2590"/>
              </a:lnSpc>
              <a:spcBef>
                <a:spcPts val="580"/>
              </a:spcBef>
              <a:buFont typeface="Arial"/>
              <a:buChar char="–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Cellular/Wi-Fi dual-mode phones </a:t>
            </a:r>
            <a:r>
              <a:rPr sz="2400" spc="-10" dirty="0">
                <a:latin typeface="Calibri"/>
                <a:cs typeface="Calibri"/>
              </a:rPr>
              <a:t>can switch  </a:t>
            </a:r>
            <a:r>
              <a:rPr sz="2400" spc="-5" dirty="0">
                <a:latin typeface="Calibri"/>
                <a:cs typeface="Calibri"/>
              </a:rPr>
              <a:t>seamlessly between </a:t>
            </a:r>
            <a:r>
              <a:rPr sz="2400" dirty="0">
                <a:latin typeface="Calibri"/>
                <a:cs typeface="Calibri"/>
              </a:rPr>
              <a:t>the Wi-Fi </a:t>
            </a:r>
            <a:r>
              <a:rPr sz="2400" spc="-10" dirty="0">
                <a:latin typeface="Calibri"/>
                <a:cs typeface="Calibri"/>
              </a:rPr>
              <a:t>network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 cellular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Satellite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Phones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698500" algn="l"/>
                <a:tab pos="4016375" algn="l"/>
              </a:tabLst>
            </a:pPr>
            <a:r>
              <a:rPr sz="2400" spc="-10" dirty="0">
                <a:latin typeface="Calibri"/>
                <a:cs typeface="Calibri"/>
              </a:rPr>
              <a:t>Communicate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via </a:t>
            </a:r>
            <a:r>
              <a:rPr sz="2400" spc="-10" dirty="0">
                <a:latin typeface="Calibri"/>
                <a:cs typeface="Calibri"/>
              </a:rPr>
              <a:t>satellite	technology</a:t>
            </a:r>
            <a:endParaRPr sz="2400">
              <a:latin typeface="Calibri"/>
              <a:cs typeface="Calibri"/>
            </a:endParaRPr>
          </a:p>
          <a:p>
            <a:pPr marL="698500" marR="6985" lvl="1" indent="-228600">
              <a:lnSpc>
                <a:spcPts val="2590"/>
              </a:lnSpc>
              <a:spcBef>
                <a:spcPts val="615"/>
              </a:spcBef>
              <a:buFont typeface="Arial"/>
              <a:buChar char="–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Most often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individuals </a:t>
            </a:r>
            <a:r>
              <a:rPr sz="2400" spc="-5" dirty="0">
                <a:latin typeface="Calibri"/>
                <a:cs typeface="Calibri"/>
              </a:rPr>
              <a:t>such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10" dirty="0">
                <a:latin typeface="Calibri"/>
                <a:cs typeface="Calibri"/>
              </a:rPr>
              <a:t>soldiers,  </a:t>
            </a:r>
            <a:r>
              <a:rPr sz="2400" spc="-5" dirty="0">
                <a:latin typeface="Calibri"/>
                <a:cs typeface="Calibri"/>
              </a:rPr>
              <a:t>journalists, </a:t>
            </a:r>
            <a:r>
              <a:rPr sz="2400" dirty="0">
                <a:latin typeface="Calibri"/>
                <a:cs typeface="Calibri"/>
              </a:rPr>
              <a:t>wilderness guides, and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researchers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5168" rIns="0" bIns="0" rtlCol="0">
            <a:spAutoFit/>
          </a:bodyPr>
          <a:lstStyle/>
          <a:p>
            <a:pPr marL="622935">
              <a:lnSpc>
                <a:spcPct val="100000"/>
              </a:lnSpc>
            </a:pPr>
            <a:r>
              <a:rPr spc="-5" dirty="0"/>
              <a:t>Networking</a:t>
            </a:r>
            <a:r>
              <a:rPr spc="-45" dirty="0"/>
              <a:t> </a:t>
            </a:r>
            <a:r>
              <a:rPr spc="-5" dirty="0"/>
              <a:t>Applications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202443" y="1899888"/>
            <a:ext cx="5598160" cy="3474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73772" y="2276855"/>
            <a:ext cx="1116736" cy="640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5" dirty="0"/>
              <a:t>Understanding Computers: Today and Tomorrow, 15th</a:t>
            </a:r>
            <a:r>
              <a:rPr spc="-70" dirty="0"/>
              <a:t> </a:t>
            </a:r>
            <a:r>
              <a:rPr spc="-10" dirty="0"/>
              <a:t>Edition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130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lides>25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Understanding Computers</vt:lpstr>
      <vt:lpstr>Learning Objectives</vt:lpstr>
      <vt:lpstr>Learning Objectives</vt:lpstr>
      <vt:lpstr>Overview</vt:lpstr>
      <vt:lpstr>What Is a Network?</vt:lpstr>
      <vt:lpstr>Inside the Industry Box</vt:lpstr>
      <vt:lpstr>Networking Applications</vt:lpstr>
      <vt:lpstr>Networking Applications</vt:lpstr>
      <vt:lpstr>Networking Applications</vt:lpstr>
      <vt:lpstr>Networking Applications</vt:lpstr>
      <vt:lpstr>Networking Applications</vt:lpstr>
      <vt:lpstr>Networking Applications</vt:lpstr>
      <vt:lpstr>Networking Applications</vt:lpstr>
      <vt:lpstr>Networking Applications</vt:lpstr>
      <vt:lpstr>Networking Applications</vt:lpstr>
      <vt:lpstr>Networking Applications</vt:lpstr>
      <vt:lpstr>Networking Applications</vt:lpstr>
      <vt:lpstr>PowerPoint Presentation</vt:lpstr>
      <vt:lpstr>Network Characteristics</vt:lpstr>
      <vt:lpstr>Trend Box</vt:lpstr>
      <vt:lpstr>Network Characteristics</vt:lpstr>
      <vt:lpstr>Network Characteristics</vt:lpstr>
      <vt:lpstr>Network Characteristics</vt:lpstr>
      <vt:lpstr>Network Characteristics</vt:lpstr>
      <vt:lpstr>Networking Media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Debbie</dc:creator>
  <cp:revision>54</cp:revision>
  <dcterms:created xsi:type="dcterms:W3CDTF">2016-10-04T20:38:36Z</dcterms:created>
  <dcterms:modified xsi:type="dcterms:W3CDTF">2024-12-16T07:11:33Z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2015-06-10T00:00:00Z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2016-10-04T00:00:00Z</vt:filetime>
  </property>
</Properties>
</file>