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3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06" r:id="rId30"/>
    <p:sldId id="304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C010C-2AC0-4F44-B8A7-E14DE32919B4}" v="340" dt="2024-12-16T04:34:01.1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7825" y="2409570"/>
            <a:ext cx="5848350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08656" y="3811054"/>
            <a:ext cx="3726687" cy="1196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9114" y="6482563"/>
            <a:ext cx="332740" cy="29495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659114" y="6482563"/>
            <a:ext cx="332740" cy="29495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659114" y="6482563"/>
            <a:ext cx="332740" cy="29495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659114" y="6482563"/>
            <a:ext cx="332740" cy="294953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285"/>
              </a:lnSpc>
            </a:pPr>
            <a:fld id="{81D60167-4931-47E6-BA6A-407CBD079E47}" type="slidenum">
              <a:rPr dirty="0"/>
              <a:pPr marL="38100">
                <a:lnSpc>
                  <a:spcPts val="228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91440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0" y="914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914400"/>
          </a:xfrm>
          <a:custGeom>
            <a:avLst/>
            <a:gdLst/>
            <a:ahLst/>
            <a:cxnLst/>
            <a:rect l="l" t="t" r="r" b="b"/>
            <a:pathLst>
              <a:path w="9144000" h="914400">
                <a:moveTo>
                  <a:pt x="0" y="914400"/>
                </a:moveTo>
                <a:lnTo>
                  <a:pt x="9144000" y="914400"/>
                </a:lnTo>
                <a:lnTo>
                  <a:pt x="9144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200"/>
                </a:lnTo>
                <a:lnTo>
                  <a:pt x="9144000" y="457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40080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374345"/>
            <a:ext cx="761491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837" y="1909826"/>
            <a:ext cx="7940040" cy="394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05000"/>
            <a:ext cx="8305799" cy="2396192"/>
          </a:xfrm>
        </p:spPr>
        <p:txBody>
          <a:bodyPr/>
          <a:lstStyle/>
          <a:p>
            <a:pPr algn="ctr"/>
            <a:r>
              <a:rPr lang="en-US" sz="5400" dirty="0"/>
              <a:t>OPERATING SYSTEM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533401" y="3810000"/>
            <a:ext cx="8610600" cy="303657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TYPES OF OPERATING SYSTEM</a:t>
            </a:r>
          </a:p>
        </p:txBody>
      </p:sp>
    </p:spTree>
  </p:cSld>
  <p:clrMapOvr>
    <a:masterClrMapping/>
  </p:clrMapOvr>
  <p:transition spd="slow"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4284" cy="269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Major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Functions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020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Resource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Data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Job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management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har char="•"/>
              <a:tabLst>
                <a:tab pos="469900" algn="l"/>
                <a:tab pos="470534" algn="l"/>
                <a:tab pos="1882775" algn="l"/>
                <a:tab pos="2972435" algn="l"/>
                <a:tab pos="3401060" algn="l"/>
                <a:tab pos="5626100" algn="l"/>
                <a:tab pos="6957059" algn="l"/>
              </a:tabLst>
            </a:pPr>
            <a:r>
              <a:rPr sz="2400" dirty="0">
                <a:latin typeface="Arial MT"/>
                <a:cs typeface="Arial MT"/>
              </a:rPr>
              <a:t>Standard	means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f	com</a:t>
            </a:r>
            <a:r>
              <a:rPr sz="2400" spc="5" dirty="0">
                <a:latin typeface="Arial MT"/>
                <a:cs typeface="Arial MT"/>
              </a:rPr>
              <a:t>m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10" dirty="0">
                <a:latin typeface="Arial MT"/>
                <a:cs typeface="Arial MT"/>
              </a:rPr>
              <a:t>i</a:t>
            </a:r>
            <a:r>
              <a:rPr sz="2400" spc="5" dirty="0">
                <a:latin typeface="Arial MT"/>
                <a:cs typeface="Arial MT"/>
              </a:rPr>
              <a:t>c</a:t>
            </a:r>
            <a:r>
              <a:rPr sz="2400" dirty="0">
                <a:latin typeface="Arial MT"/>
                <a:cs typeface="Arial MT"/>
              </a:rPr>
              <a:t>ation	</a:t>
            </a:r>
            <a:r>
              <a:rPr sz="2400" spc="5" dirty="0">
                <a:latin typeface="Arial MT"/>
                <a:cs typeface="Arial MT"/>
              </a:rPr>
              <a:t>b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5" dirty="0">
                <a:latin typeface="Arial MT"/>
                <a:cs typeface="Arial MT"/>
              </a:rPr>
              <a:t>w</a:t>
            </a:r>
            <a:r>
              <a:rPr sz="2400" dirty="0">
                <a:latin typeface="Arial MT"/>
                <a:cs typeface="Arial MT"/>
              </a:rPr>
              <a:t>een	User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EC55-9B26-DF8B-4E08-3A022854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1107590"/>
            <a:ext cx="7614919" cy="123110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0" dirty="0" err="1">
                <a:solidFill>
                  <a:srgbClr val="000000"/>
                </a:solidFill>
              </a:rPr>
              <a:t>CprE</a:t>
            </a:r>
            <a:r>
              <a:rPr lang="en-US" sz="4000" b="0" dirty="0">
                <a:solidFill>
                  <a:srgbClr val="000000"/>
                </a:solidFill>
              </a:rPr>
              <a:t> 588</a:t>
            </a:r>
            <a:br>
              <a:rPr lang="en-US" sz="4000" b="0" dirty="0">
                <a:solidFill>
                  <a:srgbClr val="000000"/>
                </a:solidFill>
              </a:rPr>
            </a:br>
            <a:r>
              <a:rPr lang="en-US" sz="4000" b="0" dirty="0">
                <a:solidFill>
                  <a:srgbClr val="000000"/>
                </a:solidFill>
              </a:rPr>
              <a:t>Embedded Computer Systems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2787-E32C-CDD5-955B-E9F32CE0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7" y="2959373"/>
            <a:ext cx="7940040" cy="2166747"/>
          </a:xfr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/>
                <a:cs typeface="Arial"/>
              </a:rPr>
              <a:t>Prof. Joseph </a:t>
            </a:r>
            <a:r>
              <a:rPr lang="en-US" sz="2200" dirty="0" err="1">
                <a:latin typeface="Arial"/>
                <a:cs typeface="Arial"/>
              </a:rPr>
              <a:t>Zambreno</a:t>
            </a:r>
            <a:endParaRPr lang="en-US" sz="2200" dirty="0" err="1">
              <a:solidFill>
                <a:srgbClr val="336666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/>
                <a:cs typeface="Arial"/>
              </a:rPr>
              <a:t>Department of Electrical and Computer Engineering</a:t>
            </a:r>
            <a:endParaRPr lang="en-US" sz="2200" dirty="0">
              <a:solidFill>
                <a:srgbClr val="336666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/>
                <a:cs typeface="Arial"/>
              </a:rPr>
              <a:t>Iowa State University</a:t>
            </a:r>
            <a:endParaRPr lang="en-US" sz="2200" dirty="0">
              <a:solidFill>
                <a:srgbClr val="336666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200" dirty="0">
              <a:solidFill>
                <a:srgbClr val="336666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200" dirty="0">
              <a:solidFill>
                <a:srgbClr val="336666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200" dirty="0">
                <a:latin typeface="Arial"/>
                <a:cs typeface="Arial"/>
              </a:rPr>
              <a:t>Lecture #1 – Introduction and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5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B02-E449-E517-25BF-8243AA9F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70" y="1006949"/>
            <a:ext cx="7614919" cy="49244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200" b="0" dirty="0">
                <a:solidFill>
                  <a:srgbClr val="000000"/>
                </a:solidFill>
              </a:rPr>
              <a:t>Independence of Processor Technologies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0BBBF-5F26-A6E7-18EC-83CE3AE87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16" y="2053600"/>
            <a:ext cx="7940040" cy="3944620"/>
          </a:xfrm>
        </p:spPr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81EEC7-E4E5-3CFD-F182-AF3B533549CF}"/>
              </a:ext>
            </a:extLst>
          </p:cNvPr>
          <p:cNvGrpSpPr>
            <a:grpSpLocks/>
          </p:cNvGrpSpPr>
          <p:nvPr/>
        </p:nvGrpSpPr>
        <p:grpSpPr bwMode="auto">
          <a:xfrm>
            <a:off x="336557" y="2592826"/>
            <a:ext cx="7620001" cy="2627314"/>
            <a:chOff x="609600" y="3352800"/>
            <a:chExt cx="4800" cy="16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2DF33C8-5919-AA3D-24F0-3C7FE2A28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812" y="3354037"/>
              <a:ext cx="644" cy="200"/>
              <a:chOff x="610812" y="3354037"/>
              <a:chExt cx="644" cy="200"/>
            </a:xfrm>
          </p:grpSpPr>
          <p:sp>
            <p:nvSpPr>
              <p:cNvPr id="85" name="AutoShape 6">
                <a:extLst>
                  <a:ext uri="{FF2B5EF4-FFF2-40B4-BE49-F238E27FC236}">
                    <a16:creationId xmlns:a16="http://schemas.microsoft.com/office/drawing/2014/main" id="{DFD3AD94-588B-B2CB-BC91-B2289661C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48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AutoShape 7">
                <a:extLst>
                  <a:ext uri="{FF2B5EF4-FFF2-40B4-BE49-F238E27FC236}">
                    <a16:creationId xmlns:a16="http://schemas.microsoft.com/office/drawing/2014/main" id="{171B3C38-8125-00D6-A130-ACD6ACEEF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31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AutoShape 8">
                <a:extLst>
                  <a:ext uri="{FF2B5EF4-FFF2-40B4-BE49-F238E27FC236}">
                    <a16:creationId xmlns:a16="http://schemas.microsoft.com/office/drawing/2014/main" id="{6333A217-39C0-44DE-1DA8-633457F5C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15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AutoShape 9">
                <a:extLst>
                  <a:ext uri="{FF2B5EF4-FFF2-40B4-BE49-F238E27FC236}">
                    <a16:creationId xmlns:a16="http://schemas.microsoft.com/office/drawing/2014/main" id="{FA60FF7E-F037-7CB6-05DA-B3F615DA1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98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AutoShape 10">
                <a:extLst>
                  <a:ext uri="{FF2B5EF4-FFF2-40B4-BE49-F238E27FC236}">
                    <a16:creationId xmlns:a16="http://schemas.microsoft.com/office/drawing/2014/main" id="{54214A94-BA6D-CF71-E24C-0D47A2EA8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82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AutoShape 11">
                <a:extLst>
                  <a:ext uri="{FF2B5EF4-FFF2-40B4-BE49-F238E27FC236}">
                    <a16:creationId xmlns:a16="http://schemas.microsoft.com/office/drawing/2014/main" id="{208165C1-AAB9-9E0E-3C52-944AC3951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4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AutoShape 12">
                <a:extLst>
                  <a:ext uri="{FF2B5EF4-FFF2-40B4-BE49-F238E27FC236}">
                    <a16:creationId xmlns:a16="http://schemas.microsoft.com/office/drawing/2014/main" id="{F36732B8-A245-F862-76A8-B102EFD2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1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AutoShape 13">
                <a:extLst>
                  <a:ext uri="{FF2B5EF4-FFF2-40B4-BE49-F238E27FC236}">
                    <a16:creationId xmlns:a16="http://schemas.microsoft.com/office/drawing/2014/main" id="{C2454431-3A80-D5CE-3572-4D0B3893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9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AutoShape 14">
                <a:extLst>
                  <a:ext uri="{FF2B5EF4-FFF2-40B4-BE49-F238E27FC236}">
                    <a16:creationId xmlns:a16="http://schemas.microsoft.com/office/drawing/2014/main" id="{597519C1-872E-DE08-3014-5726BD759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67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AutoShape 15">
                <a:extLst>
                  <a:ext uri="{FF2B5EF4-FFF2-40B4-BE49-F238E27FC236}">
                    <a16:creationId xmlns:a16="http://schemas.microsoft.com/office/drawing/2014/main" id="{D564BD4D-21B3-2394-6AAA-CA5AD42A4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4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AutoShape 16">
                <a:extLst>
                  <a:ext uri="{FF2B5EF4-FFF2-40B4-BE49-F238E27FC236}">
                    <a16:creationId xmlns:a16="http://schemas.microsoft.com/office/drawing/2014/main" id="{EB1BA799-5B4B-1106-A865-963288254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1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AutoShape 17">
                <a:extLst>
                  <a:ext uri="{FF2B5EF4-FFF2-40B4-BE49-F238E27FC236}">
                    <a16:creationId xmlns:a16="http://schemas.microsoft.com/office/drawing/2014/main" id="{EF1C40CF-53D6-1749-5459-62EFEDE29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9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AutoShape 18">
                <a:extLst>
                  <a:ext uri="{FF2B5EF4-FFF2-40B4-BE49-F238E27FC236}">
                    <a16:creationId xmlns:a16="http://schemas.microsoft.com/office/drawing/2014/main" id="{91C87456-625B-7074-8207-F444CCA91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6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AutoShape 19">
                <a:extLst>
                  <a:ext uri="{FF2B5EF4-FFF2-40B4-BE49-F238E27FC236}">
                    <a16:creationId xmlns:a16="http://schemas.microsoft.com/office/drawing/2014/main" id="{955C06C6-C6B4-503C-302C-C61DFD04F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44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AutoShape 20">
                <a:extLst>
                  <a:ext uri="{FF2B5EF4-FFF2-40B4-BE49-F238E27FC236}">
                    <a16:creationId xmlns:a16="http://schemas.microsoft.com/office/drawing/2014/main" id="{B7C2C557-DD8B-1297-318D-C6E62E3F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2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AutoShape 21">
                <a:extLst>
                  <a:ext uri="{FF2B5EF4-FFF2-40B4-BE49-F238E27FC236}">
                    <a16:creationId xmlns:a16="http://schemas.microsoft.com/office/drawing/2014/main" id="{955D7F3B-3640-7535-3CFF-25EA3A2E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9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AutoShape 22">
                <a:extLst>
                  <a:ext uri="{FF2B5EF4-FFF2-40B4-BE49-F238E27FC236}">
                    <a16:creationId xmlns:a16="http://schemas.microsoft.com/office/drawing/2014/main" id="{DEDE0D47-A7F9-799E-6317-17EE4497F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7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AutoShape 23">
                <a:extLst>
                  <a:ext uri="{FF2B5EF4-FFF2-40B4-BE49-F238E27FC236}">
                    <a16:creationId xmlns:a16="http://schemas.microsoft.com/office/drawing/2014/main" id="{481F79A5-4D61-DBA6-BF80-8E5C688B2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4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AutoShape 24">
                <a:extLst>
                  <a:ext uri="{FF2B5EF4-FFF2-40B4-BE49-F238E27FC236}">
                    <a16:creationId xmlns:a16="http://schemas.microsoft.com/office/drawing/2014/main" id="{6694CEC8-60AB-E19C-9107-F8F14767B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2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AutoShape 25">
                <a:extLst>
                  <a:ext uri="{FF2B5EF4-FFF2-40B4-BE49-F238E27FC236}">
                    <a16:creationId xmlns:a16="http://schemas.microsoft.com/office/drawing/2014/main" id="{0D34167F-B7CE-9760-EEE5-B02A5EB27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9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AutoShape 26">
                <a:extLst>
                  <a:ext uri="{FF2B5EF4-FFF2-40B4-BE49-F238E27FC236}">
                    <a16:creationId xmlns:a16="http://schemas.microsoft.com/office/drawing/2014/main" id="{91FABD90-C82F-F2C0-037A-617B4891F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72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AutoShape 27">
                <a:extLst>
                  <a:ext uri="{FF2B5EF4-FFF2-40B4-BE49-F238E27FC236}">
                    <a16:creationId xmlns:a16="http://schemas.microsoft.com/office/drawing/2014/main" id="{FF2210C7-1B36-B40E-BA26-E01AF9DC4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4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AutoShape 28">
                <a:extLst>
                  <a:ext uri="{FF2B5EF4-FFF2-40B4-BE49-F238E27FC236}">
                    <a16:creationId xmlns:a16="http://schemas.microsoft.com/office/drawing/2014/main" id="{51C12992-9A2C-08EF-186E-9BDB62639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2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AutoShape 29">
                <a:extLst>
                  <a:ext uri="{FF2B5EF4-FFF2-40B4-BE49-F238E27FC236}">
                    <a16:creationId xmlns:a16="http://schemas.microsoft.com/office/drawing/2014/main" id="{6735893C-5D47-F782-D95B-B9D7226CE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9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AutoShape 30">
                <a:extLst>
                  <a:ext uri="{FF2B5EF4-FFF2-40B4-BE49-F238E27FC236}">
                    <a16:creationId xmlns:a16="http://schemas.microsoft.com/office/drawing/2014/main" id="{0FA6E119-E2DB-CB2D-8B27-1EF14EBFC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AutoShape 31">
                <a:extLst>
                  <a:ext uri="{FF2B5EF4-FFF2-40B4-BE49-F238E27FC236}">
                    <a16:creationId xmlns:a16="http://schemas.microsoft.com/office/drawing/2014/main" id="{7567B936-81D7-5300-75C6-C70E46A6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49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AutoShape 32">
                <a:extLst>
                  <a:ext uri="{FF2B5EF4-FFF2-40B4-BE49-F238E27FC236}">
                    <a16:creationId xmlns:a16="http://schemas.microsoft.com/office/drawing/2014/main" id="{B516860D-F30B-4302-C306-20C35FB82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2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D77FBA9-6781-90CB-3AFC-195E10F0B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12" y="3354074"/>
                <a:ext cx="548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0C9E0A-D3EF-C931-F464-6E7EA6CCC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96" y="3352800"/>
              <a:ext cx="633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General-purpose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processor</a:t>
              </a:r>
              <a:endParaRPr lang="en-US" altLang="en-US" sz="1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119DF5-2084-2C65-7BDC-DB5DE2C65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55" y="3352800"/>
              <a:ext cx="590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ASIP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A871C5-37A7-5E37-77A9-903089355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14" y="3352800"/>
              <a:ext cx="590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Single-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purpose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processor</a:t>
              </a:r>
              <a:endParaRPr lang="en-US" altLang="en-US" sz="1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1BC02E-D3F1-C6D5-5570-2AF2B2512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71" y="3354037"/>
              <a:ext cx="644" cy="200"/>
              <a:chOff x="611571" y="3354037"/>
              <a:chExt cx="644" cy="200"/>
            </a:xfrm>
          </p:grpSpPr>
          <p:sp>
            <p:nvSpPr>
              <p:cNvPr id="57" name="AutoShape 38">
                <a:extLst>
                  <a:ext uri="{FF2B5EF4-FFF2-40B4-BE49-F238E27FC236}">
                    <a16:creationId xmlns:a16="http://schemas.microsoft.com/office/drawing/2014/main" id="{C3121425-BBD7-EC61-C9A7-E3BB32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07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AutoShape 39">
                <a:extLst>
                  <a:ext uri="{FF2B5EF4-FFF2-40B4-BE49-F238E27FC236}">
                    <a16:creationId xmlns:a16="http://schemas.microsoft.com/office/drawing/2014/main" id="{FD408335-D4F3-44D0-8D77-2588C373A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90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AutoShape 40">
                <a:extLst>
                  <a:ext uri="{FF2B5EF4-FFF2-40B4-BE49-F238E27FC236}">
                    <a16:creationId xmlns:a16="http://schemas.microsoft.com/office/drawing/2014/main" id="{1674DCC8-098E-0D97-22D9-F69F386EB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74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0" name="AutoShape 41">
                <a:extLst>
                  <a:ext uri="{FF2B5EF4-FFF2-40B4-BE49-F238E27FC236}">
                    <a16:creationId xmlns:a16="http://schemas.microsoft.com/office/drawing/2014/main" id="{D05452E6-2F81-B70E-D5C1-3FB964751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57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AutoShape 42">
                <a:extLst>
                  <a:ext uri="{FF2B5EF4-FFF2-40B4-BE49-F238E27FC236}">
                    <a16:creationId xmlns:a16="http://schemas.microsoft.com/office/drawing/2014/main" id="{F80BAE6D-F8A7-BFC1-BBC6-BFA09F552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41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AutoShape 43">
                <a:extLst>
                  <a:ext uri="{FF2B5EF4-FFF2-40B4-BE49-F238E27FC236}">
                    <a16:creationId xmlns:a16="http://schemas.microsoft.com/office/drawing/2014/main" id="{612D312F-72D6-1868-24CE-3F5CA5235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0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AutoShape 44">
                <a:extLst>
                  <a:ext uri="{FF2B5EF4-FFF2-40B4-BE49-F238E27FC236}">
                    <a16:creationId xmlns:a16="http://schemas.microsoft.com/office/drawing/2014/main" id="{32F0AF36-726F-E481-4107-2A9D411BB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7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AutoShape 45">
                <a:extLst>
                  <a:ext uri="{FF2B5EF4-FFF2-40B4-BE49-F238E27FC236}">
                    <a16:creationId xmlns:a16="http://schemas.microsoft.com/office/drawing/2014/main" id="{FA097FB5-D0EA-54D7-4FDB-E26BCEEBD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5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AutoShape 46">
                <a:extLst>
                  <a:ext uri="{FF2B5EF4-FFF2-40B4-BE49-F238E27FC236}">
                    <a16:creationId xmlns:a16="http://schemas.microsoft.com/office/drawing/2014/main" id="{4A6C906A-7C1A-8D73-287F-9E06213B7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26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AutoShape 47">
                <a:extLst>
                  <a:ext uri="{FF2B5EF4-FFF2-40B4-BE49-F238E27FC236}">
                    <a16:creationId xmlns:a16="http://schemas.microsoft.com/office/drawing/2014/main" id="{F6F366B9-4F37-BCB0-8A36-7CE1F71DA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0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AutoShape 48">
                <a:extLst>
                  <a:ext uri="{FF2B5EF4-FFF2-40B4-BE49-F238E27FC236}">
                    <a16:creationId xmlns:a16="http://schemas.microsoft.com/office/drawing/2014/main" id="{C04F4983-4542-94BA-2900-539F5415A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7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AutoShape 49">
                <a:extLst>
                  <a:ext uri="{FF2B5EF4-FFF2-40B4-BE49-F238E27FC236}">
                    <a16:creationId xmlns:a16="http://schemas.microsoft.com/office/drawing/2014/main" id="{AB9E6D86-0483-D2BC-0A4D-626E9D486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5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AutoShape 50">
                <a:extLst>
                  <a:ext uri="{FF2B5EF4-FFF2-40B4-BE49-F238E27FC236}">
                    <a16:creationId xmlns:a16="http://schemas.microsoft.com/office/drawing/2014/main" id="{BFB50DD8-A717-CD21-BCD3-A1F8D145C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2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AutoShape 51">
                <a:extLst>
                  <a:ext uri="{FF2B5EF4-FFF2-40B4-BE49-F238E27FC236}">
                    <a16:creationId xmlns:a16="http://schemas.microsoft.com/office/drawing/2014/main" id="{95438E92-4267-6215-ACBC-33F0C31C3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03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AutoShape 52">
                <a:extLst>
                  <a:ext uri="{FF2B5EF4-FFF2-40B4-BE49-F238E27FC236}">
                    <a16:creationId xmlns:a16="http://schemas.microsoft.com/office/drawing/2014/main" id="{6D58B4E7-538E-00F5-9618-2B8B74FCB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7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AutoShape 53">
                <a:extLst>
                  <a:ext uri="{FF2B5EF4-FFF2-40B4-BE49-F238E27FC236}">
                    <a16:creationId xmlns:a16="http://schemas.microsoft.com/office/drawing/2014/main" id="{79AC3F9F-FB6F-7207-C14C-9890BD772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5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AutoShape 54">
                <a:extLst>
                  <a:ext uri="{FF2B5EF4-FFF2-40B4-BE49-F238E27FC236}">
                    <a16:creationId xmlns:a16="http://schemas.microsoft.com/office/drawing/2014/main" id="{2B124BB8-125B-C25A-AE81-60664C414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3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AutoShape 55">
                <a:extLst>
                  <a:ext uri="{FF2B5EF4-FFF2-40B4-BE49-F238E27FC236}">
                    <a16:creationId xmlns:a16="http://schemas.microsoft.com/office/drawing/2014/main" id="{3A322026-7862-7378-4409-4EF75E374E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0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AutoShape 56">
                <a:extLst>
                  <a:ext uri="{FF2B5EF4-FFF2-40B4-BE49-F238E27FC236}">
                    <a16:creationId xmlns:a16="http://schemas.microsoft.com/office/drawing/2014/main" id="{102502A5-D66C-E005-364C-8A26D926B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8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AutoShape 57">
                <a:extLst>
                  <a:ext uri="{FF2B5EF4-FFF2-40B4-BE49-F238E27FC236}">
                    <a16:creationId xmlns:a16="http://schemas.microsoft.com/office/drawing/2014/main" id="{4A13E5D6-9C4A-FD2B-A0E3-B9116452A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5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AutoShape 58">
                <a:extLst>
                  <a:ext uri="{FF2B5EF4-FFF2-40B4-BE49-F238E27FC236}">
                    <a16:creationId xmlns:a16="http://schemas.microsoft.com/office/drawing/2014/main" id="{5B396B8D-BF24-817A-A54D-D681DE35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31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AutoShape 59">
                <a:extLst>
                  <a:ext uri="{FF2B5EF4-FFF2-40B4-BE49-F238E27FC236}">
                    <a16:creationId xmlns:a16="http://schemas.microsoft.com/office/drawing/2014/main" id="{8D5356CD-E08D-985D-C4F0-D2D7502FF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0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AutoShape 60">
                <a:extLst>
                  <a:ext uri="{FF2B5EF4-FFF2-40B4-BE49-F238E27FC236}">
                    <a16:creationId xmlns:a16="http://schemas.microsoft.com/office/drawing/2014/main" id="{10827CA0-6D0A-5C3B-11F8-7597053E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8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AutoShape 61">
                <a:extLst>
                  <a:ext uri="{FF2B5EF4-FFF2-40B4-BE49-F238E27FC236}">
                    <a16:creationId xmlns:a16="http://schemas.microsoft.com/office/drawing/2014/main" id="{08307D9E-06BA-1128-C24E-8D828E430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5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AutoShape 62">
                <a:extLst>
                  <a:ext uri="{FF2B5EF4-FFF2-40B4-BE49-F238E27FC236}">
                    <a16:creationId xmlns:a16="http://schemas.microsoft.com/office/drawing/2014/main" id="{2334AC03-D0C1-0E74-EB43-26D7B26B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3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AutoShape 63">
                <a:extLst>
                  <a:ext uri="{FF2B5EF4-FFF2-40B4-BE49-F238E27FC236}">
                    <a16:creationId xmlns:a16="http://schemas.microsoft.com/office/drawing/2014/main" id="{44E32D26-4800-6A45-60AE-DD88503D7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08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AutoShape 64">
                <a:extLst>
                  <a:ext uri="{FF2B5EF4-FFF2-40B4-BE49-F238E27FC236}">
                    <a16:creationId xmlns:a16="http://schemas.microsoft.com/office/drawing/2014/main" id="{C8176B8A-8D7A-6EA0-5E04-EE2CE4B6A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8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3AC40D4-5BC1-3910-8B00-E438CA157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71" y="3354074"/>
                <a:ext cx="548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7C0622-9FAB-4FC1-8E5A-2F2F13A67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29" y="3354037"/>
              <a:ext cx="645" cy="200"/>
              <a:chOff x="612329" y="3354037"/>
              <a:chExt cx="645" cy="200"/>
            </a:xfrm>
          </p:grpSpPr>
          <p:sp>
            <p:nvSpPr>
              <p:cNvPr id="29" name="AutoShape 67">
                <a:extLst>
                  <a:ext uri="{FF2B5EF4-FFF2-40B4-BE49-F238E27FC236}">
                    <a16:creationId xmlns:a16="http://schemas.microsoft.com/office/drawing/2014/main" id="{CF2FBEB9-38BC-38B1-B23D-7CDC4B3C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66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AutoShape 68">
                <a:extLst>
                  <a:ext uri="{FF2B5EF4-FFF2-40B4-BE49-F238E27FC236}">
                    <a16:creationId xmlns:a16="http://schemas.microsoft.com/office/drawing/2014/main" id="{7CF46C6F-3B5D-51B7-6E0D-8C52321D4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49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AutoShape 69">
                <a:extLst>
                  <a:ext uri="{FF2B5EF4-FFF2-40B4-BE49-F238E27FC236}">
                    <a16:creationId xmlns:a16="http://schemas.microsoft.com/office/drawing/2014/main" id="{3CCB161E-AF1B-8853-800C-B7A359341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33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AutoShape 70">
                <a:extLst>
                  <a:ext uri="{FF2B5EF4-FFF2-40B4-BE49-F238E27FC236}">
                    <a16:creationId xmlns:a16="http://schemas.microsoft.com/office/drawing/2014/main" id="{C6A0FA99-5B61-9E37-BB4B-F9B7F7BA1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16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utoShape 71">
                <a:extLst>
                  <a:ext uri="{FF2B5EF4-FFF2-40B4-BE49-F238E27FC236}">
                    <a16:creationId xmlns:a16="http://schemas.microsoft.com/office/drawing/2014/main" id="{8B8285F5-1059-EB12-DEEE-15E718B34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00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AutoShape 72">
                <a:extLst>
                  <a:ext uri="{FF2B5EF4-FFF2-40B4-BE49-F238E27FC236}">
                    <a16:creationId xmlns:a16="http://schemas.microsoft.com/office/drawing/2014/main" id="{E886B565-E4FA-7028-6A58-C3E19F96F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5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AutoShape 73">
                <a:extLst>
                  <a:ext uri="{FF2B5EF4-FFF2-40B4-BE49-F238E27FC236}">
                    <a16:creationId xmlns:a16="http://schemas.microsoft.com/office/drawing/2014/main" id="{6C3E302F-70C4-67A4-2FA7-168A0F461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3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AutoShape 74">
                <a:extLst>
                  <a:ext uri="{FF2B5EF4-FFF2-40B4-BE49-F238E27FC236}">
                    <a16:creationId xmlns:a16="http://schemas.microsoft.com/office/drawing/2014/main" id="{72834AF7-C795-1721-A738-C3C08AB2F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1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AutoShape 75">
                <a:extLst>
                  <a:ext uri="{FF2B5EF4-FFF2-40B4-BE49-F238E27FC236}">
                    <a16:creationId xmlns:a16="http://schemas.microsoft.com/office/drawing/2014/main" id="{FE34E277-DDA8-AFF0-FECC-617181B12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8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AutoShape 76">
                <a:extLst>
                  <a:ext uri="{FF2B5EF4-FFF2-40B4-BE49-F238E27FC236}">
                    <a16:creationId xmlns:a16="http://schemas.microsoft.com/office/drawing/2014/main" id="{185E4807-8019-6048-DDAD-C64FF5A38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60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AutoShape 77">
                <a:extLst>
                  <a:ext uri="{FF2B5EF4-FFF2-40B4-BE49-F238E27FC236}">
                    <a16:creationId xmlns:a16="http://schemas.microsoft.com/office/drawing/2014/main" id="{7E9500A3-8D31-BBE9-748A-B417AA9C1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3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AutoShape 78">
                <a:extLst>
                  <a:ext uri="{FF2B5EF4-FFF2-40B4-BE49-F238E27FC236}">
                    <a16:creationId xmlns:a16="http://schemas.microsoft.com/office/drawing/2014/main" id="{BAA7A9CD-FB4F-3C6D-6187-041F0AB47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1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AutoShape 79">
                <a:extLst>
                  <a:ext uri="{FF2B5EF4-FFF2-40B4-BE49-F238E27FC236}">
                    <a16:creationId xmlns:a16="http://schemas.microsoft.com/office/drawing/2014/main" id="{8509939B-3F4E-2D88-7596-E7C991D62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8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AutoShape 80">
                <a:extLst>
                  <a:ext uri="{FF2B5EF4-FFF2-40B4-BE49-F238E27FC236}">
                    <a16:creationId xmlns:a16="http://schemas.microsoft.com/office/drawing/2014/main" id="{CDDA67F6-D899-4BCB-3A26-8D1AABAFF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6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AutoShape 81">
                <a:extLst>
                  <a:ext uri="{FF2B5EF4-FFF2-40B4-BE49-F238E27FC236}">
                    <a16:creationId xmlns:a16="http://schemas.microsoft.com/office/drawing/2014/main" id="{2198C5E0-4239-39C0-3C9A-05EA3A9A0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37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AutoShape 82">
                <a:extLst>
                  <a:ext uri="{FF2B5EF4-FFF2-40B4-BE49-F238E27FC236}">
                    <a16:creationId xmlns:a16="http://schemas.microsoft.com/office/drawing/2014/main" id="{43EDE92A-8690-6651-5252-0C50CEB8E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AutoShape 83">
                <a:extLst>
                  <a:ext uri="{FF2B5EF4-FFF2-40B4-BE49-F238E27FC236}">
                    <a16:creationId xmlns:a16="http://schemas.microsoft.com/office/drawing/2014/main" id="{289A4521-A755-B1B8-6784-DA4253ED0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8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84">
                <a:extLst>
                  <a:ext uri="{FF2B5EF4-FFF2-40B4-BE49-F238E27FC236}">
                    <a16:creationId xmlns:a16="http://schemas.microsoft.com/office/drawing/2014/main" id="{0802D111-AC48-2FCD-6C53-126AA83DA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63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AutoShape 85">
                <a:extLst>
                  <a:ext uri="{FF2B5EF4-FFF2-40B4-BE49-F238E27FC236}">
                    <a16:creationId xmlns:a16="http://schemas.microsoft.com/office/drawing/2014/main" id="{FE2BFE41-C180-DD1C-FCA5-3278B7A45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3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AutoShape 86">
                <a:extLst>
                  <a:ext uri="{FF2B5EF4-FFF2-40B4-BE49-F238E27FC236}">
                    <a16:creationId xmlns:a16="http://schemas.microsoft.com/office/drawing/2014/main" id="{D788C170-1263-6ED2-4E65-97D416D2C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1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AutoShape 87">
                <a:extLst>
                  <a:ext uri="{FF2B5EF4-FFF2-40B4-BE49-F238E27FC236}">
                    <a16:creationId xmlns:a16="http://schemas.microsoft.com/office/drawing/2014/main" id="{D9877B0D-9813-1B47-4D49-948F6AD03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9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AutoShape 88">
                <a:extLst>
                  <a:ext uri="{FF2B5EF4-FFF2-40B4-BE49-F238E27FC236}">
                    <a16:creationId xmlns:a16="http://schemas.microsoft.com/office/drawing/2014/main" id="{C8090DC6-DC4C-46B9-735C-9A938851F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6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AutoShape 89">
                <a:extLst>
                  <a:ext uri="{FF2B5EF4-FFF2-40B4-BE49-F238E27FC236}">
                    <a16:creationId xmlns:a16="http://schemas.microsoft.com/office/drawing/2014/main" id="{B2390A6C-DEC2-367D-4C5A-A7FAD1B0C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40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AutoShape 90">
                <a:extLst>
                  <a:ext uri="{FF2B5EF4-FFF2-40B4-BE49-F238E27FC236}">
                    <a16:creationId xmlns:a16="http://schemas.microsoft.com/office/drawing/2014/main" id="{0165C4D5-3D0E-6566-F2E8-9A7D47E0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1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AutoShape 91">
                <a:extLst>
                  <a:ext uri="{FF2B5EF4-FFF2-40B4-BE49-F238E27FC236}">
                    <a16:creationId xmlns:a16="http://schemas.microsoft.com/office/drawing/2014/main" id="{B3314AED-44B4-5FA7-2D77-1F038DCD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9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AutoShape 92">
                <a:extLst>
                  <a:ext uri="{FF2B5EF4-FFF2-40B4-BE49-F238E27FC236}">
                    <a16:creationId xmlns:a16="http://schemas.microsoft.com/office/drawing/2014/main" id="{F5B4E576-D844-1A61-FA3D-75FF134BC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6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AutoShape 93">
                <a:extLst>
                  <a:ext uri="{FF2B5EF4-FFF2-40B4-BE49-F238E27FC236}">
                    <a16:creationId xmlns:a16="http://schemas.microsoft.com/office/drawing/2014/main" id="{659A4F7F-A67E-E90B-C6AA-288C75B5A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4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0E3141E-FD6F-CE76-1882-C1F915172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29" y="3354074"/>
                <a:ext cx="549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1" name="Line 95">
              <a:extLst>
                <a:ext uri="{FF2B5EF4-FFF2-40B4-BE49-F238E27FC236}">
                  <a16:creationId xmlns:a16="http://schemas.microsoft.com/office/drawing/2014/main" id="{217DD9D5-1FFF-7A87-A678-701C10147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91" y="3353334"/>
              <a:ext cx="0" cy="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96">
              <a:extLst>
                <a:ext uri="{FF2B5EF4-FFF2-40B4-BE49-F238E27FC236}">
                  <a16:creationId xmlns:a16="http://schemas.microsoft.com/office/drawing/2014/main" id="{8EB003E7-7D1F-D93C-EB0B-0F757510A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48" y="3353334"/>
              <a:ext cx="2" cy="600"/>
            </a:xfrm>
            <a:custGeom>
              <a:avLst/>
              <a:gdLst>
                <a:gd name="T0" fmla="*/ 4 w 4"/>
                <a:gd name="T1" fmla="*/ 0 h 809"/>
                <a:gd name="T2" fmla="*/ 0 w 4"/>
                <a:gd name="T3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809">
                  <a:moveTo>
                    <a:pt x="4" y="0"/>
                  </a:moveTo>
                  <a:lnTo>
                    <a:pt x="0" y="80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97">
              <a:extLst>
                <a:ext uri="{FF2B5EF4-FFF2-40B4-BE49-F238E27FC236}">
                  <a16:creationId xmlns:a16="http://schemas.microsoft.com/office/drawing/2014/main" id="{9F4363F4-F57E-8484-EF29-C682D71FC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09" y="3353334"/>
              <a:ext cx="0" cy="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98">
              <a:extLst>
                <a:ext uri="{FF2B5EF4-FFF2-40B4-BE49-F238E27FC236}">
                  <a16:creationId xmlns:a16="http://schemas.microsoft.com/office/drawing/2014/main" id="{0BC83E79-C4DB-1BF5-E733-21D88F9FB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91" y="3353334"/>
              <a:ext cx="681" cy="615"/>
            </a:xfrm>
            <a:custGeom>
              <a:avLst/>
              <a:gdLst>
                <a:gd name="T0" fmla="*/ 0 w 1162"/>
                <a:gd name="T1" fmla="*/ 0 h 829"/>
                <a:gd name="T2" fmla="*/ 1162 w 1162"/>
                <a:gd name="T3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62" h="829">
                  <a:moveTo>
                    <a:pt x="0" y="0"/>
                  </a:moveTo>
                  <a:lnTo>
                    <a:pt x="1162" y="8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99">
              <a:extLst>
                <a:ext uri="{FF2B5EF4-FFF2-40B4-BE49-F238E27FC236}">
                  <a16:creationId xmlns:a16="http://schemas.microsoft.com/office/drawing/2014/main" id="{C418E4EB-3E9A-F218-F5EB-4EA821B5E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950" y="3353334"/>
              <a:ext cx="717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 100">
              <a:extLst>
                <a:ext uri="{FF2B5EF4-FFF2-40B4-BE49-F238E27FC236}">
                  <a16:creationId xmlns:a16="http://schemas.microsoft.com/office/drawing/2014/main" id="{C44E1376-0C03-B461-9131-DEC74834C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8" y="3353334"/>
              <a:ext cx="691" cy="615"/>
            </a:xfrm>
            <a:custGeom>
              <a:avLst/>
              <a:gdLst>
                <a:gd name="T0" fmla="*/ 1180 w 1180"/>
                <a:gd name="T1" fmla="*/ 0 h 829"/>
                <a:gd name="T2" fmla="*/ 0 w 1180"/>
                <a:gd name="T3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0" h="829">
                  <a:moveTo>
                    <a:pt x="1180" y="0"/>
                  </a:moveTo>
                  <a:lnTo>
                    <a:pt x="0" y="8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01">
              <a:extLst>
                <a:ext uri="{FF2B5EF4-FFF2-40B4-BE49-F238E27FC236}">
                  <a16:creationId xmlns:a16="http://schemas.microsoft.com/office/drawing/2014/main" id="{1F7DE0E9-B99A-0255-AA6A-145E26966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402" y="3353334"/>
              <a:ext cx="1307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02">
              <a:extLst>
                <a:ext uri="{FF2B5EF4-FFF2-40B4-BE49-F238E27FC236}">
                  <a16:creationId xmlns:a16="http://schemas.microsoft.com/office/drawing/2014/main" id="{2E5B9AC7-0D9D-0FD3-A31E-379C594F9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276" y="3353334"/>
              <a:ext cx="674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03">
              <a:extLst>
                <a:ext uri="{FF2B5EF4-FFF2-40B4-BE49-F238E27FC236}">
                  <a16:creationId xmlns:a16="http://schemas.microsoft.com/office/drawing/2014/main" id="{6FB0BDB0-E99E-3061-6BEE-349F5537E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91" y="3353334"/>
              <a:ext cx="1349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Text Box 104">
              <a:extLst>
                <a:ext uri="{FF2B5EF4-FFF2-40B4-BE49-F238E27FC236}">
                  <a16:creationId xmlns:a16="http://schemas.microsoft.com/office/drawing/2014/main" id="{C8BC2704-8152-2E00-9F86-797D01115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20" y="3354295"/>
              <a:ext cx="725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Semi-custom</a:t>
              </a:r>
            </a:p>
          </p:txBody>
        </p:sp>
        <p:sp>
          <p:nvSpPr>
            <p:cNvPr id="21" name="Text Box 105">
              <a:extLst>
                <a:ext uri="{FF2B5EF4-FFF2-40B4-BE49-F238E27FC236}">
                  <a16:creationId xmlns:a16="http://schemas.microsoft.com/office/drawing/2014/main" id="{30240EC4-74C1-1791-078E-F1E5D003C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66" y="3354295"/>
              <a:ext cx="675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PLD</a:t>
              </a:r>
            </a:p>
          </p:txBody>
        </p:sp>
        <p:sp>
          <p:nvSpPr>
            <p:cNvPr id="22" name="Text Box 106">
              <a:extLst>
                <a:ext uri="{FF2B5EF4-FFF2-40B4-BE49-F238E27FC236}">
                  <a16:creationId xmlns:a16="http://schemas.microsoft.com/office/drawing/2014/main" id="{C4887237-4A18-38FC-7F1D-413482DC4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26" y="3354295"/>
              <a:ext cx="682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Full-custom</a:t>
              </a:r>
            </a:p>
          </p:txBody>
        </p:sp>
        <p:sp>
          <p:nvSpPr>
            <p:cNvPr id="23" name="Text Box 107">
              <a:extLst>
                <a:ext uri="{FF2B5EF4-FFF2-40B4-BE49-F238E27FC236}">
                  <a16:creationId xmlns:a16="http://schemas.microsoft.com/office/drawing/2014/main" id="{A71F8A50-5ABD-A36A-DB0F-769D35C2F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96" y="3353014"/>
              <a:ext cx="111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General,</a:t>
              </a:r>
            </a:p>
            <a:p>
              <a:pPr algn="ctr"/>
              <a:r>
                <a:rPr lang="en-US" altLang="en-US" sz="1400" u="sng">
                  <a:solidFill>
                    <a:schemeClr val="tx2"/>
                  </a:solidFill>
                  <a:latin typeface="Times New Roman" panose="02020603050405020304" pitchFamily="18" charset="0"/>
                </a:rPr>
                <a:t>providing improved:</a:t>
              </a:r>
              <a:endParaRPr lang="en-US" altLang="en-US" sz="1200" u="sng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108">
              <a:extLst>
                <a:ext uri="{FF2B5EF4-FFF2-40B4-BE49-F238E27FC236}">
                  <a16:creationId xmlns:a16="http://schemas.microsoft.com/office/drawing/2014/main" id="{D05E169F-5934-5B38-FD1C-47B497AA0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127" y="3353014"/>
              <a:ext cx="1177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Customized, </a:t>
              </a:r>
            </a:p>
            <a:p>
              <a:pPr algn="ctr"/>
              <a:r>
                <a:rPr lang="en-US" altLang="en-US" sz="1400" u="sng">
                  <a:solidFill>
                    <a:schemeClr val="tx2"/>
                  </a:solidFill>
                  <a:latin typeface="Times New Roman" panose="02020603050405020304" pitchFamily="18" charset="0"/>
                </a:rPr>
                <a:t>providing improved:</a:t>
              </a:r>
              <a:endParaRPr lang="en-US" altLang="en-US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Text Box 109">
              <a:extLst>
                <a:ext uri="{FF2B5EF4-FFF2-40B4-BE49-F238E27FC236}">
                  <a16:creationId xmlns:a16="http://schemas.microsoft.com/office/drawing/2014/main" id="{3B59A238-65EB-F241-DBAD-594DFA870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60" y="3353441"/>
              <a:ext cx="134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Power efficiency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Performance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Size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Cost (high volume)</a:t>
              </a:r>
              <a:endParaRPr lang="en-US" altLang="en-US" sz="12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110">
              <a:extLst>
                <a:ext uri="{FF2B5EF4-FFF2-40B4-BE49-F238E27FC236}">
                  <a16:creationId xmlns:a16="http://schemas.microsoft.com/office/drawing/2014/main" id="{3992C71A-910F-087C-93D8-55F4B9143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353387"/>
              <a:ext cx="1246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Flexibility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Maintainability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NRE cost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Time- to-prototype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Time-to-market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Cost (low volume)</a:t>
              </a:r>
              <a:endParaRPr lang="en-US" altLang="en-US" sz="9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AutoShape 111">
              <a:extLst>
                <a:ext uri="{FF2B5EF4-FFF2-40B4-BE49-F238E27FC236}">
                  <a16:creationId xmlns:a16="http://schemas.microsoft.com/office/drawing/2014/main" id="{69BFA7BD-C7F4-8EA9-DC06-7083B18A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66" y="3353494"/>
              <a:ext cx="211" cy="21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AutoShape 112">
              <a:extLst>
                <a:ext uri="{FF2B5EF4-FFF2-40B4-BE49-F238E27FC236}">
                  <a16:creationId xmlns:a16="http://schemas.microsoft.com/office/drawing/2014/main" id="{C7243FB1-3DCA-1777-3E1C-084A614C60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2916" y="3353547"/>
              <a:ext cx="211" cy="21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848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639F-9CC3-B95B-FA43-C826DA34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9" y="1107590"/>
            <a:ext cx="761491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</a:rPr>
              <a:t>Digital System v. Embedded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5772-C995-06A7-FBEF-0AB762C38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7" y="1909826"/>
            <a:ext cx="7940040" cy="3514808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b="1">
                <a:latin typeface="Arial"/>
                <a:cs typeface="Arial"/>
              </a:rPr>
              <a:t>Digital System</a:t>
            </a:r>
            <a:r>
              <a:rPr lang="en-US" sz="3000">
                <a:latin typeface="Arial"/>
                <a:cs typeface="Arial"/>
              </a:rPr>
              <a:t>: may provide service </a:t>
            </a:r>
            <a:endParaRPr lang="en-US" sz="300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as a self-contained unit (e.g., desktop PC)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as part of a larger system (e.g., digital control system for manufacturing plant)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b="1" dirty="0">
                <a:latin typeface="Arial"/>
                <a:cs typeface="Arial"/>
              </a:rPr>
              <a:t>Embedded System</a:t>
            </a:r>
            <a:r>
              <a:rPr lang="en-US" sz="3000" dirty="0">
                <a:latin typeface="Arial"/>
                <a:cs typeface="Arial"/>
              </a:rPr>
              <a:t>: 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part of a larger unit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provides dedicated service to that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64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A5F0-C728-CF73-CA3B-6EDF4EAB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978194"/>
            <a:ext cx="761491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</a:rPr>
              <a:t>A “Short List” of Embedded Systems</a:t>
            </a:r>
            <a:endParaRPr lang="en-US" dirty="0"/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47345358-5074-7C02-FC73-240359BC6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49" y="2041585"/>
            <a:ext cx="1833563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Anti-lock brakes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Auto-focus cameras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Automatic teller machines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Automatic toll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Automatic transmission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Avionic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Battery chargers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Camcorders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Cell phones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Cell-phone base stations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Cordless phones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Cruise control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Curbside check-in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Digital cameras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Disk drives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Electronic card readers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Electronic instruments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Electronic toys/games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Factory control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Fax machines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Fingerprint identifiers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Home security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Life-support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Medical testing systems</a:t>
            </a:r>
            <a:endParaRPr lang="en-US" altLang="en-US" sz="9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CE48DB3E-183C-24A3-9BE3-438B1D95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765" y="2041585"/>
            <a:ext cx="1833563" cy="375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Modems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MPEG decoders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Network cards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Network switches/routers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On-board navigation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Pagers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Photocopiers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Point-of-sale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Portable video games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Printers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Satellite phones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Scanners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Smart ovens/dishwashers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Speech recognizers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Stereo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Teleconferencing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Televisions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Temperature controllers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Theft tracking systems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TV set-top boxes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VCR’s, DVD players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Video game consoles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Video phones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Washers and dryers</a:t>
            </a:r>
          </a:p>
          <a:p>
            <a:endParaRPr lang="en-US" altLang="en-US" sz="1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98809E-D7E0-D17A-66D0-00150FA12BC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5843588"/>
            <a:ext cx="85344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/>
              <a:t>And the list goes on and on</a:t>
            </a:r>
          </a:p>
        </p:txBody>
      </p:sp>
    </p:spTree>
    <p:extLst>
      <p:ext uri="{BB962C8B-B14F-4D97-AF65-F5344CB8AC3E}">
        <p14:creationId xmlns:p14="http://schemas.microsoft.com/office/powerpoint/2010/main" val="3262139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DF7F-001B-1BE6-53E2-4772858C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1035703"/>
            <a:ext cx="761491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</a:rPr>
              <a:t>Some Application Domains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D398F-D6FF-8689-1BFA-8602C4436B2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33555" y="1713781"/>
            <a:ext cx="4648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/>
              <a:t>CONSUMER PRODUCTS</a:t>
            </a:r>
          </a:p>
          <a:p>
            <a:pPr lvl="1"/>
            <a:r>
              <a:rPr lang="en-US" altLang="en-US" sz="2400"/>
              <a:t>Appliances, Games, A/V, Intelligent home devices</a:t>
            </a:r>
          </a:p>
          <a:p>
            <a:r>
              <a:rPr lang="en-US" altLang="en-US" sz="2600"/>
              <a:t>TRANSPORTATION</a:t>
            </a:r>
          </a:p>
          <a:p>
            <a:pPr lvl="1"/>
            <a:r>
              <a:rPr lang="en-US" altLang="en-US" sz="2400"/>
              <a:t>Autos, Trains, Ships, Aircrafts</a:t>
            </a:r>
          </a:p>
          <a:p>
            <a:r>
              <a:rPr lang="en-US" altLang="en-US" sz="2600"/>
              <a:t>PLANT CONTROL</a:t>
            </a:r>
          </a:p>
          <a:p>
            <a:pPr lvl="1"/>
            <a:r>
              <a:rPr lang="en-US" altLang="en-US" sz="2400"/>
              <a:t>Manufacturing, Chemical, Power Generation</a:t>
            </a:r>
          </a:p>
          <a:p>
            <a:r>
              <a:rPr lang="en-US" altLang="en-US" sz="2600"/>
              <a:t>NETWORKS</a:t>
            </a:r>
          </a:p>
          <a:p>
            <a:pPr lvl="1"/>
            <a:r>
              <a:rPr lang="en-US" altLang="en-US" sz="2400"/>
              <a:t>Telecommunication, Defense</a:t>
            </a:r>
          </a:p>
          <a:p>
            <a:endParaRPr lang="en-US" altLang="en-US" sz="26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DF95B-C6EA-DEC5-C46E-09AED9D3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695" y="1857195"/>
            <a:ext cx="4017034" cy="356127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Local</a:t>
            </a:r>
          </a:p>
          <a:p>
            <a:pPr lvl="1" eaLnBrk="1" hangingPunct="1"/>
            <a:r>
              <a:rPr lang="en-US" altLang="en-US"/>
              <a:t>e.g., appliance</a:t>
            </a:r>
          </a:p>
          <a:p>
            <a:pPr eaLnBrk="1" hangingPunct="1"/>
            <a:r>
              <a:rPr lang="en-US" altLang="en-US"/>
              <a:t>Locally distributed</a:t>
            </a:r>
          </a:p>
          <a:p>
            <a:pPr lvl="1" eaLnBrk="1" hangingPunct="1"/>
            <a:r>
              <a:rPr lang="en-US" altLang="en-US"/>
              <a:t>e.g., aircraft control over a LAN</a:t>
            </a:r>
          </a:p>
          <a:p>
            <a:pPr eaLnBrk="1" hangingPunct="1"/>
            <a:r>
              <a:rPr lang="en-US" altLang="en-US"/>
              <a:t>Geographically distributed</a:t>
            </a:r>
          </a:p>
          <a:p>
            <a:pPr lvl="1" eaLnBrk="1" hangingPunct="1"/>
            <a:r>
              <a:rPr lang="en-US" altLang="en-US"/>
              <a:t>e.g., telephone network</a:t>
            </a:r>
          </a:p>
        </p:txBody>
      </p:sp>
    </p:spTree>
    <p:extLst>
      <p:ext uri="{BB962C8B-B14F-4D97-AF65-F5344CB8AC3E}">
        <p14:creationId xmlns:p14="http://schemas.microsoft.com/office/powerpoint/2010/main" val="349525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C685-C198-DDBB-164C-A3D61277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9" y="1121968"/>
            <a:ext cx="761491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0" dirty="0">
                <a:solidFill>
                  <a:srgbClr val="000000"/>
                </a:solidFill>
              </a:rPr>
              <a:t>Parts of an Embedded System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E6DD8-70EC-F2B7-E18E-BD9B9733B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174" y="1866691"/>
            <a:ext cx="8644532" cy="4247317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Actuators - mechanical components (e.g., valve)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Sensors - input data (e.g., accelerometer for airbag control)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Data conversion, storage, processing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Decision-making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342900" indent="-342900" algn="l">
              <a:spcBef>
                <a:spcPct val="20000"/>
              </a:spcBef>
              <a:spcAft>
                <a:spcPct val="0"/>
              </a:spcAft>
            </a:pP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Range of implementation options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Single-chip implementation: system on a 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885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CDF5-A926-C726-25EC-0E2C9B87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ACDE-2072-02AD-51D1-547AAC29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39" y="1924203"/>
            <a:ext cx="7940040" cy="3944620"/>
          </a:xfrm>
        </p:spPr>
        <p:txBody>
          <a:bodyPr/>
          <a:lstStyle/>
          <a:p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20E3F0B-A140-EBF2-8E4F-6967E025D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7902" y="823823"/>
            <a:ext cx="4405071" cy="5222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/>
              <a:t>Simplified revenue model</a:t>
            </a:r>
          </a:p>
          <a:p>
            <a:pPr lvl="1" eaLnBrk="1" hangingPunct="1"/>
            <a:r>
              <a:rPr lang="en-US" altLang="en-US"/>
              <a:t>Product life = 2W, peak at W</a:t>
            </a:r>
          </a:p>
          <a:p>
            <a:pPr lvl="1" eaLnBrk="1" hangingPunct="1"/>
            <a:r>
              <a:rPr lang="en-US" altLang="en-US"/>
              <a:t>Time of market entry defines a triangle, representing market penetration</a:t>
            </a:r>
          </a:p>
          <a:p>
            <a:pPr lvl="1" eaLnBrk="1" hangingPunct="1"/>
            <a:r>
              <a:rPr lang="en-US" altLang="en-US"/>
              <a:t>Triangle area equals revenue</a:t>
            </a:r>
          </a:p>
          <a:p>
            <a:pPr eaLnBrk="1" hangingPunct="1"/>
            <a:r>
              <a:rPr lang="en-US" altLang="en-US"/>
              <a:t>Loss </a:t>
            </a:r>
          </a:p>
          <a:p>
            <a:pPr lvl="1" eaLnBrk="1" hangingPunct="1"/>
            <a:r>
              <a:rPr lang="en-US" altLang="en-US"/>
              <a:t>The difference between the on-time and delayed triangle areas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187" name="Text Box 6">
            <a:extLst>
              <a:ext uri="{FF2B5EF4-FFF2-40B4-BE49-F238E27FC236}">
                <a16:creationId xmlns:a16="http://schemas.microsoft.com/office/drawing/2014/main" id="{87D0A761-8188-901E-0F41-4507DA7DCDA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98488" y="4895850"/>
            <a:ext cx="178752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On-time      Delayed</a:t>
            </a:r>
          </a:p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entry           entry</a:t>
            </a:r>
          </a:p>
        </p:txBody>
      </p:sp>
      <p:sp>
        <p:nvSpPr>
          <p:cNvPr id="188" name="Freeform 7">
            <a:extLst>
              <a:ext uri="{FF2B5EF4-FFF2-40B4-BE49-F238E27FC236}">
                <a16:creationId xmlns:a16="http://schemas.microsoft.com/office/drawing/2014/main" id="{F0EEFB91-3A5F-503B-34BF-86AB40771A38}"/>
              </a:ext>
            </a:extLst>
          </p:cNvPr>
          <p:cNvSpPr>
            <a:spLocks noChangeAspect="1"/>
          </p:cNvSpPr>
          <p:nvPr/>
        </p:nvSpPr>
        <p:spPr bwMode="auto">
          <a:xfrm>
            <a:off x="2490788" y="2486025"/>
            <a:ext cx="504825" cy="287338"/>
          </a:xfrm>
          <a:custGeom>
            <a:avLst/>
            <a:gdLst>
              <a:gd name="T0" fmla="*/ 510 w 510"/>
              <a:gd name="T1" fmla="*/ 0 h 290"/>
              <a:gd name="T2" fmla="*/ 0 w 510"/>
              <a:gd name="T3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0" h="290">
                <a:moveTo>
                  <a:pt x="510" y="0"/>
                </a:moveTo>
                <a:lnTo>
                  <a:pt x="0" y="29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9" name="Line 8">
            <a:extLst>
              <a:ext uri="{FF2B5EF4-FFF2-40B4-BE49-F238E27FC236}">
                <a16:creationId xmlns:a16="http://schemas.microsoft.com/office/drawing/2014/main" id="{F9D2E549-49BC-43BF-A9F1-9AA3A898E8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81050" y="4476750"/>
            <a:ext cx="3495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0" name="Freeform 9">
            <a:extLst>
              <a:ext uri="{FF2B5EF4-FFF2-40B4-BE49-F238E27FC236}">
                <a16:creationId xmlns:a16="http://schemas.microsoft.com/office/drawing/2014/main" id="{2A8B4C02-1BA7-1D55-4577-90CA9DF6AD6D}"/>
              </a:ext>
            </a:extLst>
          </p:cNvPr>
          <p:cNvSpPr>
            <a:spLocks noChangeAspect="1"/>
          </p:cNvSpPr>
          <p:nvPr/>
        </p:nvSpPr>
        <p:spPr bwMode="auto">
          <a:xfrm>
            <a:off x="2424113" y="3130550"/>
            <a:ext cx="690562" cy="406400"/>
          </a:xfrm>
          <a:custGeom>
            <a:avLst/>
            <a:gdLst>
              <a:gd name="T0" fmla="*/ 699 w 699"/>
              <a:gd name="T1" fmla="*/ 0 h 410"/>
              <a:gd name="T2" fmla="*/ 0 w 699"/>
              <a:gd name="T3" fmla="*/ 410 h 4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9" h="410">
                <a:moveTo>
                  <a:pt x="699" y="0"/>
                </a:moveTo>
                <a:lnTo>
                  <a:pt x="0" y="41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1" name="Line 10">
            <a:extLst>
              <a:ext uri="{FF2B5EF4-FFF2-40B4-BE49-F238E27FC236}">
                <a16:creationId xmlns:a16="http://schemas.microsoft.com/office/drawing/2014/main" id="{F676B98E-0A3D-A109-A9F0-B6CB4DA2A3F5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2424113" y="2822575"/>
            <a:ext cx="0" cy="165417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2" name="Freeform 11">
            <a:extLst>
              <a:ext uri="{FF2B5EF4-FFF2-40B4-BE49-F238E27FC236}">
                <a16:creationId xmlns:a16="http://schemas.microsoft.com/office/drawing/2014/main" id="{0C4394AB-AD5A-7646-B850-91249846F245}"/>
              </a:ext>
            </a:extLst>
          </p:cNvPr>
          <p:cNvSpPr>
            <a:spLocks noChangeAspect="1"/>
          </p:cNvSpPr>
          <p:nvPr/>
        </p:nvSpPr>
        <p:spPr bwMode="auto">
          <a:xfrm>
            <a:off x="787400" y="2838450"/>
            <a:ext cx="1636713" cy="1638300"/>
          </a:xfrm>
          <a:custGeom>
            <a:avLst/>
            <a:gdLst>
              <a:gd name="T0" fmla="*/ 0 w 1651"/>
              <a:gd name="T1" fmla="*/ 1655 h 1655"/>
              <a:gd name="T2" fmla="*/ 1651 w 1651"/>
              <a:gd name="T3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51" h="1655">
                <a:moveTo>
                  <a:pt x="0" y="1655"/>
                </a:moveTo>
                <a:lnTo>
                  <a:pt x="1651" y="0"/>
                </a:ln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3" name="Line 12">
            <a:extLst>
              <a:ext uri="{FF2B5EF4-FFF2-40B4-BE49-F238E27FC236}">
                <a16:creationId xmlns:a16="http://schemas.microsoft.com/office/drawing/2014/main" id="{093B938F-8714-B5D8-4907-2C22D85C509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24113" y="2838450"/>
            <a:ext cx="1566862" cy="1654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4" name="Line 13">
            <a:extLst>
              <a:ext uri="{FF2B5EF4-FFF2-40B4-BE49-F238E27FC236}">
                <a16:creationId xmlns:a16="http://schemas.microsoft.com/office/drawing/2014/main" id="{F9286BDE-CBDC-BA79-96F2-90F296660AD0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566863" y="3551238"/>
            <a:ext cx="857250" cy="941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5" name="Line 14">
            <a:extLst>
              <a:ext uri="{FF2B5EF4-FFF2-40B4-BE49-F238E27FC236}">
                <a16:creationId xmlns:a16="http://schemas.microsoft.com/office/drawing/2014/main" id="{1FC47817-A429-8E2C-9926-093FE147EF7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24113" y="3551238"/>
            <a:ext cx="1566862" cy="941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6" name="Line 15">
            <a:extLst>
              <a:ext uri="{FF2B5EF4-FFF2-40B4-BE49-F238E27FC236}">
                <a16:creationId xmlns:a16="http://schemas.microsoft.com/office/drawing/2014/main" id="{A5D747D8-6415-0830-398B-4E3AC9D6F45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781050" y="2395538"/>
            <a:ext cx="0" cy="20812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7" name="Text Box 16">
            <a:extLst>
              <a:ext uri="{FF2B5EF4-FFF2-40B4-BE49-F238E27FC236}">
                <a16:creationId xmlns:a16="http://schemas.microsoft.com/office/drawing/2014/main" id="{14023F6D-C29C-525D-6722-58D4227EAE9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32075" y="2133600"/>
            <a:ext cx="1495425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Peak revenue</a:t>
            </a:r>
          </a:p>
        </p:txBody>
      </p:sp>
      <p:sp>
        <p:nvSpPr>
          <p:cNvPr id="198" name="Text Box 17">
            <a:extLst>
              <a:ext uri="{FF2B5EF4-FFF2-40B4-BE49-F238E27FC236}">
                <a16:creationId xmlns:a16="http://schemas.microsoft.com/office/drawing/2014/main" id="{30077A7F-2C7A-A5B9-DBBF-3E908BC7B8E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997200" y="2590800"/>
            <a:ext cx="17272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Peak revenue from delayed entry</a:t>
            </a:r>
          </a:p>
        </p:txBody>
      </p:sp>
      <p:sp>
        <p:nvSpPr>
          <p:cNvPr id="199" name="Text Box 18">
            <a:extLst>
              <a:ext uri="{FF2B5EF4-FFF2-40B4-BE49-F238E27FC236}">
                <a16:creationId xmlns:a16="http://schemas.microsoft.com/office/drawing/2014/main" id="{D168B5F1-857F-6930-DEB8-909DA07F04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909638" y="3276600"/>
            <a:ext cx="78581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Market rise</a:t>
            </a:r>
          </a:p>
        </p:txBody>
      </p:sp>
      <p:sp>
        <p:nvSpPr>
          <p:cNvPr id="200" name="Text Box 19">
            <a:extLst>
              <a:ext uri="{FF2B5EF4-FFF2-40B4-BE49-F238E27FC236}">
                <a16:creationId xmlns:a16="http://schemas.microsoft.com/office/drawing/2014/main" id="{294EA936-1E01-4DAB-6F69-FB1AC7B353F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349625" y="3408363"/>
            <a:ext cx="7858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Market fall</a:t>
            </a:r>
          </a:p>
        </p:txBody>
      </p:sp>
      <p:sp>
        <p:nvSpPr>
          <p:cNvPr id="201" name="Text Box 20">
            <a:extLst>
              <a:ext uri="{FF2B5EF4-FFF2-40B4-BE49-F238E27FC236}">
                <a16:creationId xmlns:a16="http://schemas.microsoft.com/office/drawing/2014/main" id="{93F48F6C-2B6A-8FF5-04F6-413C229F5FA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279650" y="4621213"/>
            <a:ext cx="28575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202" name="Line 21">
            <a:extLst>
              <a:ext uri="{FF2B5EF4-FFF2-40B4-BE49-F238E27FC236}">
                <a16:creationId xmlns:a16="http://schemas.microsoft.com/office/drawing/2014/main" id="{FADCB521-BABC-4698-14F4-61A94753E0D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424113" y="44053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3" name="Text Box 22">
            <a:extLst>
              <a:ext uri="{FF2B5EF4-FFF2-40B4-BE49-F238E27FC236}">
                <a16:creationId xmlns:a16="http://schemas.microsoft.com/office/drawing/2014/main" id="{37693807-CA1D-B20E-D872-E46AA031CB0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789363" y="4621213"/>
            <a:ext cx="477837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2W</a:t>
            </a:r>
          </a:p>
        </p:txBody>
      </p:sp>
      <p:sp>
        <p:nvSpPr>
          <p:cNvPr id="204" name="Line 23">
            <a:extLst>
              <a:ext uri="{FF2B5EF4-FFF2-40B4-BE49-F238E27FC236}">
                <a16:creationId xmlns:a16="http://schemas.microsoft.com/office/drawing/2014/main" id="{A23DE333-C716-49FC-3D8D-9AB2FC5FB78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990975" y="4405313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5" name="Text Box 24">
            <a:extLst>
              <a:ext uri="{FF2B5EF4-FFF2-40B4-BE49-F238E27FC236}">
                <a16:creationId xmlns:a16="http://schemas.microsoft.com/office/drawing/2014/main" id="{76BB075B-AB57-D51D-0BF6-0ADFC6D091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14600" y="4953000"/>
            <a:ext cx="149701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206" name="Text Box 25">
            <a:extLst>
              <a:ext uri="{FF2B5EF4-FFF2-40B4-BE49-F238E27FC236}">
                <a16:creationId xmlns:a16="http://schemas.microsoft.com/office/drawing/2014/main" id="{64193527-BD38-810E-5D67-1EC901F5BCC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39863" y="4606925"/>
            <a:ext cx="27305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07" name="Line 26">
            <a:extLst>
              <a:ext uri="{FF2B5EF4-FFF2-40B4-BE49-F238E27FC236}">
                <a16:creationId xmlns:a16="http://schemas.microsoft.com/office/drawing/2014/main" id="{C7C418F0-329D-B6A3-6CA7-32158E0A6FE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566863" y="4392613"/>
            <a:ext cx="0" cy="214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8" name="Text Box 27">
            <a:extLst>
              <a:ext uri="{FF2B5EF4-FFF2-40B4-BE49-F238E27FC236}">
                <a16:creationId xmlns:a16="http://schemas.microsoft.com/office/drawing/2014/main" id="{C21E98B7-CC1F-F903-753E-BFFE34E3A48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66925" y="3108325"/>
            <a:ext cx="7127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 i="1">
                <a:latin typeface="Times New Roman" panose="02020603050405020304" pitchFamily="18" charset="0"/>
              </a:rPr>
              <a:t>On-time</a:t>
            </a:r>
          </a:p>
        </p:txBody>
      </p:sp>
      <p:sp>
        <p:nvSpPr>
          <p:cNvPr id="209" name="Text Box 28">
            <a:extLst>
              <a:ext uri="{FF2B5EF4-FFF2-40B4-BE49-F238E27FC236}">
                <a16:creationId xmlns:a16="http://schemas.microsoft.com/office/drawing/2014/main" id="{211A71D3-DA62-CC5C-88D4-F4C5FFD5997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995488" y="3821113"/>
            <a:ext cx="99695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 i="1">
                <a:latin typeface="Times New Roman" panose="02020603050405020304" pitchFamily="18" charset="0"/>
              </a:rPr>
              <a:t>Delayed</a:t>
            </a:r>
          </a:p>
        </p:txBody>
      </p:sp>
      <p:sp>
        <p:nvSpPr>
          <p:cNvPr id="210" name="Freeform 29">
            <a:extLst>
              <a:ext uri="{FF2B5EF4-FFF2-40B4-BE49-F238E27FC236}">
                <a16:creationId xmlns:a16="http://schemas.microsoft.com/office/drawing/2014/main" id="{DB7F0FBE-0D19-E0EB-332A-E6017911F8DB}"/>
              </a:ext>
            </a:extLst>
          </p:cNvPr>
          <p:cNvSpPr>
            <a:spLocks noChangeAspect="1"/>
          </p:cNvSpPr>
          <p:nvPr/>
        </p:nvSpPr>
        <p:spPr bwMode="auto">
          <a:xfrm>
            <a:off x="452438" y="4537075"/>
            <a:ext cx="282575" cy="446088"/>
          </a:xfrm>
          <a:custGeom>
            <a:avLst/>
            <a:gdLst>
              <a:gd name="T0" fmla="*/ 98 w 286"/>
              <a:gd name="T1" fmla="*/ 450 h 450"/>
              <a:gd name="T2" fmla="*/ 31 w 286"/>
              <a:gd name="T3" fmla="*/ 292 h 450"/>
              <a:gd name="T4" fmla="*/ 286 w 286"/>
              <a:gd name="T5" fmla="*/ 0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6" h="450">
                <a:moveTo>
                  <a:pt x="98" y="450"/>
                </a:moveTo>
                <a:cubicBezTo>
                  <a:pt x="87" y="424"/>
                  <a:pt x="0" y="367"/>
                  <a:pt x="31" y="292"/>
                </a:cubicBezTo>
                <a:cubicBezTo>
                  <a:pt x="62" y="217"/>
                  <a:pt x="233" y="61"/>
                  <a:pt x="286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1" name="Freeform 30">
            <a:extLst>
              <a:ext uri="{FF2B5EF4-FFF2-40B4-BE49-F238E27FC236}">
                <a16:creationId xmlns:a16="http://schemas.microsoft.com/office/drawing/2014/main" id="{00607B39-38CC-4B14-5E26-0B49A5EAFA93}"/>
              </a:ext>
            </a:extLst>
          </p:cNvPr>
          <p:cNvSpPr>
            <a:spLocks noChangeAspect="1"/>
          </p:cNvSpPr>
          <p:nvPr/>
        </p:nvSpPr>
        <p:spPr bwMode="auto">
          <a:xfrm>
            <a:off x="1304925" y="4581525"/>
            <a:ext cx="195263" cy="423863"/>
          </a:xfrm>
          <a:custGeom>
            <a:avLst/>
            <a:gdLst>
              <a:gd name="T0" fmla="*/ 124 w 199"/>
              <a:gd name="T1" fmla="*/ 427 h 427"/>
              <a:gd name="T2" fmla="*/ 12 w 199"/>
              <a:gd name="T3" fmla="*/ 292 h 427"/>
              <a:gd name="T4" fmla="*/ 199 w 199"/>
              <a:gd name="T5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" h="427">
                <a:moveTo>
                  <a:pt x="124" y="427"/>
                </a:moveTo>
                <a:cubicBezTo>
                  <a:pt x="105" y="404"/>
                  <a:pt x="0" y="363"/>
                  <a:pt x="12" y="292"/>
                </a:cubicBezTo>
                <a:cubicBezTo>
                  <a:pt x="24" y="221"/>
                  <a:pt x="160" y="61"/>
                  <a:pt x="199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2" name="Text Box 31">
            <a:extLst>
              <a:ext uri="{FF2B5EF4-FFF2-40B4-BE49-F238E27FC236}">
                <a16:creationId xmlns:a16="http://schemas.microsoft.com/office/drawing/2014/main" id="{F49CB30A-611C-8083-BECD-64E95738093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-204788" y="3349626"/>
            <a:ext cx="1497013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600" b="1">
                <a:latin typeface="Times New Roman" panose="02020603050405020304" pitchFamily="18" charset="0"/>
              </a:rPr>
              <a:t>Revenues ($)</a:t>
            </a:r>
          </a:p>
        </p:txBody>
      </p:sp>
    </p:spTree>
    <p:extLst>
      <p:ext uri="{BB962C8B-B14F-4D97-AF65-F5344CB8AC3E}">
        <p14:creationId xmlns:p14="http://schemas.microsoft.com/office/powerpoint/2010/main" val="17000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0DD7-ABFC-5420-984F-406427A6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93" y="1050081"/>
            <a:ext cx="7614919" cy="98488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</a:rPr>
              <a:t>The Performance Design Metric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8360-08A9-1CBE-90EE-C08234025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271" y="1708544"/>
            <a:ext cx="8184455" cy="4819781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dirty="0">
                <a:latin typeface="Arial"/>
                <a:cs typeface="Arial"/>
              </a:rPr>
              <a:t>Widely-used measure of system, widely-abused</a:t>
            </a:r>
            <a:endParaRPr lang="en-US" sz="26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Clock frequency, instructions per second – not good measures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Digital camera example – a user cares about how fast it processes images, not clock speed or instructions per second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dirty="0">
                <a:latin typeface="Arial"/>
                <a:cs typeface="Arial"/>
              </a:rPr>
              <a:t>Latency (response time)</a:t>
            </a:r>
            <a:endParaRPr lang="en-US" sz="26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Time between task start and end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e.g., Camera’s A and B process images in 0.25 seconds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dirty="0">
                <a:latin typeface="Arial"/>
                <a:cs typeface="Arial"/>
              </a:rPr>
              <a:t>Throughput</a:t>
            </a:r>
            <a:endParaRPr lang="en-US" sz="26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Tasks per second, e.g. Camera A processes 4 images per second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Throughput can be more than latency seems to imply due to concurrency, e.g. Camera B may process 8 images per second (by capturing a new image while previous image is being stored).</a:t>
            </a:r>
            <a:endParaRPr lang="en-US" sz="2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endParaRPr lang="en-US" sz="26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1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E1CB0-DF37-9555-A80D-60EA482B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9" y="920685"/>
            <a:ext cx="7614919" cy="98488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</a:rPr>
              <a:t>Three Key Technologies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DA08E-9591-E526-9957-2107F50B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686" y="1420996"/>
            <a:ext cx="7163663" cy="5115246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Technology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A manner of accomplishing a task, especially using technical processes, methods, or knowledge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Three key technologies for embedded systems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Processor technology (</a:t>
            </a:r>
            <a:r>
              <a:rPr lang="en-US" sz="2800" dirty="0" err="1">
                <a:latin typeface="Arial"/>
                <a:cs typeface="Arial"/>
              </a:rPr>
              <a:t>CprE</a:t>
            </a:r>
            <a:r>
              <a:rPr lang="en-US" sz="2800" dirty="0">
                <a:latin typeface="Arial"/>
                <a:cs typeface="Arial"/>
              </a:rPr>
              <a:t> 581, 583, 681)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IC technology (EE 501, 507, 511)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Design technology (</a:t>
            </a:r>
            <a:r>
              <a:rPr lang="en-US" sz="2800" dirty="0" err="1">
                <a:latin typeface="Arial"/>
                <a:cs typeface="Arial"/>
              </a:rPr>
              <a:t>CprE</a:t>
            </a:r>
            <a:r>
              <a:rPr lang="en-US" sz="2800" dirty="0">
                <a:latin typeface="Arial"/>
                <a:cs typeface="Arial"/>
              </a:rPr>
              <a:t> 588)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6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6190" cy="3354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  <a:p>
            <a:pPr marL="469900" indent="-457834" algn="just">
              <a:lnSpc>
                <a:spcPct val="100000"/>
              </a:lnSpc>
              <a:spcBef>
                <a:spcPts val="2020"/>
              </a:spcBef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important</a:t>
            </a:r>
            <a:r>
              <a:rPr sz="2400" spc="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endParaRPr sz="2400">
              <a:latin typeface="Arial MT"/>
              <a:cs typeface="Arial MT"/>
            </a:endParaRPr>
          </a:p>
          <a:p>
            <a:pPr marL="469900" algn="just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runs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  <a:p>
            <a:pPr marL="469900" marR="6985" indent="-457834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Operating system </a:t>
            </a:r>
            <a:r>
              <a:rPr sz="2400" spc="-5" dirty="0">
                <a:latin typeface="Arial MT"/>
                <a:cs typeface="Arial MT"/>
              </a:rPr>
              <a:t>is an </a:t>
            </a:r>
            <a:r>
              <a:rPr sz="2400" dirty="0">
                <a:latin typeface="Arial MT"/>
                <a:cs typeface="Arial MT"/>
              </a:rPr>
              <a:t>interface between computer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It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responsible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management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coordination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activities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and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sharing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resources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39BA87-8260-0D81-F226-30919B0E580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1066800"/>
            <a:ext cx="853440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/>
              <a:t>The architecture of the computation engine used to implement a system’s desired functionality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Processor does not have to be programmable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“Processor” </a:t>
            </a:r>
            <a:r>
              <a:rPr lang="en-US" altLang="en-US" sz="2400" i="1"/>
              <a:t>not</a:t>
            </a:r>
            <a:r>
              <a:rPr lang="en-US" altLang="en-US" sz="2400"/>
              <a:t> equal to general-purpose processor</a:t>
            </a:r>
          </a:p>
          <a:p>
            <a:pPr>
              <a:lnSpc>
                <a:spcPct val="90000"/>
              </a:lnSpc>
            </a:pPr>
            <a:endParaRPr lang="en-US" altLang="en-US" sz="26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651E60F-FFAF-935B-6996-7502A72EA9F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487863" y="5897563"/>
            <a:ext cx="107950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b="1" noProof="1">
                <a:solidFill>
                  <a:schemeClr val="tx2"/>
                </a:solidFill>
                <a:latin typeface="Times New Roman" panose="02020603050405020304" pitchFamily="18" charset="0"/>
              </a:rPr>
              <a:t>Application-specific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9F9D9B8-4A03-CD17-75B9-A7D8AF49428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6188" y="3327400"/>
            <a:ext cx="733425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Registers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510FB16-F098-B16B-FAD5-67F945CF11F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056188" y="3698875"/>
            <a:ext cx="73342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Custom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D799A-EA63-5744-1D7D-CB0D4D551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9038" y="3049588"/>
            <a:ext cx="847725" cy="1112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E15F4366-E87E-9BCA-942C-BDAFB1FF7C6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99038" y="3049588"/>
            <a:ext cx="776287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Datapath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E826DD-8722-A0BF-AE04-CD77D4C60F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4450" y="3049588"/>
            <a:ext cx="969963" cy="14906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7591E2A-DA41-2D26-A894-FDB02EA1A72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54450" y="3049588"/>
            <a:ext cx="930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Controller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1FBEA249-49AA-302A-97FB-5151134A9CC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3025" y="4722813"/>
            <a:ext cx="9001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Program memory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617C0DC9-0AFC-3CA2-B83C-324065A7366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60800" y="5038725"/>
            <a:ext cx="94773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Assembly code for: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  total = 0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  for i =1 to …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F762E001-2EA3-E94B-C2E4-7063842CB59B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113213" y="4344988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C9FEC2B6-7A93-FC80-14F5-F32814C9749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565650" y="4344988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F8783-4B1A-4C50-B28C-5CDB93E1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4625" y="3327400"/>
            <a:ext cx="706438" cy="730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Control logic and State register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E2E613E-1A74-C30B-D69C-294BA83E802B}"/>
              </a:ext>
            </a:extLst>
          </p:cNvPr>
          <p:cNvSpPr>
            <a:spLocks noChangeAspect="1"/>
          </p:cNvSpPr>
          <p:nvPr/>
        </p:nvSpPr>
        <p:spPr bwMode="auto">
          <a:xfrm>
            <a:off x="4830763" y="3606800"/>
            <a:ext cx="158750" cy="0"/>
          </a:xfrm>
          <a:custGeom>
            <a:avLst/>
            <a:gdLst>
              <a:gd name="T0" fmla="*/ 0 w 177"/>
              <a:gd name="T1" fmla="*/ 0 h 2"/>
              <a:gd name="T2" fmla="*/ 177 w 177"/>
              <a:gd name="T3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" h="2">
                <a:moveTo>
                  <a:pt x="0" y="0"/>
                </a:moveTo>
                <a:lnTo>
                  <a:pt x="177" y="2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2A5EAB0C-F7B1-E412-5D11-D3DD585E2FE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13213" y="4065588"/>
            <a:ext cx="0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3A1572A4-76F7-C0B4-60BE-DD30429393B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565650" y="4065588"/>
            <a:ext cx="0" cy="93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E2729468-B408-D641-3410-AB3B9BB14BD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43538" y="3606800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980EB2F0-BA75-92C8-CFA9-6EAEEF929CB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99038" y="4348163"/>
            <a:ext cx="855662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394226F5-3EA1-30B7-8FE0-7CF718AB9CA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43538" y="4162425"/>
            <a:ext cx="0" cy="185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6B3A15-71BE-0461-D315-766F02E317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4625" y="4159250"/>
            <a:ext cx="257175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CD4645-FB87-CD41-2E6B-C9FEEA4F35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4159250"/>
            <a:ext cx="258763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9F32B8-5717-18C0-80AD-B8078F4FA3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2863" y="4718050"/>
            <a:ext cx="977900" cy="11128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F203AAD9-5008-CBD8-A8DE-2D6743D55E4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245225" y="5897563"/>
            <a:ext cx="15176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b="1" noProof="1">
                <a:solidFill>
                  <a:schemeClr val="tx2"/>
                </a:solidFill>
                <a:latin typeface="Times New Roman" panose="02020603050405020304" pitchFamily="18" charset="0"/>
              </a:rPr>
              <a:t>Single-purpose</a:t>
            </a:r>
            <a:r>
              <a:rPr lang="en-US" altLang="en-US" sz="1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(“hardware”)</a:t>
            </a:r>
            <a:endParaRPr lang="en-US" altLang="en-US" sz="1000" noProof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5AFADC-2620-82F2-BD97-9EBC0AE44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70738" y="3049588"/>
            <a:ext cx="820737" cy="11128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B4C34B4C-F362-11BB-1AEA-AD039FB45E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89788" y="3062288"/>
            <a:ext cx="811212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Datapath</a:t>
            </a:r>
          </a:p>
        </p:txBody>
      </p:sp>
      <p:sp>
        <p:nvSpPr>
          <p:cNvPr id="31" name="Freeform 28">
            <a:extLst>
              <a:ext uri="{FF2B5EF4-FFF2-40B4-BE49-F238E27FC236}">
                <a16:creationId xmlns:a16="http://schemas.microsoft.com/office/drawing/2014/main" id="{D2C35BFD-FFAF-C7F1-7196-0D1DC9BE809D}"/>
              </a:ext>
            </a:extLst>
          </p:cNvPr>
          <p:cNvSpPr>
            <a:spLocks noChangeAspect="1"/>
          </p:cNvSpPr>
          <p:nvPr/>
        </p:nvSpPr>
        <p:spPr bwMode="auto">
          <a:xfrm>
            <a:off x="6935788" y="3722688"/>
            <a:ext cx="223837" cy="0"/>
          </a:xfrm>
          <a:custGeom>
            <a:avLst/>
            <a:gdLst>
              <a:gd name="T0" fmla="*/ 0 w 250"/>
              <a:gd name="T1" fmla="*/ 0 h 1"/>
              <a:gd name="T2" fmla="*/ 250 w 250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0" h="1">
                <a:moveTo>
                  <a:pt x="0" y="0"/>
                </a:moveTo>
                <a:lnTo>
                  <a:pt x="25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C082F2-4EE2-08EF-8F01-BDEA39FB3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2825" y="3055938"/>
            <a:ext cx="833438" cy="1108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FD06658B-A31B-17ED-E0F4-7B7F8785D1F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092825" y="3062288"/>
            <a:ext cx="8382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Controller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DA2B3D-3768-A195-6B8A-A85E2C8F79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84900" y="3305175"/>
            <a:ext cx="646113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Control</a:t>
            </a:r>
          </a:p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 logic</a:t>
            </a:r>
          </a:p>
        </p:txBody>
      </p:sp>
      <p:sp>
        <p:nvSpPr>
          <p:cNvPr id="35" name="Freeform 32">
            <a:extLst>
              <a:ext uri="{FF2B5EF4-FFF2-40B4-BE49-F238E27FC236}">
                <a16:creationId xmlns:a16="http://schemas.microsoft.com/office/drawing/2014/main" id="{C1E41495-0A95-899F-D8D0-9A83497A3E49}"/>
              </a:ext>
            </a:extLst>
          </p:cNvPr>
          <p:cNvSpPr>
            <a:spLocks noChangeAspect="1"/>
          </p:cNvSpPr>
          <p:nvPr/>
        </p:nvSpPr>
        <p:spPr bwMode="auto">
          <a:xfrm>
            <a:off x="6499225" y="3590925"/>
            <a:ext cx="4763" cy="152400"/>
          </a:xfrm>
          <a:custGeom>
            <a:avLst/>
            <a:gdLst>
              <a:gd name="T0" fmla="*/ 7 w 7"/>
              <a:gd name="T1" fmla="*/ 0 h 237"/>
              <a:gd name="T2" fmla="*/ 0 w 7"/>
              <a:gd name="T3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" h="237">
                <a:moveTo>
                  <a:pt x="7" y="0"/>
                </a:moveTo>
                <a:lnTo>
                  <a:pt x="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6" name="Text Box 33">
            <a:extLst>
              <a:ext uri="{FF2B5EF4-FFF2-40B4-BE49-F238E27FC236}">
                <a16:creationId xmlns:a16="http://schemas.microsoft.com/office/drawing/2014/main" id="{FD508D46-6355-A287-82B8-99E0DB611B0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84900" y="3741738"/>
            <a:ext cx="646113" cy="2778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State register</a:t>
            </a:r>
          </a:p>
        </p:txBody>
      </p:sp>
      <p:sp>
        <p:nvSpPr>
          <p:cNvPr id="37" name="Text Box 34">
            <a:extLst>
              <a:ext uri="{FF2B5EF4-FFF2-40B4-BE49-F238E27FC236}">
                <a16:creationId xmlns:a16="http://schemas.microsoft.com/office/drawing/2014/main" id="{71CD2ABE-49F7-0C5E-3A62-0DDAD6BC699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153275" y="4348163"/>
            <a:ext cx="838200" cy="4651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CDE1C777-88A8-AD7E-A06C-8079706BD93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70788" y="4162425"/>
            <a:ext cx="0" cy="185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8F2AF7-5F43-B178-8FB5-B4CE3F9D34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0288" y="3308350"/>
            <a:ext cx="387350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E3ACA3-B8A4-6C39-1089-B91C39F1FF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6638" y="3552825"/>
            <a:ext cx="387350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total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D24BD0-7340-0D77-E4A4-E96219C6F3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86638" y="3805238"/>
            <a:ext cx="387350" cy="1857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90309A-D631-4081-7A72-785CD9A86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6388" y="4162425"/>
            <a:ext cx="258762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IR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648384-E6EB-6779-5463-D12919FCB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3900" y="4162425"/>
            <a:ext cx="258763" cy="185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PC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7A1CAFE5-D37C-0DE7-A62A-FF9EF58ECD8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00338" y="3333750"/>
            <a:ext cx="839787" cy="465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Register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file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3A64738-ECC8-2D9E-56D4-0CB87E8BE03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09863" y="3884613"/>
            <a:ext cx="838200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9144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General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8D6184-05A1-CA90-FFC3-1F23EB380F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6200" y="3049588"/>
            <a:ext cx="1000125" cy="148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A341662E-3EF6-336D-9BDA-BEF6A3AC485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16200" y="3049588"/>
            <a:ext cx="10001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Datapath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BCBF24-AF3B-004D-CDA0-EF047DAC0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3049588"/>
            <a:ext cx="963613" cy="14843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9EE619F1-0602-0ACE-5B3F-E6EBEFE1DBE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3049588"/>
            <a:ext cx="9636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Controller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11A2844-C203-D1ED-473F-B0C958CB85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7800" y="4721225"/>
            <a:ext cx="982663" cy="1114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Text Box 48">
            <a:extLst>
              <a:ext uri="{FF2B5EF4-FFF2-40B4-BE49-F238E27FC236}">
                <a16:creationId xmlns:a16="http://schemas.microsoft.com/office/drawing/2014/main" id="{3AC57597-6248-F90F-50F1-9EBEA64E4CC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4721225"/>
            <a:ext cx="7937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Program memory</a:t>
            </a: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7C3EF0DB-67D0-6083-A17C-ED6FC6C72FE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447800" y="5060950"/>
            <a:ext cx="9382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Assembly code for:</a:t>
            </a:r>
          </a:p>
          <a:p>
            <a:pPr algn="ctr"/>
            <a:endParaRPr lang="en-US" altLang="en-US" sz="1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  total = 0</a:t>
            </a:r>
          </a:p>
          <a:p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  for i =1 to …</a:t>
            </a:r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03058EC0-9E29-BEC4-9233-F819F47FA4F1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1706563" y="4348163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B2ED8648-2F16-4E7B-B698-9C37666436D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17725" y="4348163"/>
            <a:ext cx="0" cy="37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8B0A46-161E-F58A-CC45-822FF26DDB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76388" y="3327400"/>
            <a:ext cx="679450" cy="742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b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Control </a:t>
            </a:r>
          </a:p>
          <a:p>
            <a:pPr algn="ctr"/>
            <a:r>
              <a:rPr lang="en-US" altLang="en-US" sz="1000" noProof="1">
                <a:solidFill>
                  <a:schemeClr val="tx2"/>
                </a:solidFill>
                <a:latin typeface="Times New Roman" panose="02020603050405020304" pitchFamily="18" charset="0"/>
              </a:rPr>
              <a:t>logic and State register</a:t>
            </a:r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78F58706-C205-D53F-C660-641059623433}"/>
              </a:ext>
            </a:extLst>
          </p:cNvPr>
          <p:cNvSpPr>
            <a:spLocks noChangeAspect="1"/>
          </p:cNvSpPr>
          <p:nvPr/>
        </p:nvSpPr>
        <p:spPr bwMode="auto">
          <a:xfrm>
            <a:off x="2420938" y="3792538"/>
            <a:ext cx="188912" cy="0"/>
          </a:xfrm>
          <a:custGeom>
            <a:avLst/>
            <a:gdLst>
              <a:gd name="T0" fmla="*/ 0 w 209"/>
              <a:gd name="T1" fmla="*/ 0 h 1"/>
              <a:gd name="T2" fmla="*/ 209 w 20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9" h="1">
                <a:moveTo>
                  <a:pt x="0" y="0"/>
                </a:moveTo>
                <a:lnTo>
                  <a:pt x="209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Line 54">
            <a:extLst>
              <a:ext uri="{FF2B5EF4-FFF2-40B4-BE49-F238E27FC236}">
                <a16:creationId xmlns:a16="http://schemas.microsoft.com/office/drawing/2014/main" id="{3083D954-08CF-111E-1008-1B75210F5FF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1706563" y="4070350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D1CE4655-D8F1-2849-ED48-81E378AF4CD0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117725" y="4070350"/>
            <a:ext cx="0" cy="92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8349E295-2829-B913-F300-40DD2CDD8F94}"/>
              </a:ext>
            </a:extLst>
          </p:cNvPr>
          <p:cNvSpPr>
            <a:spLocks noChangeAspect="1"/>
          </p:cNvSpPr>
          <p:nvPr/>
        </p:nvSpPr>
        <p:spPr bwMode="auto">
          <a:xfrm>
            <a:off x="3101975" y="3798888"/>
            <a:ext cx="0" cy="82550"/>
          </a:xfrm>
          <a:custGeom>
            <a:avLst/>
            <a:gdLst>
              <a:gd name="T0" fmla="*/ 0 w 1"/>
              <a:gd name="T1" fmla="*/ 0 h 130"/>
              <a:gd name="T2" fmla="*/ 0 w 1"/>
              <a:gd name="T3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30">
                <a:moveTo>
                  <a:pt x="0" y="0"/>
                </a:moveTo>
                <a:lnTo>
                  <a:pt x="0" y="13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Text Box 57">
            <a:extLst>
              <a:ext uri="{FF2B5EF4-FFF2-40B4-BE49-F238E27FC236}">
                <a16:creationId xmlns:a16="http://schemas.microsoft.com/office/drawing/2014/main" id="{7578A551-3F80-D027-4E55-874589FE8A7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08263" y="4721225"/>
            <a:ext cx="1000125" cy="463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F20CB320-FDE5-ED7D-D2A0-A80883F2B3F8}"/>
              </a:ext>
            </a:extLst>
          </p:cNvPr>
          <p:cNvSpPr>
            <a:spLocks noChangeAspect="1"/>
          </p:cNvSpPr>
          <p:nvPr/>
        </p:nvSpPr>
        <p:spPr bwMode="auto">
          <a:xfrm>
            <a:off x="3101975" y="4533900"/>
            <a:ext cx="3175" cy="187325"/>
          </a:xfrm>
          <a:custGeom>
            <a:avLst/>
            <a:gdLst>
              <a:gd name="T0" fmla="*/ 5 w 5"/>
              <a:gd name="T1" fmla="*/ 0 h 288"/>
              <a:gd name="T2" fmla="*/ 0 w 5"/>
              <a:gd name="T3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" h="288">
                <a:moveTo>
                  <a:pt x="5" y="0"/>
                </a:moveTo>
                <a:lnTo>
                  <a:pt x="0" y="28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Text Box 59">
            <a:extLst>
              <a:ext uri="{FF2B5EF4-FFF2-40B4-BE49-F238E27FC236}">
                <a16:creationId xmlns:a16="http://schemas.microsoft.com/office/drawing/2014/main" id="{8A2E794D-5535-5397-5C05-3D3D7C04836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17713" y="5895975"/>
            <a:ext cx="15890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000" b="1" noProof="1">
                <a:solidFill>
                  <a:schemeClr val="tx2"/>
                </a:solidFill>
                <a:latin typeface="Times New Roman" panose="02020603050405020304" pitchFamily="18" charset="0"/>
              </a:rPr>
              <a:t>General-purpose</a:t>
            </a:r>
            <a:r>
              <a:rPr lang="en-US" altLang="en-US" sz="10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000">
                <a:solidFill>
                  <a:schemeClr val="tx2"/>
                </a:solidFill>
                <a:latin typeface="Times New Roman" panose="02020603050405020304" pitchFamily="18" charset="0"/>
              </a:rPr>
              <a:t>(“software”)</a:t>
            </a:r>
            <a:endParaRPr lang="en-US" altLang="en-US" sz="1000" noProof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Line 60">
            <a:extLst>
              <a:ext uri="{FF2B5EF4-FFF2-40B4-BE49-F238E27FC236}">
                <a16:creationId xmlns:a16="http://schemas.microsoft.com/office/drawing/2014/main" id="{36ACE87D-8D68-2136-B664-3B28A8834E2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719513" y="3048000"/>
            <a:ext cx="0" cy="29972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9F1FEF56-35D3-AC11-F089-C003273BC101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962650" y="3048000"/>
            <a:ext cx="0" cy="29972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215-22F8-EB8F-E797-86B01AB1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389" y="949439"/>
            <a:ext cx="7614919" cy="553998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3600" b="0" dirty="0">
                <a:solidFill>
                  <a:srgbClr val="1F497D"/>
                </a:solidFill>
                <a:latin typeface="Calibri"/>
                <a:ea typeface="Calibri"/>
                <a:cs typeface="Calibri"/>
              </a:rPr>
              <a:t>Processor Technology (cont.)</a:t>
            </a:r>
            <a:endParaRPr 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535A2C9-8917-0ECF-A610-3F882EB1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8" y="2057400"/>
            <a:ext cx="914400" cy="914400"/>
          </a:xfrm>
          <a:prstGeom prst="plus">
            <a:avLst>
              <a:gd name="adj" fmla="val 25000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45D918C-97FB-BA5E-878D-3DE7BF1B3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2057400"/>
            <a:ext cx="2239962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total = 0</a:t>
            </a:r>
          </a:p>
          <a:p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for i = 1 to N  loop</a:t>
            </a:r>
          </a:p>
          <a:p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   total += M[i]</a:t>
            </a:r>
          </a:p>
          <a:p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end loop</a:t>
            </a:r>
            <a:r>
              <a:rPr lang="en-US" altLang="en-US" sz="900" noProof="1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4A1DED-F523-850D-22E9-51B53730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68763"/>
            <a:ext cx="1462088" cy="9144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 sz="1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F966A4E-E325-27D3-D9C0-DE859B42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8" y="4068763"/>
            <a:ext cx="1462087" cy="914400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 sz="1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A780A928-CD16-ECC5-0681-9EA5909F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1828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General-purpose processor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6591579-4A2C-3CC6-6CE9-79FF09ACA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81600"/>
            <a:ext cx="16764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Single-purpose processor</a:t>
            </a:r>
            <a:endParaRPr lang="en-US" altLang="en-US" sz="900" b="1" noProof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7B4AA77-CDD5-3A72-36EF-841835C41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81600"/>
            <a:ext cx="2209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noProof="1">
                <a:solidFill>
                  <a:schemeClr val="tx2"/>
                </a:solidFill>
                <a:latin typeface="Times New Roman" panose="02020603050405020304" pitchFamily="18" charset="0"/>
              </a:rPr>
              <a:t>Application-specific processor</a:t>
            </a:r>
            <a:endParaRPr lang="en-US" altLang="en-US" sz="900" b="1" noProof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0F241444-05A8-5597-6989-39D6E07EF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048000"/>
            <a:ext cx="19050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</a:rPr>
              <a:t>Desired functionality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1F5F891E-946B-F8B4-D049-32693B06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68763"/>
            <a:ext cx="914400" cy="914400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/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90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CD0999-81A2-E52E-22A6-D766836673E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52246" y="1038046"/>
            <a:ext cx="5638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/>
              <a:t>Programmable device used in a variety of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Also known as “microprocessor”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Features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Program memory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General datapath with large register file and general ALU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User benefits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Low time-to-market and NRE costs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High flexibility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“Intel/AMD” the most well-known, but there are hundreds of others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75B9A6-EADC-CD7A-1432-E1F07C8C9A87}"/>
              </a:ext>
            </a:extLst>
          </p:cNvPr>
          <p:cNvGrpSpPr>
            <a:grpSpLocks/>
          </p:cNvGrpSpPr>
          <p:nvPr/>
        </p:nvGrpSpPr>
        <p:grpSpPr bwMode="auto">
          <a:xfrm>
            <a:off x="6404828" y="1470825"/>
            <a:ext cx="2522539" cy="3914783"/>
            <a:chOff x="6400800" y="1724025"/>
            <a:chExt cx="1589" cy="24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A81F7-1FA3-0E4D-323C-7E6DFA8EE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94" y="1724998"/>
              <a:ext cx="230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IR</a:t>
              </a:r>
              <a:endParaRPr lang="en-US" altLang="en-US" sz="9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8FC3DC-EAC7-16BB-F0C4-4911BA936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249" y="1724998"/>
              <a:ext cx="230" cy="1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noProof="1">
                  <a:solidFill>
                    <a:schemeClr val="tx2"/>
                  </a:solidFill>
                  <a:latin typeface="Times New Roman" panose="02020603050405020304" pitchFamily="18" charset="0"/>
                </a:rPr>
                <a:t>PC</a:t>
              </a:r>
              <a:endParaRPr lang="en-US" altLang="en-US" sz="900" noProof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5DC174E3-5331-1C4C-AA00-F1262FCA8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1731" y="1724264"/>
              <a:ext cx="57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Register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file</a:t>
              </a: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06884FBC-C7F7-9CED-D8FB-C69713662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1731" y="1724789"/>
              <a:ext cx="576" cy="40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91440" r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ALU</a:t>
              </a:r>
              <a:endParaRPr lang="en-US" altLang="en-US" sz="9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15EAD9-159F-6627-1D5E-005BFFC8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1640" y="1724025"/>
              <a:ext cx="749" cy="12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Datapath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3C4B57-7100-2617-F53D-CDD0DBC1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1724025"/>
              <a:ext cx="749" cy="1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7111D0-2ECC-7232-CE91-50B5ECFA9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6" y="1725404"/>
              <a:ext cx="738" cy="1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2D0FB447-EF5E-3143-96FB-6D6187553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6" y="1725374"/>
              <a:ext cx="74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Program memory</a:t>
              </a: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4834B6FA-6542-7B64-F5A2-0155E6A6C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66" y="1725770"/>
              <a:ext cx="628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Assembly code for:</a:t>
              </a:r>
            </a:p>
            <a:p>
              <a:pPr algn="ctr"/>
              <a:endParaRPr lang="en-US" altLang="en-US" sz="1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  total = 0</a:t>
              </a:r>
            </a:p>
            <a:p>
              <a:r>
                <a:rPr lang="en-US" altLang="en-US" sz="1200">
                  <a:solidFill>
                    <a:schemeClr val="tx2"/>
                  </a:solidFill>
                  <a:latin typeface="Times New Roman" panose="02020603050405020304" pitchFamily="18" charset="0"/>
                </a:rPr>
                <a:t>  for i =1 to …</a:t>
              </a: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3E64EAF-99CC-B150-2F3D-FDEC0AFBE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1015" y="172517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4B8B17F2-8E1E-F436-EBE6-0D15C59E9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1363" y="1725173"/>
              <a:ext cx="0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F2DE45-B50D-AE29-F2B0-F85547C50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88" y="1724264"/>
              <a:ext cx="591" cy="64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noProof="1">
                  <a:solidFill>
                    <a:schemeClr val="tx2"/>
                  </a:solidFill>
                  <a:latin typeface="Times New Roman" panose="02020603050405020304" pitchFamily="18" charset="0"/>
                </a:rPr>
                <a:t>Control </a:t>
              </a:r>
            </a:p>
            <a:p>
              <a:pPr algn="ctr"/>
              <a:r>
                <a:rPr lang="en-US" altLang="en-US" sz="1400" noProof="1">
                  <a:solidFill>
                    <a:schemeClr val="tx2"/>
                  </a:solidFill>
                  <a:latin typeface="Times New Roman" panose="02020603050405020304" pitchFamily="18" charset="0"/>
                </a:rPr>
                <a:t>logic and State register</a:t>
              </a:r>
              <a:endParaRPr lang="en-US" altLang="en-US" sz="900" noProof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678C0AB-BEC2-8B17-3E0F-FFA3168DC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552" y="1724624"/>
              <a:ext cx="84" cy="0"/>
            </a:xfrm>
            <a:custGeom>
              <a:avLst/>
              <a:gdLst>
                <a:gd name="T0" fmla="*/ 0 w 209"/>
                <a:gd name="T1" fmla="*/ 0 h 1"/>
                <a:gd name="T2" fmla="*/ 209 w 209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9" h="1">
                  <a:moveTo>
                    <a:pt x="0" y="0"/>
                  </a:moveTo>
                  <a:lnTo>
                    <a:pt x="209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39253A3-1585-2B29-407E-0A812BAE7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011" y="1724666"/>
              <a:ext cx="1" cy="126"/>
            </a:xfrm>
            <a:custGeom>
              <a:avLst/>
              <a:gdLst>
                <a:gd name="T0" fmla="*/ 0 w 1"/>
                <a:gd name="T1" fmla="*/ 0 h 126"/>
                <a:gd name="T2" fmla="*/ 0 w 1"/>
                <a:gd name="T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6">
                  <a:moveTo>
                    <a:pt x="0" y="0"/>
                  </a:moveTo>
                  <a:lnTo>
                    <a:pt x="0" y="12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Text Box 19">
              <a:extLst>
                <a:ext uri="{FF2B5EF4-FFF2-40B4-BE49-F238E27FC236}">
                  <a16:creationId xmlns:a16="http://schemas.microsoft.com/office/drawing/2014/main" id="{15F2F954-12B1-2C41-FE85-3C148D9B1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1636" y="1725404"/>
              <a:ext cx="740" cy="4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428D396-49F7-02BB-93BD-209B1AD7B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011" y="1725259"/>
              <a:ext cx="1" cy="151"/>
            </a:xfrm>
            <a:custGeom>
              <a:avLst/>
              <a:gdLst>
                <a:gd name="T0" fmla="*/ 1 w 1"/>
                <a:gd name="T1" fmla="*/ 0 h 151"/>
                <a:gd name="T2" fmla="*/ 0 w 1"/>
                <a:gd name="T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51">
                  <a:moveTo>
                    <a:pt x="1" y="0"/>
                  </a:moveTo>
                  <a:lnTo>
                    <a:pt x="0" y="151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F9FEC122-55C3-F37E-06A8-15BC96D06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015" y="1724906"/>
              <a:ext cx="1" cy="90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86338AB-DE1B-53F3-1B7C-41C3C8AA4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1363" y="1724906"/>
              <a:ext cx="1" cy="90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88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53AE36-2488-C64F-0FD0-1571F26AA4B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1066800"/>
            <a:ext cx="8534400" cy="213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/>
              <a:t>Basic tradeoff</a:t>
            </a:r>
          </a:p>
          <a:p>
            <a:pPr lvl="1"/>
            <a:r>
              <a:rPr lang="en-US" altLang="en-US" sz="2400"/>
              <a:t>General vs. custom</a:t>
            </a:r>
          </a:p>
          <a:p>
            <a:pPr lvl="1"/>
            <a:r>
              <a:rPr lang="en-US" altLang="en-US" sz="2400"/>
              <a:t>With respect to processor technology or IC technology</a:t>
            </a:r>
          </a:p>
          <a:p>
            <a:pPr lvl="1"/>
            <a:r>
              <a:rPr lang="en-US" altLang="en-US" sz="2400"/>
              <a:t>The two technologies are independent</a:t>
            </a:r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C34DE6-F926-8AF6-4205-AE4F5AD8E348}"/>
              </a:ext>
            </a:extLst>
          </p:cNvPr>
          <p:cNvGrpSpPr>
            <a:grpSpLocks/>
          </p:cNvGrpSpPr>
          <p:nvPr/>
        </p:nvGrpSpPr>
        <p:grpSpPr bwMode="auto">
          <a:xfrm>
            <a:off x="1400482" y="3211052"/>
            <a:ext cx="7620001" cy="2627314"/>
            <a:chOff x="609600" y="3352800"/>
            <a:chExt cx="4800" cy="16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032D8F2-1007-2849-D3E6-4BD193513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812" y="3354037"/>
              <a:ext cx="644" cy="200"/>
              <a:chOff x="610812" y="3354037"/>
              <a:chExt cx="644" cy="200"/>
            </a:xfrm>
          </p:grpSpPr>
          <p:sp>
            <p:nvSpPr>
              <p:cNvPr id="88" name="AutoShape 6">
                <a:extLst>
                  <a:ext uri="{FF2B5EF4-FFF2-40B4-BE49-F238E27FC236}">
                    <a16:creationId xmlns:a16="http://schemas.microsoft.com/office/drawing/2014/main" id="{D4A946D4-B883-82E8-4BB8-F3628158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48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AutoShape 7">
                <a:extLst>
                  <a:ext uri="{FF2B5EF4-FFF2-40B4-BE49-F238E27FC236}">
                    <a16:creationId xmlns:a16="http://schemas.microsoft.com/office/drawing/2014/main" id="{5634D74F-CE5B-E86E-1559-5A67DD578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31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AutoShape 8">
                <a:extLst>
                  <a:ext uri="{FF2B5EF4-FFF2-40B4-BE49-F238E27FC236}">
                    <a16:creationId xmlns:a16="http://schemas.microsoft.com/office/drawing/2014/main" id="{0110192E-533E-F3D3-B3CF-D789231D3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15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AutoShape 9">
                <a:extLst>
                  <a:ext uri="{FF2B5EF4-FFF2-40B4-BE49-F238E27FC236}">
                    <a16:creationId xmlns:a16="http://schemas.microsoft.com/office/drawing/2014/main" id="{3706783A-3F8A-E347-54F1-3536E4EB2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98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AutoShape 10">
                <a:extLst>
                  <a:ext uri="{FF2B5EF4-FFF2-40B4-BE49-F238E27FC236}">
                    <a16:creationId xmlns:a16="http://schemas.microsoft.com/office/drawing/2014/main" id="{4F40C07C-A885-198B-2CAA-1B960FD48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82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AutoShape 11">
                <a:extLst>
                  <a:ext uri="{FF2B5EF4-FFF2-40B4-BE49-F238E27FC236}">
                    <a16:creationId xmlns:a16="http://schemas.microsoft.com/office/drawing/2014/main" id="{472BE0C7-0097-FC24-A4F1-0EE30A9B5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4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4" name="AutoShape 12">
                <a:extLst>
                  <a:ext uri="{FF2B5EF4-FFF2-40B4-BE49-F238E27FC236}">
                    <a16:creationId xmlns:a16="http://schemas.microsoft.com/office/drawing/2014/main" id="{C4AAA13F-1F69-1020-47DF-09C3D8DD6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1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5" name="AutoShape 13">
                <a:extLst>
                  <a:ext uri="{FF2B5EF4-FFF2-40B4-BE49-F238E27FC236}">
                    <a16:creationId xmlns:a16="http://schemas.microsoft.com/office/drawing/2014/main" id="{77468739-7C9C-ABBE-450B-8178041FE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9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6" name="AutoShape 14">
                <a:extLst>
                  <a:ext uri="{FF2B5EF4-FFF2-40B4-BE49-F238E27FC236}">
                    <a16:creationId xmlns:a16="http://schemas.microsoft.com/office/drawing/2014/main" id="{30C016DD-3EAE-8A49-6B40-450C6218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67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7" name="AutoShape 15">
                <a:extLst>
                  <a:ext uri="{FF2B5EF4-FFF2-40B4-BE49-F238E27FC236}">
                    <a16:creationId xmlns:a16="http://schemas.microsoft.com/office/drawing/2014/main" id="{27C3729F-1348-9398-2787-D78AFD494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4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8" name="AutoShape 16">
                <a:extLst>
                  <a:ext uri="{FF2B5EF4-FFF2-40B4-BE49-F238E27FC236}">
                    <a16:creationId xmlns:a16="http://schemas.microsoft.com/office/drawing/2014/main" id="{89666AD7-C163-1258-CB85-BFB5995E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21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9" name="AutoShape 17">
                <a:extLst>
                  <a:ext uri="{FF2B5EF4-FFF2-40B4-BE49-F238E27FC236}">
                    <a16:creationId xmlns:a16="http://schemas.microsoft.com/office/drawing/2014/main" id="{9756F7D8-0F83-8320-DEC7-375CE015C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9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0" name="AutoShape 18">
                <a:extLst>
                  <a:ext uri="{FF2B5EF4-FFF2-40B4-BE49-F238E27FC236}">
                    <a16:creationId xmlns:a16="http://schemas.microsoft.com/office/drawing/2014/main" id="{2C57B436-AEC0-3D87-EB86-A00F28489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6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1" name="AutoShape 19">
                <a:extLst>
                  <a:ext uri="{FF2B5EF4-FFF2-40B4-BE49-F238E27FC236}">
                    <a16:creationId xmlns:a16="http://schemas.microsoft.com/office/drawing/2014/main" id="{438A121F-9938-EE9F-36A0-0FEB83835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44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2" name="AutoShape 20">
                <a:extLst>
                  <a:ext uri="{FF2B5EF4-FFF2-40B4-BE49-F238E27FC236}">
                    <a16:creationId xmlns:a16="http://schemas.microsoft.com/office/drawing/2014/main" id="{300433E8-3513-1EA0-821D-BFBF50891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12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3" name="AutoShape 21">
                <a:extLst>
                  <a:ext uri="{FF2B5EF4-FFF2-40B4-BE49-F238E27FC236}">
                    <a16:creationId xmlns:a16="http://schemas.microsoft.com/office/drawing/2014/main" id="{72C4C078-C4DF-0102-BFAE-C1A3F14E1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9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4" name="AutoShape 22">
                <a:extLst>
                  <a:ext uri="{FF2B5EF4-FFF2-40B4-BE49-F238E27FC236}">
                    <a16:creationId xmlns:a16="http://schemas.microsoft.com/office/drawing/2014/main" id="{2AD5A746-8CB3-0AF2-DB45-1A9523813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7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5" name="AutoShape 23">
                <a:extLst>
                  <a:ext uri="{FF2B5EF4-FFF2-40B4-BE49-F238E27FC236}">
                    <a16:creationId xmlns:a16="http://schemas.microsoft.com/office/drawing/2014/main" id="{D971FA70-FB40-1E37-4E30-A6BCBC52A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4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6" name="AutoShape 24">
                <a:extLst>
                  <a:ext uri="{FF2B5EF4-FFF2-40B4-BE49-F238E27FC236}">
                    <a16:creationId xmlns:a16="http://schemas.microsoft.com/office/drawing/2014/main" id="{EEEB8DE7-41EA-C081-0E25-B64DFB18F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02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7" name="AutoShape 25">
                <a:extLst>
                  <a:ext uri="{FF2B5EF4-FFF2-40B4-BE49-F238E27FC236}">
                    <a16:creationId xmlns:a16="http://schemas.microsoft.com/office/drawing/2014/main" id="{AC6D7195-0699-4BB4-CA3D-2B9068BDF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9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8" name="AutoShape 26">
                <a:extLst>
                  <a:ext uri="{FF2B5EF4-FFF2-40B4-BE49-F238E27FC236}">
                    <a16:creationId xmlns:a16="http://schemas.microsoft.com/office/drawing/2014/main" id="{7D58D529-4C2C-D26F-D8E7-A425DAB8C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72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09" name="AutoShape 27">
                <a:extLst>
                  <a:ext uri="{FF2B5EF4-FFF2-40B4-BE49-F238E27FC236}">
                    <a16:creationId xmlns:a16="http://schemas.microsoft.com/office/drawing/2014/main" id="{E583DEBA-252C-F6C3-8A0A-09568E3A0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4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0" name="AutoShape 28">
                <a:extLst>
                  <a:ext uri="{FF2B5EF4-FFF2-40B4-BE49-F238E27FC236}">
                    <a16:creationId xmlns:a16="http://schemas.microsoft.com/office/drawing/2014/main" id="{DBF37CDD-2F98-051F-F8AD-565FCA07B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92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1" name="AutoShape 29">
                <a:extLst>
                  <a:ext uri="{FF2B5EF4-FFF2-40B4-BE49-F238E27FC236}">
                    <a16:creationId xmlns:a16="http://schemas.microsoft.com/office/drawing/2014/main" id="{DD1B5B20-1767-1B56-B118-21BB12091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9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2" name="AutoShape 30">
                <a:extLst>
                  <a:ext uri="{FF2B5EF4-FFF2-40B4-BE49-F238E27FC236}">
                    <a16:creationId xmlns:a16="http://schemas.microsoft.com/office/drawing/2014/main" id="{B8E89FBF-882F-8234-73CD-C7DDED65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3" name="AutoShape 31">
                <a:extLst>
                  <a:ext uri="{FF2B5EF4-FFF2-40B4-BE49-F238E27FC236}">
                    <a16:creationId xmlns:a16="http://schemas.microsoft.com/office/drawing/2014/main" id="{E48FF8A6-0073-1A12-1805-407C5FF4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49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4" name="AutoShape 32">
                <a:extLst>
                  <a:ext uri="{FF2B5EF4-FFF2-40B4-BE49-F238E27FC236}">
                    <a16:creationId xmlns:a16="http://schemas.microsoft.com/office/drawing/2014/main" id="{06EA18DD-01E1-39CB-E95A-DEE52173D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2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AD6D601-D359-4504-1E44-FCBC1A726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12" y="3354074"/>
                <a:ext cx="548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7A4FEE-4BBE-3431-C679-5F26045C9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96" y="3352800"/>
              <a:ext cx="633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General-purpose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processor</a:t>
              </a:r>
              <a:endParaRPr lang="en-US" altLang="en-US" sz="12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3263E-F65A-249B-0632-93826366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655" y="3352800"/>
              <a:ext cx="590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US" altLang="en-US" sz="1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ASIP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6151D3-4539-E872-0EF4-DDD6E8B1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14" y="3352800"/>
              <a:ext cx="590" cy="5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Single-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purpose</a:t>
              </a:r>
            </a:p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processor</a:t>
              </a:r>
              <a:endParaRPr lang="en-US" altLang="en-US" sz="1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3E598D4-A8FC-A08D-358B-2EA6C621B4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571" y="3354037"/>
              <a:ext cx="644" cy="200"/>
              <a:chOff x="611571" y="3354037"/>
              <a:chExt cx="644" cy="200"/>
            </a:xfrm>
          </p:grpSpPr>
          <p:sp>
            <p:nvSpPr>
              <p:cNvPr id="60" name="AutoShape 38">
                <a:extLst>
                  <a:ext uri="{FF2B5EF4-FFF2-40B4-BE49-F238E27FC236}">
                    <a16:creationId xmlns:a16="http://schemas.microsoft.com/office/drawing/2014/main" id="{FBF7452C-6354-FEF4-4A61-63460074C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207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1" name="AutoShape 39">
                <a:extLst>
                  <a:ext uri="{FF2B5EF4-FFF2-40B4-BE49-F238E27FC236}">
                    <a16:creationId xmlns:a16="http://schemas.microsoft.com/office/drawing/2014/main" id="{B57BDBD1-DDF9-EE31-FB35-490D76FF1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90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2" name="AutoShape 40">
                <a:extLst>
                  <a:ext uri="{FF2B5EF4-FFF2-40B4-BE49-F238E27FC236}">
                    <a16:creationId xmlns:a16="http://schemas.microsoft.com/office/drawing/2014/main" id="{6D62BF76-12F5-52CA-F209-E23A1BF09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74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3" name="AutoShape 41">
                <a:extLst>
                  <a:ext uri="{FF2B5EF4-FFF2-40B4-BE49-F238E27FC236}">
                    <a16:creationId xmlns:a16="http://schemas.microsoft.com/office/drawing/2014/main" id="{5354FB10-9D64-6201-2B37-F32AF15A7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57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4" name="AutoShape 42">
                <a:extLst>
                  <a:ext uri="{FF2B5EF4-FFF2-40B4-BE49-F238E27FC236}">
                    <a16:creationId xmlns:a16="http://schemas.microsoft.com/office/drawing/2014/main" id="{D51500CC-964C-4012-4E59-E68E72936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41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5" name="AutoShape 43">
                <a:extLst>
                  <a:ext uri="{FF2B5EF4-FFF2-40B4-BE49-F238E27FC236}">
                    <a16:creationId xmlns:a16="http://schemas.microsoft.com/office/drawing/2014/main" id="{1B66A536-0DFD-0D63-BCEC-2EEE9B78D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0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6" name="AutoShape 44">
                <a:extLst>
                  <a:ext uri="{FF2B5EF4-FFF2-40B4-BE49-F238E27FC236}">
                    <a16:creationId xmlns:a16="http://schemas.microsoft.com/office/drawing/2014/main" id="{4AA30566-5B77-8258-056C-CDA9007E0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7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7" name="AutoShape 45">
                <a:extLst>
                  <a:ext uri="{FF2B5EF4-FFF2-40B4-BE49-F238E27FC236}">
                    <a16:creationId xmlns:a16="http://schemas.microsoft.com/office/drawing/2014/main" id="{99F08ABF-1D51-120C-E8B3-BECC7D447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5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AutoShape 46">
                <a:extLst>
                  <a:ext uri="{FF2B5EF4-FFF2-40B4-BE49-F238E27FC236}">
                    <a16:creationId xmlns:a16="http://schemas.microsoft.com/office/drawing/2014/main" id="{CFA8D8E3-814A-6571-006C-3DDA0EF47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26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9" name="AutoShape 47">
                <a:extLst>
                  <a:ext uri="{FF2B5EF4-FFF2-40B4-BE49-F238E27FC236}">
                    <a16:creationId xmlns:a16="http://schemas.microsoft.com/office/drawing/2014/main" id="{3B493C5F-D664-2724-20B1-36D216D41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00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0" name="AutoShape 48">
                <a:extLst>
                  <a:ext uri="{FF2B5EF4-FFF2-40B4-BE49-F238E27FC236}">
                    <a16:creationId xmlns:a16="http://schemas.microsoft.com/office/drawing/2014/main" id="{820EE7DE-7068-0B2A-8B44-B298A9D05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7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1" name="AutoShape 49">
                <a:extLst>
                  <a:ext uri="{FF2B5EF4-FFF2-40B4-BE49-F238E27FC236}">
                    <a16:creationId xmlns:a16="http://schemas.microsoft.com/office/drawing/2014/main" id="{B17A125F-D826-66A2-8779-F5FE7E86F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5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2" name="AutoShape 50">
                <a:extLst>
                  <a:ext uri="{FF2B5EF4-FFF2-40B4-BE49-F238E27FC236}">
                    <a16:creationId xmlns:a16="http://schemas.microsoft.com/office/drawing/2014/main" id="{90F596AB-5351-215B-05FA-FBFC8967D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2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3" name="AutoShape 51">
                <a:extLst>
                  <a:ext uri="{FF2B5EF4-FFF2-40B4-BE49-F238E27FC236}">
                    <a16:creationId xmlns:a16="http://schemas.microsoft.com/office/drawing/2014/main" id="{C8E52E85-E865-90E0-7DAE-F12489DAB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903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4" name="AutoShape 52">
                <a:extLst>
                  <a:ext uri="{FF2B5EF4-FFF2-40B4-BE49-F238E27FC236}">
                    <a16:creationId xmlns:a16="http://schemas.microsoft.com/office/drawing/2014/main" id="{5D86B7B2-BBE1-770A-4FA7-87C3E1BC5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7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5" name="AutoShape 53">
                <a:extLst>
                  <a:ext uri="{FF2B5EF4-FFF2-40B4-BE49-F238E27FC236}">
                    <a16:creationId xmlns:a16="http://schemas.microsoft.com/office/drawing/2014/main" id="{701B3B6B-DF9D-BF3A-A8EF-F6D19068A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5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6" name="AutoShape 54">
                <a:extLst>
                  <a:ext uri="{FF2B5EF4-FFF2-40B4-BE49-F238E27FC236}">
                    <a16:creationId xmlns:a16="http://schemas.microsoft.com/office/drawing/2014/main" id="{79A0BC95-09D1-B711-D2D8-3E222EC90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3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7" name="AutoShape 55">
                <a:extLst>
                  <a:ext uri="{FF2B5EF4-FFF2-40B4-BE49-F238E27FC236}">
                    <a16:creationId xmlns:a16="http://schemas.microsoft.com/office/drawing/2014/main" id="{BB5BFDF1-8BB6-8F5E-477D-F9171D2E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0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8" name="AutoShape 56">
                <a:extLst>
                  <a:ext uri="{FF2B5EF4-FFF2-40B4-BE49-F238E27FC236}">
                    <a16:creationId xmlns:a16="http://schemas.microsoft.com/office/drawing/2014/main" id="{82C05E06-24E8-E91B-F8DC-E3F655D33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8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79" name="AutoShape 57">
                <a:extLst>
                  <a:ext uri="{FF2B5EF4-FFF2-40B4-BE49-F238E27FC236}">
                    <a16:creationId xmlns:a16="http://schemas.microsoft.com/office/drawing/2014/main" id="{3089108D-28C0-F478-5206-CC266EB0B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5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AutoShape 58">
                <a:extLst>
                  <a:ext uri="{FF2B5EF4-FFF2-40B4-BE49-F238E27FC236}">
                    <a16:creationId xmlns:a16="http://schemas.microsoft.com/office/drawing/2014/main" id="{CD3742D1-195F-4286-4E84-21DAAA440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31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AutoShape 59">
                <a:extLst>
                  <a:ext uri="{FF2B5EF4-FFF2-40B4-BE49-F238E27FC236}">
                    <a16:creationId xmlns:a16="http://schemas.microsoft.com/office/drawing/2014/main" id="{76F90637-8D1A-6767-1EE8-6C8F8D3F8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70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AutoShape 60">
                <a:extLst>
                  <a:ext uri="{FF2B5EF4-FFF2-40B4-BE49-F238E27FC236}">
                    <a16:creationId xmlns:a16="http://schemas.microsoft.com/office/drawing/2014/main" id="{84122310-685E-CEEB-7CE4-6CFD4C1DC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8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AutoShape 61">
                <a:extLst>
                  <a:ext uri="{FF2B5EF4-FFF2-40B4-BE49-F238E27FC236}">
                    <a16:creationId xmlns:a16="http://schemas.microsoft.com/office/drawing/2014/main" id="{AFFCF8DD-4E5E-F337-1A4E-B8F3632E9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5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AutoShape 62">
                <a:extLst>
                  <a:ext uri="{FF2B5EF4-FFF2-40B4-BE49-F238E27FC236}">
                    <a16:creationId xmlns:a16="http://schemas.microsoft.com/office/drawing/2014/main" id="{15F749F6-A8A6-2F78-D44B-12FF8DFF6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3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AutoShape 63">
                <a:extLst>
                  <a:ext uri="{FF2B5EF4-FFF2-40B4-BE49-F238E27FC236}">
                    <a16:creationId xmlns:a16="http://schemas.microsoft.com/office/drawing/2014/main" id="{2F508657-4FDA-D584-F5E7-B573A0E00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608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AutoShape 64">
                <a:extLst>
                  <a:ext uri="{FF2B5EF4-FFF2-40B4-BE49-F238E27FC236}">
                    <a16:creationId xmlns:a16="http://schemas.microsoft.com/office/drawing/2014/main" id="{C24A999D-429D-F618-6CCA-18C6C3CD4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8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6B9B158-0B15-EC06-AF05-B14639AF9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71" y="3354074"/>
                <a:ext cx="548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8A1BECA-34F0-4FE5-2A69-D1BCF362C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29" y="3354037"/>
              <a:ext cx="645" cy="200"/>
              <a:chOff x="612329" y="3354037"/>
              <a:chExt cx="645" cy="200"/>
            </a:xfrm>
          </p:grpSpPr>
          <p:sp>
            <p:nvSpPr>
              <p:cNvPr id="32" name="AutoShape 67">
                <a:extLst>
                  <a:ext uri="{FF2B5EF4-FFF2-40B4-BE49-F238E27FC236}">
                    <a16:creationId xmlns:a16="http://schemas.microsoft.com/office/drawing/2014/main" id="{02A0B453-6FC7-DEF1-57C9-304E1F81F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66" y="3354037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AutoShape 68">
                <a:extLst>
                  <a:ext uri="{FF2B5EF4-FFF2-40B4-BE49-F238E27FC236}">
                    <a16:creationId xmlns:a16="http://schemas.microsoft.com/office/drawing/2014/main" id="{3B442956-095D-FEF4-B4E3-D29BD74F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49" y="3354058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4" name="AutoShape 69">
                <a:extLst>
                  <a:ext uri="{FF2B5EF4-FFF2-40B4-BE49-F238E27FC236}">
                    <a16:creationId xmlns:a16="http://schemas.microsoft.com/office/drawing/2014/main" id="{362E9480-0CDA-CE38-A05D-8D7B79989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33" y="3354079"/>
                <a:ext cx="8" cy="85"/>
              </a:xfrm>
              <a:prstGeom prst="can">
                <a:avLst>
                  <a:gd name="adj" fmla="val 265625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5" name="AutoShape 70">
                <a:extLst>
                  <a:ext uri="{FF2B5EF4-FFF2-40B4-BE49-F238E27FC236}">
                    <a16:creationId xmlns:a16="http://schemas.microsoft.com/office/drawing/2014/main" id="{3CA71D00-2B55-457C-4341-9C33F4D78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16" y="3354099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6" name="AutoShape 71">
                <a:extLst>
                  <a:ext uri="{FF2B5EF4-FFF2-40B4-BE49-F238E27FC236}">
                    <a16:creationId xmlns:a16="http://schemas.microsoft.com/office/drawing/2014/main" id="{C6326BA4-6A30-21A2-8A13-139564E39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900" y="3354120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AutoShape 72">
                <a:extLst>
                  <a:ext uri="{FF2B5EF4-FFF2-40B4-BE49-F238E27FC236}">
                    <a16:creationId xmlns:a16="http://schemas.microsoft.com/office/drawing/2014/main" id="{43C1ABBA-27B3-2A14-BFFC-C4E61F41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5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8" name="AutoShape 73">
                <a:extLst>
                  <a:ext uri="{FF2B5EF4-FFF2-40B4-BE49-F238E27FC236}">
                    <a16:creationId xmlns:a16="http://schemas.microsoft.com/office/drawing/2014/main" id="{03DCE991-643C-2269-5D43-FB1087212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3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9" name="AutoShape 74">
                <a:extLst>
                  <a:ext uri="{FF2B5EF4-FFF2-40B4-BE49-F238E27FC236}">
                    <a16:creationId xmlns:a16="http://schemas.microsoft.com/office/drawing/2014/main" id="{E25C6F5A-C8CF-C8EE-E0A8-834053472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81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0" name="AutoShape 75">
                <a:extLst>
                  <a:ext uri="{FF2B5EF4-FFF2-40B4-BE49-F238E27FC236}">
                    <a16:creationId xmlns:a16="http://schemas.microsoft.com/office/drawing/2014/main" id="{656C8744-E2E5-88C0-9314-B32AF8D68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8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1" name="AutoShape 76">
                <a:extLst>
                  <a:ext uri="{FF2B5EF4-FFF2-40B4-BE49-F238E27FC236}">
                    <a16:creationId xmlns:a16="http://schemas.microsoft.com/office/drawing/2014/main" id="{A12ED475-6DF0-A177-6081-2D9ACCFB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60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2" name="AutoShape 77">
                <a:extLst>
                  <a:ext uri="{FF2B5EF4-FFF2-40B4-BE49-F238E27FC236}">
                    <a16:creationId xmlns:a16="http://schemas.microsoft.com/office/drawing/2014/main" id="{0F99969C-99EA-7C7F-06BB-6E65FFF87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3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3" name="AutoShape 78">
                <a:extLst>
                  <a:ext uri="{FF2B5EF4-FFF2-40B4-BE49-F238E27FC236}">
                    <a16:creationId xmlns:a16="http://schemas.microsoft.com/office/drawing/2014/main" id="{0D5BCF4D-47C1-EC1F-08CE-2CE835D6E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71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4" name="AutoShape 79">
                <a:extLst>
                  <a:ext uri="{FF2B5EF4-FFF2-40B4-BE49-F238E27FC236}">
                    <a16:creationId xmlns:a16="http://schemas.microsoft.com/office/drawing/2014/main" id="{7DEA3771-BCD0-7A62-FAAA-41167D16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8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AutoShape 80">
                <a:extLst>
                  <a:ext uri="{FF2B5EF4-FFF2-40B4-BE49-F238E27FC236}">
                    <a16:creationId xmlns:a16="http://schemas.microsoft.com/office/drawing/2014/main" id="{4FB94DB3-F429-8457-8D8E-199185C9E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6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6" name="AutoShape 81">
                <a:extLst>
                  <a:ext uri="{FF2B5EF4-FFF2-40B4-BE49-F238E27FC236}">
                    <a16:creationId xmlns:a16="http://schemas.microsoft.com/office/drawing/2014/main" id="{2B2A1F36-14F0-53F9-E3D3-FF7094E1E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37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7" name="AutoShape 82">
                <a:extLst>
                  <a:ext uri="{FF2B5EF4-FFF2-40B4-BE49-F238E27FC236}">
                    <a16:creationId xmlns:a16="http://schemas.microsoft.com/office/drawing/2014/main" id="{B0F8C5C0-4277-A72B-F6EF-B30B8CF4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613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AutoShape 83">
                <a:extLst>
                  <a:ext uri="{FF2B5EF4-FFF2-40B4-BE49-F238E27FC236}">
                    <a16:creationId xmlns:a16="http://schemas.microsoft.com/office/drawing/2014/main" id="{13E1B96E-C0EC-5A72-48C8-910F4CA34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88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AutoShape 84">
                <a:extLst>
                  <a:ext uri="{FF2B5EF4-FFF2-40B4-BE49-F238E27FC236}">
                    <a16:creationId xmlns:a16="http://schemas.microsoft.com/office/drawing/2014/main" id="{0EB79820-86A9-05B8-6803-5F0AFF0D1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63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AutoShape 85">
                <a:extLst>
                  <a:ext uri="{FF2B5EF4-FFF2-40B4-BE49-F238E27FC236}">
                    <a16:creationId xmlns:a16="http://schemas.microsoft.com/office/drawing/2014/main" id="{604204C3-3170-7CF5-0FA8-EF9A681B6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39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AutoShape 86">
                <a:extLst>
                  <a:ext uri="{FF2B5EF4-FFF2-40B4-BE49-F238E27FC236}">
                    <a16:creationId xmlns:a16="http://schemas.microsoft.com/office/drawing/2014/main" id="{4E5953BC-1917-980E-156C-AE1BDCF61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514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AutoShape 87">
                <a:extLst>
                  <a:ext uri="{FF2B5EF4-FFF2-40B4-BE49-F238E27FC236}">
                    <a16:creationId xmlns:a16="http://schemas.microsoft.com/office/drawing/2014/main" id="{86C089FA-A9D0-2A54-2D94-CEC42EE4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90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AutoShape 88">
                <a:extLst>
                  <a:ext uri="{FF2B5EF4-FFF2-40B4-BE49-F238E27FC236}">
                    <a16:creationId xmlns:a16="http://schemas.microsoft.com/office/drawing/2014/main" id="{68D6B5F3-9216-305F-A1AB-0A579C6B7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65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4" name="AutoShape 89">
                <a:extLst>
                  <a:ext uri="{FF2B5EF4-FFF2-40B4-BE49-F238E27FC236}">
                    <a16:creationId xmlns:a16="http://schemas.microsoft.com/office/drawing/2014/main" id="{A1FF2198-A3F9-08FE-6FF8-45829CC17C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40" y="3354151"/>
                <a:ext cx="9" cy="86"/>
              </a:xfrm>
              <a:prstGeom prst="can">
                <a:avLst>
                  <a:gd name="adj" fmla="val 238889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5" name="AutoShape 90">
                <a:extLst>
                  <a:ext uri="{FF2B5EF4-FFF2-40B4-BE49-F238E27FC236}">
                    <a16:creationId xmlns:a16="http://schemas.microsoft.com/office/drawing/2014/main" id="{BDBC650A-6ED7-EBE4-C6C8-3FEBCF2BC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416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6" name="AutoShape 91">
                <a:extLst>
                  <a:ext uri="{FF2B5EF4-FFF2-40B4-BE49-F238E27FC236}">
                    <a16:creationId xmlns:a16="http://schemas.microsoft.com/office/drawing/2014/main" id="{DC006476-9483-EAEF-8873-D28E8541B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91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7" name="AutoShape 92">
                <a:extLst>
                  <a:ext uri="{FF2B5EF4-FFF2-40B4-BE49-F238E27FC236}">
                    <a16:creationId xmlns:a16="http://schemas.microsoft.com/office/drawing/2014/main" id="{E93907CD-E419-F006-A99A-AC8D99926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67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8" name="AutoShape 93">
                <a:extLst>
                  <a:ext uri="{FF2B5EF4-FFF2-40B4-BE49-F238E27FC236}">
                    <a16:creationId xmlns:a16="http://schemas.microsoft.com/office/drawing/2014/main" id="{D20B68CA-54FC-5016-A5A6-B34E962E4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42" y="3354151"/>
                <a:ext cx="8" cy="86"/>
              </a:xfrm>
              <a:prstGeom prst="can">
                <a:avLst>
                  <a:gd name="adj" fmla="val 268750"/>
                </a:avLst>
              </a:prstGeom>
              <a:solidFill>
                <a:srgbClr val="808080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DC5D439-AB86-82DC-BDB0-72822274F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329" y="3354074"/>
                <a:ext cx="549" cy="107"/>
              </a:xfrm>
              <a:prstGeom prst="rect">
                <a:avLst/>
              </a:prstGeom>
              <a:solidFill>
                <a:srgbClr val="808080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r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808080"/>
                </a:extrusionClr>
                <a:contourClr>
                  <a:srgbClr val="808080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flatTx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" name="Line 95">
              <a:extLst>
                <a:ext uri="{FF2B5EF4-FFF2-40B4-BE49-F238E27FC236}">
                  <a16:creationId xmlns:a16="http://schemas.microsoft.com/office/drawing/2014/main" id="{F9E9425D-4693-0E66-E855-CFFEC7664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91" y="3353334"/>
              <a:ext cx="0" cy="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96">
              <a:extLst>
                <a:ext uri="{FF2B5EF4-FFF2-40B4-BE49-F238E27FC236}">
                  <a16:creationId xmlns:a16="http://schemas.microsoft.com/office/drawing/2014/main" id="{E99DEFE8-6021-4EB5-2E67-E171A93C7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48" y="3353334"/>
              <a:ext cx="2" cy="600"/>
            </a:xfrm>
            <a:custGeom>
              <a:avLst/>
              <a:gdLst>
                <a:gd name="T0" fmla="*/ 4 w 4"/>
                <a:gd name="T1" fmla="*/ 0 h 809"/>
                <a:gd name="T2" fmla="*/ 0 w 4"/>
                <a:gd name="T3" fmla="*/ 809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" h="809">
                  <a:moveTo>
                    <a:pt x="4" y="0"/>
                  </a:moveTo>
                  <a:lnTo>
                    <a:pt x="0" y="80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97">
              <a:extLst>
                <a:ext uri="{FF2B5EF4-FFF2-40B4-BE49-F238E27FC236}">
                  <a16:creationId xmlns:a16="http://schemas.microsoft.com/office/drawing/2014/main" id="{1053796D-6B33-B231-CF75-4E8686861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709" y="3353334"/>
              <a:ext cx="0" cy="6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98">
              <a:extLst>
                <a:ext uri="{FF2B5EF4-FFF2-40B4-BE49-F238E27FC236}">
                  <a16:creationId xmlns:a16="http://schemas.microsoft.com/office/drawing/2014/main" id="{D5DA5E42-C8E8-9EE9-CDB8-CB1ADC5A2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91" y="3353334"/>
              <a:ext cx="681" cy="615"/>
            </a:xfrm>
            <a:custGeom>
              <a:avLst/>
              <a:gdLst>
                <a:gd name="T0" fmla="*/ 0 w 1162"/>
                <a:gd name="T1" fmla="*/ 0 h 829"/>
                <a:gd name="T2" fmla="*/ 1162 w 1162"/>
                <a:gd name="T3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62" h="829">
                  <a:moveTo>
                    <a:pt x="0" y="0"/>
                  </a:moveTo>
                  <a:lnTo>
                    <a:pt x="1162" y="8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99">
              <a:extLst>
                <a:ext uri="{FF2B5EF4-FFF2-40B4-BE49-F238E27FC236}">
                  <a16:creationId xmlns:a16="http://schemas.microsoft.com/office/drawing/2014/main" id="{76F59A4E-B6F2-948F-8E2A-D741AFA3A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950" y="3353334"/>
              <a:ext cx="717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100">
              <a:extLst>
                <a:ext uri="{FF2B5EF4-FFF2-40B4-BE49-F238E27FC236}">
                  <a16:creationId xmlns:a16="http://schemas.microsoft.com/office/drawing/2014/main" id="{1165D656-84B7-5D17-E479-B0AFD2B1B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8" y="3353334"/>
              <a:ext cx="691" cy="615"/>
            </a:xfrm>
            <a:custGeom>
              <a:avLst/>
              <a:gdLst>
                <a:gd name="T0" fmla="*/ 1180 w 1180"/>
                <a:gd name="T1" fmla="*/ 0 h 829"/>
                <a:gd name="T2" fmla="*/ 0 w 1180"/>
                <a:gd name="T3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80" h="829">
                  <a:moveTo>
                    <a:pt x="1180" y="0"/>
                  </a:moveTo>
                  <a:lnTo>
                    <a:pt x="0" y="829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01">
              <a:extLst>
                <a:ext uri="{FF2B5EF4-FFF2-40B4-BE49-F238E27FC236}">
                  <a16:creationId xmlns:a16="http://schemas.microsoft.com/office/drawing/2014/main" id="{F7FD7AAE-1F40-518C-04E7-B3768F11D6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402" y="3353334"/>
              <a:ext cx="1307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02">
              <a:extLst>
                <a:ext uri="{FF2B5EF4-FFF2-40B4-BE49-F238E27FC236}">
                  <a16:creationId xmlns:a16="http://schemas.microsoft.com/office/drawing/2014/main" id="{E75CEDA1-2248-F406-2F1B-D106641AF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276" y="3353334"/>
              <a:ext cx="674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03">
              <a:extLst>
                <a:ext uri="{FF2B5EF4-FFF2-40B4-BE49-F238E27FC236}">
                  <a16:creationId xmlns:a16="http://schemas.microsoft.com/office/drawing/2014/main" id="{CAA16B20-CA86-2EA0-2E6F-6D962EA34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191" y="3353334"/>
              <a:ext cx="1349" cy="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Text Box 104">
              <a:extLst>
                <a:ext uri="{FF2B5EF4-FFF2-40B4-BE49-F238E27FC236}">
                  <a16:creationId xmlns:a16="http://schemas.microsoft.com/office/drawing/2014/main" id="{C407728A-0276-F131-75E0-590B6BF46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20" y="3354295"/>
              <a:ext cx="725" cy="1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Semi-custom</a:t>
              </a:r>
            </a:p>
          </p:txBody>
        </p:sp>
        <p:sp>
          <p:nvSpPr>
            <p:cNvPr id="24" name="Text Box 105">
              <a:extLst>
                <a:ext uri="{FF2B5EF4-FFF2-40B4-BE49-F238E27FC236}">
                  <a16:creationId xmlns:a16="http://schemas.microsoft.com/office/drawing/2014/main" id="{E15D32FD-360D-6F81-88B4-0A3A1292C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66" y="3354295"/>
              <a:ext cx="675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PLD</a:t>
              </a:r>
            </a:p>
          </p:txBody>
        </p:sp>
        <p:sp>
          <p:nvSpPr>
            <p:cNvPr id="25" name="Text Box 106">
              <a:extLst>
                <a:ext uri="{FF2B5EF4-FFF2-40B4-BE49-F238E27FC236}">
                  <a16:creationId xmlns:a16="http://schemas.microsoft.com/office/drawing/2014/main" id="{F1D915D0-53E6-A986-6AF2-FE75AE254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26" y="3354295"/>
              <a:ext cx="682" cy="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Full-custom</a:t>
              </a:r>
            </a:p>
          </p:txBody>
        </p:sp>
        <p:sp>
          <p:nvSpPr>
            <p:cNvPr id="26" name="Text Box 107">
              <a:extLst>
                <a:ext uri="{FF2B5EF4-FFF2-40B4-BE49-F238E27FC236}">
                  <a16:creationId xmlns:a16="http://schemas.microsoft.com/office/drawing/2014/main" id="{76852167-BB0C-ED54-0416-814D445F2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96" y="3353014"/>
              <a:ext cx="1112" cy="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General,</a:t>
              </a:r>
            </a:p>
            <a:p>
              <a:pPr algn="ctr"/>
              <a:r>
                <a:rPr lang="en-US" altLang="en-US" sz="1400" u="sng">
                  <a:solidFill>
                    <a:schemeClr val="tx2"/>
                  </a:solidFill>
                  <a:latin typeface="Times New Roman" panose="02020603050405020304" pitchFamily="18" charset="0"/>
                </a:rPr>
                <a:t>providing improved:</a:t>
              </a:r>
              <a:endParaRPr lang="en-US" altLang="en-US" sz="1200" u="sng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108">
              <a:extLst>
                <a:ext uri="{FF2B5EF4-FFF2-40B4-BE49-F238E27FC236}">
                  <a16:creationId xmlns:a16="http://schemas.microsoft.com/office/drawing/2014/main" id="{8AD6150C-F13C-A10E-0016-3638AEED6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127" y="3353014"/>
              <a:ext cx="1177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Customized, </a:t>
              </a:r>
            </a:p>
            <a:p>
              <a:pPr algn="ctr"/>
              <a:r>
                <a:rPr lang="en-US" altLang="en-US" sz="1400" u="sng">
                  <a:solidFill>
                    <a:schemeClr val="tx2"/>
                  </a:solidFill>
                  <a:latin typeface="Times New Roman" panose="02020603050405020304" pitchFamily="18" charset="0"/>
                </a:rPr>
                <a:t>providing improved:</a:t>
              </a:r>
              <a:endParaRPr lang="en-US" altLang="en-US" sz="1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109">
              <a:extLst>
                <a:ext uri="{FF2B5EF4-FFF2-40B4-BE49-F238E27FC236}">
                  <a16:creationId xmlns:a16="http://schemas.microsoft.com/office/drawing/2014/main" id="{EBCECB80-DE72-76A2-5660-0FE7B83D3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60" y="3353441"/>
              <a:ext cx="134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Power efficiency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Performance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Size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Cost (high volume)</a:t>
              </a:r>
              <a:endParaRPr lang="en-US" altLang="en-US" sz="12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110">
              <a:extLst>
                <a:ext uri="{FF2B5EF4-FFF2-40B4-BE49-F238E27FC236}">
                  <a16:creationId xmlns:a16="http://schemas.microsoft.com/office/drawing/2014/main" id="{8FE19D52-6F3F-D02A-8B69-AC03677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353387"/>
              <a:ext cx="1246" cy="1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Flexibility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Maintainability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NRE cost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Time- to-prototype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Time-to-market</a:t>
              </a:r>
            </a:p>
            <a:p>
              <a:pPr algn="ctr"/>
              <a:r>
                <a:rPr lang="en-US" altLang="en-US" sz="1400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Cost (low volume)</a:t>
              </a:r>
              <a:endParaRPr lang="en-US" altLang="en-US" sz="900" i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AutoShape 111">
              <a:extLst>
                <a:ext uri="{FF2B5EF4-FFF2-40B4-BE49-F238E27FC236}">
                  <a16:creationId xmlns:a16="http://schemas.microsoft.com/office/drawing/2014/main" id="{8196B87A-888B-F8D9-D00E-5DA8DB49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766" y="3353494"/>
              <a:ext cx="211" cy="21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AutoShape 112">
              <a:extLst>
                <a:ext uri="{FF2B5EF4-FFF2-40B4-BE49-F238E27FC236}">
                  <a16:creationId xmlns:a16="http://schemas.microsoft.com/office/drawing/2014/main" id="{13BE8884-343B-E110-EC87-2C6DC060FC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2916" y="3353547"/>
              <a:ext cx="211" cy="214"/>
            </a:xfrm>
            <a:prstGeom prst="lef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24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0677D5-61E2-7148-9884-49CD355E417E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4800" y="10668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/>
              <a:t>Co-design</a:t>
            </a:r>
          </a:p>
          <a:p>
            <a:pPr lvl="1"/>
            <a:r>
              <a:rPr lang="en-US" altLang="en-US"/>
              <a:t>Design of systems involving both hardware and software components</a:t>
            </a:r>
          </a:p>
          <a:p>
            <a:pPr lvl="1"/>
            <a:r>
              <a:rPr lang="en-US" altLang="en-US"/>
              <a:t>Starts with formal, abstract specification; series of refinements maps to target architecture: allocation, partitioning, scheduling, communication synthesis</a:t>
            </a:r>
          </a:p>
          <a:p>
            <a:pPr lvl="1"/>
            <a:r>
              <a:rPr lang="en-US" altLang="en-US"/>
              <a:t>Means to manage large-scale, complex systems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2F655C4-C8EA-978B-20B8-629534116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36" y="5342626"/>
            <a:ext cx="7772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000"/>
              <a:t>R. Domer, D. Gajski, J. Zhu, “Specification and Design of Embedded Systems,” </a:t>
            </a:r>
            <a:r>
              <a:rPr lang="en-US" altLang="en-US" sz="2000" i="1"/>
              <a:t>it+ti magazine</a:t>
            </a:r>
            <a:r>
              <a:rPr lang="en-US" altLang="en-US" sz="2000"/>
              <a:t>, Oldenbourg Verlag (Germany), No. 3, June 1998.</a:t>
            </a:r>
          </a:p>
        </p:txBody>
      </p:sp>
    </p:spTree>
    <p:extLst>
      <p:ext uri="{BB962C8B-B14F-4D97-AF65-F5344CB8AC3E}">
        <p14:creationId xmlns:p14="http://schemas.microsoft.com/office/powerpoint/2010/main" val="3526112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B565E8-6F0E-2FF1-3EDE-89B8FB5A6B4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00487" y="1025106"/>
            <a:ext cx="7848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Complex Systems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08D5BA-D6C3-97C7-1528-784F304E34E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05442" y="1713781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SOC (System-On-a-Chip)</a:t>
            </a:r>
          </a:p>
          <a:p>
            <a:pPr lvl="1"/>
            <a:r>
              <a:rPr lang="en-US" altLang="en-US"/>
              <a:t>Millions of gates on a chip</a:t>
            </a:r>
          </a:p>
          <a:p>
            <a:pPr lvl="2"/>
            <a:r>
              <a:rPr lang="en-US" altLang="en-US"/>
              <a:t>Decreasing processing technologies (deep sub-micron, 0.25 </a:t>
            </a:r>
            <a:r>
              <a:rPr lang="en-US" altLang="en-US">
                <a:latin typeface="Times" panose="02020603050405020304" pitchFamily="18" charset="0"/>
              </a:rPr>
              <a:t>µ</a:t>
            </a:r>
            <a:r>
              <a:rPr lang="en-US" altLang="en-US"/>
              <a:t>m and below): decreasing geometry size, increasing chip density</a:t>
            </a:r>
          </a:p>
          <a:p>
            <a:pPr lvl="1"/>
            <a:r>
              <a:rPr lang="en-US" altLang="en-US"/>
              <a:t>Problems</a:t>
            </a:r>
          </a:p>
          <a:p>
            <a:pPr lvl="2"/>
            <a:r>
              <a:rPr lang="en-US" altLang="en-US"/>
              <a:t>Electronic design automation (EDA) tools</a:t>
            </a:r>
          </a:p>
          <a:p>
            <a:pPr lvl="2"/>
            <a:r>
              <a:rPr lang="en-US" altLang="en-US"/>
              <a:t>Time-to-market</a:t>
            </a:r>
          </a:p>
        </p:txBody>
      </p:sp>
    </p:spTree>
    <p:extLst>
      <p:ext uri="{BB962C8B-B14F-4D97-AF65-F5344CB8AC3E}">
        <p14:creationId xmlns:p14="http://schemas.microsoft.com/office/powerpoint/2010/main" val="3537125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5CEE610-8E5E-3D6A-BF82-CC5717275FA3}"/>
              </a:ext>
            </a:extLst>
          </p:cNvPr>
          <p:cNvGrpSpPr>
            <a:grpSpLocks/>
          </p:cNvGrpSpPr>
          <p:nvPr/>
        </p:nvGrpSpPr>
        <p:grpSpPr bwMode="auto">
          <a:xfrm>
            <a:off x="2096219" y="1463615"/>
            <a:ext cx="6934200" cy="4857750"/>
            <a:chOff x="1981200" y="1219200"/>
            <a:chExt cx="4368" cy="30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4FBC9A-61A1-771A-6438-A97064CE38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219200"/>
              <a:ext cx="4368" cy="3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A7895E52-32D1-F560-93A6-AECD33239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692" y="121945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400" b="1">
                  <a:solidFill>
                    <a:schemeClr val="tx2"/>
                  </a:solidFill>
                  <a:latin typeface="Helvetica" panose="020B0604020202020204" pitchFamily="34" charset="0"/>
                </a:rPr>
                <a:t>shared</a:t>
              </a:r>
            </a:p>
          </p:txBody>
        </p:sp>
        <p:sp>
          <p:nvSpPr>
            <p:cNvPr id="15" name="Text Box 7">
              <a:extLst>
                <a:ext uri="{FF2B5EF4-FFF2-40B4-BE49-F238E27FC236}">
                  <a16:creationId xmlns:a16="http://schemas.microsoft.com/office/drawing/2014/main" id="{3BB2F07C-EF29-AA02-B765-2878C7830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132" y="1219452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400" b="1">
                  <a:solidFill>
                    <a:schemeClr val="tx2"/>
                  </a:solidFill>
                  <a:latin typeface="Helvetica" panose="020B0604020202020204" pitchFamily="34" charset="0"/>
                </a:rPr>
                <a:t>sync</a:t>
              </a:r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E66C38F1-C0F6-A311-E9BF-F8545A79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2844" y="1219788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400" b="1">
                  <a:solidFill>
                    <a:schemeClr val="tx2"/>
                  </a:solidFill>
                  <a:latin typeface="Helvetica" panose="020B0604020202020204" pitchFamily="34" charset="0"/>
                </a:rPr>
                <a:t>read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EE64E246-37EF-A751-10F0-78B850CE0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836" y="1219836"/>
              <a:ext cx="48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400" b="1">
                  <a:solidFill>
                    <a:schemeClr val="tx2"/>
                  </a:solidFill>
                  <a:latin typeface="Helvetica" panose="020B0604020202020204" pitchFamily="34" charset="0"/>
                </a:rPr>
                <a:t>write</a:t>
              </a: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6385B3FC-57AB-BE3A-D3D9-C5E87C36F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180" y="1220748"/>
              <a:ext cx="38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altLang="en-US" sz="1400" b="1">
                  <a:solidFill>
                    <a:schemeClr val="tx2"/>
                  </a:solidFill>
                  <a:latin typeface="Helvetica" panose="020B0604020202020204" pitchFamily="34" charset="0"/>
                </a:rPr>
                <a:t>sync</a:t>
              </a:r>
            </a:p>
          </p:txBody>
        </p:sp>
      </p:grpSp>
      <p:sp>
        <p:nvSpPr>
          <p:cNvPr id="7" name="Text Box 12">
            <a:extLst>
              <a:ext uri="{FF2B5EF4-FFF2-40B4-BE49-F238E27FC236}">
                <a16:creationId xmlns:a16="http://schemas.microsoft.com/office/drawing/2014/main" id="{B2D16F78-A228-EABB-704C-DF8BB26F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1260475"/>
            <a:ext cx="1392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B0: </a:t>
            </a: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top </a:t>
            </a:r>
            <a:b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behavior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integer</a:t>
            </a: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variable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boolean</a:t>
            </a: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variable</a:t>
            </a: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96E3AEB-82DB-6247-D6CC-2B2B737D28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8480" y="2130724"/>
            <a:ext cx="1447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A900FE21-AEBE-C25A-1F3D-B6884AA94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8339" y="2058837"/>
            <a:ext cx="3475008" cy="115162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C8D80ED4-6C9B-9961-12F1-23FD8FC34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1" y="3670539"/>
            <a:ext cx="2001838" cy="2657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Graphical</a:t>
            </a:r>
          </a:p>
          <a:p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representation: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Hierarchy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Concurrency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Transitions </a:t>
            </a: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between</a:t>
            </a:r>
            <a:b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  behaviors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C07FC6C-434A-772F-11DF-CC22F8051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60011"/>
            <a:ext cx="4203730" cy="19389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 sz="2400" u="sng">
                <a:solidFill>
                  <a:schemeClr val="tx2"/>
                </a:solidFill>
                <a:latin typeface="Times New Roman" panose="02020603050405020304" pitchFamily="18" charset="0"/>
              </a:rPr>
              <a:t>Behaviors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Sequential: B1, B2, B3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Concurrent: B4, B5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Atomic: B1</a:t>
            </a:r>
          </a:p>
          <a:p>
            <a:pPr>
              <a:buFontTx/>
              <a:buChar char="•"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 Composite: B2</a:t>
            </a:r>
          </a:p>
        </p:txBody>
      </p:sp>
    </p:spTree>
    <p:extLst>
      <p:ext uri="{BB962C8B-B14F-4D97-AF65-F5344CB8AC3E}">
        <p14:creationId xmlns:p14="http://schemas.microsoft.com/office/powerpoint/2010/main" val="379539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889E-07F7-6A2D-CB7D-87D546B1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290" y="1032807"/>
            <a:ext cx="7940040" cy="5383012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Defines the mapping between the set of behaviors in the specification and the set of allocated components in the architecture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Satisfy constraints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Minimize costs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Not yet near implementation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Multiple behaviors in a single PE (scheduling)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Interactions between PEs (communication) 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Design model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additional level of hierarchy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functional equivalence with specification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3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5F7D-E41B-8A2D-AA73-7103A894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667" y="975298"/>
            <a:ext cx="7940040" cy="5435334"/>
          </a:xfrm>
        </p:spPr>
        <p:txBody>
          <a:bodyPr wrap="square" lIns="0" tIns="0" rIns="0" bIns="0" anchor="t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Functional validation of design models at each step using simulation or formal verification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Analysis to estimate quality metrics and make design decisions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285750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3000" dirty="0">
                <a:latin typeface="Arial"/>
                <a:cs typeface="Arial"/>
              </a:rPr>
              <a:t>Tools</a:t>
            </a:r>
            <a:endParaRPr lang="en-US" sz="30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Static analyzer - program, ASIC metrics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Simulator - functional, cycle-based, discrete-event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Debugger - access to state of behaviors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Profiler - dynamic execution information</a:t>
            </a:r>
            <a:endParaRPr lang="en-US" sz="2800" dirty="0">
              <a:solidFill>
                <a:srgbClr val="336666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Visualizer - graphical displays of state,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4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F8EB-4BB6-F058-EFD3-06ACCAB4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40" y="1107590"/>
            <a:ext cx="7614919" cy="984885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</a:rPr>
              <a:t>Summary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65008-9901-EFD1-333E-86E2907F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7" y="1909826"/>
            <a:ext cx="7940040" cy="3847207"/>
          </a:xfrm>
        </p:spPr>
        <p:txBody>
          <a:bodyPr wrap="square" lIns="0" tIns="0" rIns="0" bIns="0" anchor="t">
            <a:spAutoFit/>
          </a:bodyPr>
          <a:lstStyle/>
          <a:p>
            <a:pPr marL="228600" lvl="0" indent="-228600" rtl="0">
              <a:buFont typeface=""/>
              <a:buChar char="•"/>
            </a:pPr>
            <a:r>
              <a:rPr lang="en-US" sz="26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Embedded systems are everywhere</a:t>
            </a:r>
            <a:r>
              <a:rPr lang="en-US" sz="26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6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Key challenge: optimization of design metrics</a:t>
            </a:r>
            <a:r>
              <a:rPr lang="en-US" sz="26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1" indent="-228600" rtl="0">
              <a:buFont typeface=""/>
              <a:buChar char="•"/>
            </a:pPr>
            <a:r>
              <a:rPr lang="en-US" sz="24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Design metrics compete with one another</a:t>
            </a:r>
            <a:r>
              <a:rPr lang="en-US" sz="24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6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A unified view of hardware and software is necessary to improve productivity</a:t>
            </a:r>
            <a:r>
              <a:rPr lang="en-US" sz="26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0" indent="-228600" rtl="0">
              <a:buFont typeface=""/>
              <a:buChar char="•"/>
            </a:pPr>
            <a:r>
              <a:rPr lang="en-US" sz="26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Key technologies</a:t>
            </a:r>
            <a:r>
              <a:rPr lang="en-US" sz="26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1" indent="-228600" rtl="0">
              <a:buFont typeface=""/>
              <a:buChar char="•"/>
            </a:pPr>
            <a:r>
              <a:rPr lang="en-US" sz="24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Processor: general-purpose, application-specific, single-purpose</a:t>
            </a:r>
            <a:r>
              <a:rPr lang="en-US" sz="24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  <a:p>
            <a:pPr marL="228600" lvl="1" indent="-228600" rtl="0">
              <a:buFont typeface=""/>
              <a:buChar char="•"/>
            </a:pPr>
            <a:r>
              <a:rPr lang="en-US" sz="2400" baseline="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Design: compilation/synthesis, libraries/IP, test/verification</a:t>
            </a:r>
            <a:r>
              <a:rPr lang="en-US" sz="2400" dirty="0">
                <a:solidFill>
                  <a:srgbClr val="336666"/>
                </a:solidFill>
                <a:latin typeface="Arial"/>
                <a:ea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416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Operating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2799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Systems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2231" y="1841970"/>
            <a:ext cx="2776054" cy="42047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409571"/>
            <a:ext cx="8305799" cy="1248030"/>
          </a:xfrm>
        </p:spPr>
        <p:txBody>
          <a:bodyPr/>
          <a:lstStyle/>
          <a:p>
            <a:r>
              <a:rPr lang="en-IN" sz="9600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466534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469900" indent="-457834">
              <a:lnSpc>
                <a:spcPct val="100000"/>
              </a:lnSpc>
              <a:spcBef>
                <a:spcPts val="2020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Real-time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Multi-user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vs.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Single-user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Multi-tasking vs.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Single-tasking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Distributed</a:t>
            </a:r>
            <a:endParaRPr sz="2400">
              <a:latin typeface="Arial MT"/>
              <a:cs typeface="Arial MT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Embedded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4920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Arial"/>
                <a:cs typeface="Arial"/>
              </a:rPr>
              <a:t>Real-Time</a:t>
            </a:r>
            <a:endParaRPr sz="24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2014"/>
              </a:spcBef>
              <a:buChar char="•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real-time</a:t>
            </a:r>
            <a:r>
              <a:rPr sz="2400" spc="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64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multitasking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aims</a:t>
            </a:r>
            <a:r>
              <a:rPr sz="2400" dirty="0">
                <a:latin typeface="Arial MT"/>
                <a:cs typeface="Arial MT"/>
              </a:rPr>
              <a:t> at executing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real-time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applications.</a:t>
            </a:r>
            <a:endParaRPr sz="2400">
              <a:latin typeface="Arial MT"/>
              <a:cs typeface="Arial MT"/>
            </a:endParaRPr>
          </a:p>
          <a:p>
            <a:pPr marL="469900" indent="-457834" algn="just">
              <a:lnSpc>
                <a:spcPct val="100000"/>
              </a:lnSpc>
              <a:spcBef>
                <a:spcPts val="575"/>
              </a:spcBef>
              <a:buChar char="•"/>
              <a:tabLst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Responds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input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instantly.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6825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Arial"/>
                <a:cs typeface="Arial"/>
              </a:rPr>
              <a:t>Multi-user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vs.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Single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user</a:t>
            </a:r>
            <a:endParaRPr sz="24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A multi-user operating system </a:t>
            </a:r>
            <a:r>
              <a:rPr sz="2400" spc="-5" dirty="0">
                <a:latin typeface="Arial MT"/>
                <a:cs typeface="Arial MT"/>
              </a:rPr>
              <a:t>allows multiple users </a:t>
            </a:r>
            <a:r>
              <a:rPr sz="2400" dirty="0">
                <a:latin typeface="Arial MT"/>
                <a:cs typeface="Arial MT"/>
              </a:rPr>
              <a:t> to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access 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5" dirty="0">
                <a:latin typeface="Arial MT"/>
                <a:cs typeface="Arial MT"/>
              </a:rPr>
              <a:t> concurrently.</a:t>
            </a:r>
            <a:endParaRPr sz="2400">
              <a:latin typeface="Arial MT"/>
              <a:cs typeface="Arial MT"/>
            </a:endParaRPr>
          </a:p>
          <a:p>
            <a:pPr marL="469900" marR="6350" indent="-457834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Time-sharing system </a:t>
            </a:r>
            <a:r>
              <a:rPr sz="2400" spc="-5" dirty="0">
                <a:latin typeface="Arial MT"/>
                <a:cs typeface="Arial MT"/>
              </a:rPr>
              <a:t>can be </a:t>
            </a:r>
            <a:r>
              <a:rPr sz="2400" dirty="0">
                <a:latin typeface="Arial MT"/>
                <a:cs typeface="Arial MT"/>
              </a:rPr>
              <a:t>classified </a:t>
            </a:r>
            <a:r>
              <a:rPr sz="2400" spc="-5" dirty="0">
                <a:latin typeface="Arial MT"/>
                <a:cs typeface="Arial MT"/>
              </a:rPr>
              <a:t>as multi-user </a:t>
            </a:r>
            <a:r>
              <a:rPr sz="2400" dirty="0">
                <a:latin typeface="Arial MT"/>
                <a:cs typeface="Arial MT"/>
              </a:rPr>
              <a:t> systems </a:t>
            </a:r>
            <a:r>
              <a:rPr sz="2400" spc="-5" dirty="0">
                <a:latin typeface="Arial MT"/>
                <a:cs typeface="Arial MT"/>
              </a:rPr>
              <a:t>as </a:t>
            </a:r>
            <a:r>
              <a:rPr sz="2400" dirty="0">
                <a:latin typeface="Arial MT"/>
                <a:cs typeface="Arial MT"/>
              </a:rPr>
              <a:t>they enable </a:t>
            </a:r>
            <a:r>
              <a:rPr sz="2400" spc="-5" dirty="0">
                <a:latin typeface="Arial MT"/>
                <a:cs typeface="Arial MT"/>
              </a:rPr>
              <a:t>a multiple user access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 computer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sharing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time.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Single-user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systems,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dirty="0">
                <a:latin typeface="Arial MT"/>
                <a:cs typeface="Arial MT"/>
              </a:rPr>
              <a:t> opposed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multi-user </a:t>
            </a:r>
            <a:r>
              <a:rPr sz="2400" dirty="0">
                <a:latin typeface="Arial MT"/>
                <a:cs typeface="Arial MT"/>
              </a:rPr>
              <a:t>operating system, </a:t>
            </a:r>
            <a:r>
              <a:rPr sz="2400" spc="-5" dirty="0">
                <a:latin typeface="Arial MT"/>
                <a:cs typeface="Arial MT"/>
              </a:rPr>
              <a:t>are </a:t>
            </a:r>
            <a:r>
              <a:rPr sz="2400" dirty="0">
                <a:latin typeface="Arial MT"/>
                <a:cs typeface="Arial MT"/>
              </a:rPr>
              <a:t>usable </a:t>
            </a:r>
            <a:r>
              <a:rPr sz="2400" spc="-5" dirty="0">
                <a:latin typeface="Arial MT"/>
                <a:cs typeface="Arial MT"/>
              </a:rPr>
              <a:t>by a </a:t>
            </a:r>
            <a:r>
              <a:rPr sz="2400" dirty="0">
                <a:latin typeface="Arial MT"/>
                <a:cs typeface="Arial MT"/>
              </a:rPr>
              <a:t>single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5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619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Arial"/>
                <a:cs typeface="Arial"/>
              </a:rPr>
              <a:t>Multi-tasking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vs.</a:t>
            </a:r>
            <a:r>
              <a:rPr sz="2400" b="1" spc="-5" dirty="0">
                <a:latin typeface="Arial"/>
                <a:cs typeface="Arial"/>
              </a:rPr>
              <a:t> Single-tasking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69900" algn="l"/>
                <a:tab pos="470534" algn="l"/>
              </a:tabLst>
            </a:pPr>
            <a:r>
              <a:rPr sz="2400" spc="-5" dirty="0">
                <a:latin typeface="Arial MT"/>
                <a:cs typeface="Arial MT"/>
              </a:rPr>
              <a:t>When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single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program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allowed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run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time,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-5" dirty="0">
                <a:latin typeface="Arial MT"/>
                <a:cs typeface="Arial MT"/>
              </a:rPr>
              <a:t> is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grouped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under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single-tasking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3141345"/>
            <a:ext cx="59010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469900" algn="l"/>
                <a:tab pos="470534" algn="l"/>
                <a:tab pos="1454150" algn="l"/>
                <a:tab pos="1914525" algn="l"/>
                <a:tab pos="2027555" algn="l"/>
                <a:tab pos="2533650" algn="l"/>
                <a:tab pos="2780665" algn="l"/>
                <a:tab pos="3426460" algn="l"/>
                <a:tab pos="3836670" algn="l"/>
                <a:tab pos="4799965" algn="l"/>
                <a:tab pos="4921885" algn="l"/>
                <a:tab pos="5306060" algn="l"/>
              </a:tabLst>
            </a:pPr>
            <a:r>
              <a:rPr sz="2400" dirty="0">
                <a:latin typeface="Arial MT"/>
                <a:cs typeface="Arial MT"/>
              </a:rPr>
              <a:t>Wh</a:t>
            </a:r>
            <a:r>
              <a:rPr sz="2400" spc="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	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case</a:t>
            </a:r>
            <a:r>
              <a:rPr sz="2400" dirty="0">
                <a:latin typeface="Arial MT"/>
                <a:cs typeface="Arial MT"/>
              </a:rPr>
              <a:t>	the	</a:t>
            </a:r>
            <a:r>
              <a:rPr sz="2400" spc="-5" dirty="0">
                <a:latin typeface="Arial MT"/>
                <a:cs typeface="Arial MT"/>
              </a:rPr>
              <a:t>opera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dirty="0">
                <a:latin typeface="Arial MT"/>
                <a:cs typeface="Arial MT"/>
              </a:rPr>
              <a:t>		system  execution		of	</a:t>
            </a:r>
            <a:r>
              <a:rPr sz="2400" spc="-5" dirty="0">
                <a:latin typeface="Arial MT"/>
                <a:cs typeface="Arial MT"/>
              </a:rPr>
              <a:t>multiple	</a:t>
            </a:r>
            <a:r>
              <a:rPr sz="2400" dirty="0">
                <a:latin typeface="Arial MT"/>
                <a:cs typeface="Arial MT"/>
              </a:rPr>
              <a:t>tasks	at	</a:t>
            </a:r>
            <a:r>
              <a:rPr sz="2400" spc="-5" dirty="0">
                <a:latin typeface="Arial MT"/>
                <a:cs typeface="Arial MT"/>
              </a:rPr>
              <a:t>one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7614" y="3141345"/>
            <a:ext cx="1563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0"/>
              </a:spcBef>
              <a:tabLst>
                <a:tab pos="925194" algn="l"/>
                <a:tab pos="1126490" algn="l"/>
                <a:tab pos="1329055" algn="l"/>
              </a:tabLst>
            </a:pPr>
            <a:r>
              <a:rPr sz="2400" spc="-5" dirty="0">
                <a:latin typeface="Arial MT"/>
                <a:cs typeface="Arial MT"/>
              </a:rPr>
              <a:t>allows		the  time,	i</a:t>
            </a:r>
            <a:r>
              <a:rPr sz="2400" dirty="0">
                <a:latin typeface="Arial MT"/>
                <a:cs typeface="Arial MT"/>
              </a:rPr>
              <a:t>t		</a:t>
            </a:r>
            <a:r>
              <a:rPr sz="2400" spc="-10" dirty="0">
                <a:latin typeface="Arial MT"/>
                <a:cs typeface="Arial MT"/>
              </a:rPr>
              <a:t>is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3872865"/>
            <a:ext cx="622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classified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multi-tasking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operating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6190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Arial"/>
                <a:cs typeface="Arial"/>
              </a:rPr>
              <a:t>Distributed</a:t>
            </a:r>
            <a:endParaRPr sz="2400">
              <a:latin typeface="Arial"/>
              <a:cs typeface="Arial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A distributed operating system manages </a:t>
            </a:r>
            <a:r>
              <a:rPr sz="2400" spc="-5" dirty="0">
                <a:latin typeface="Arial MT"/>
                <a:cs typeface="Arial MT"/>
              </a:rPr>
              <a:t>a group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independent computers </a:t>
            </a:r>
            <a:r>
              <a:rPr sz="2400" spc="-5" dirty="0">
                <a:latin typeface="Arial MT"/>
                <a:cs typeface="Arial MT"/>
              </a:rPr>
              <a:t>and makes </a:t>
            </a:r>
            <a:r>
              <a:rPr sz="2400" dirty="0">
                <a:latin typeface="Arial MT"/>
                <a:cs typeface="Arial MT"/>
              </a:rPr>
              <a:t>them appear 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single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computer.</a:t>
            </a:r>
            <a:endParaRPr sz="2400">
              <a:latin typeface="Arial MT"/>
              <a:cs typeface="Arial MT"/>
            </a:endParaRPr>
          </a:p>
          <a:p>
            <a:pPr marL="469900" marR="5080" indent="-457834" algn="just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70534" algn="l"/>
              </a:tabLst>
            </a:pPr>
            <a:r>
              <a:rPr sz="2400" dirty="0">
                <a:latin typeface="Arial MT"/>
                <a:cs typeface="Arial MT"/>
              </a:rPr>
              <a:t>The development of </a:t>
            </a:r>
            <a:r>
              <a:rPr sz="2400" spc="-5" dirty="0">
                <a:latin typeface="Arial MT"/>
                <a:cs typeface="Arial MT"/>
              </a:rPr>
              <a:t>networked </a:t>
            </a:r>
            <a:r>
              <a:rPr sz="2400" dirty="0">
                <a:latin typeface="Arial MT"/>
                <a:cs typeface="Arial MT"/>
              </a:rPr>
              <a:t>computers </a:t>
            </a:r>
            <a:r>
              <a:rPr sz="2400" spc="-5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could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 </a:t>
            </a:r>
            <a:r>
              <a:rPr sz="2400" dirty="0">
                <a:latin typeface="Arial MT"/>
                <a:cs typeface="Arial MT"/>
              </a:rPr>
              <a:t>linked </a:t>
            </a:r>
            <a:r>
              <a:rPr sz="2400" spc="-5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communicate </a:t>
            </a:r>
            <a:r>
              <a:rPr sz="2400" spc="-5" dirty="0">
                <a:latin typeface="Arial MT"/>
                <a:cs typeface="Arial MT"/>
              </a:rPr>
              <a:t>with each </a:t>
            </a:r>
            <a:r>
              <a:rPr sz="2400" dirty="0">
                <a:latin typeface="Arial MT"/>
                <a:cs typeface="Arial MT"/>
              </a:rPr>
              <a:t>other, </a:t>
            </a:r>
            <a:r>
              <a:rPr sz="2400" spc="-5" dirty="0">
                <a:latin typeface="Arial MT"/>
                <a:cs typeface="Arial MT"/>
              </a:rPr>
              <a:t>gave </a:t>
            </a:r>
            <a:r>
              <a:rPr sz="2400" dirty="0">
                <a:latin typeface="Arial MT"/>
                <a:cs typeface="Arial MT"/>
              </a:rPr>
              <a:t> rise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distributed </a:t>
            </a:r>
            <a:r>
              <a:rPr sz="2400" spc="-5" dirty="0">
                <a:latin typeface="Arial MT"/>
                <a:cs typeface="Arial MT"/>
              </a:rPr>
              <a:t>computing.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74345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Operating</a:t>
            </a:r>
            <a:r>
              <a:rPr spc="-80" dirty="0"/>
              <a:t> </a:t>
            </a:r>
            <a:r>
              <a:rPr spc="-5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285"/>
              </a:lnSpc>
            </a:pP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1092453"/>
            <a:ext cx="7616825" cy="361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Types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Operating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dirty="0">
                <a:latin typeface="Arial"/>
                <a:cs typeface="Arial"/>
              </a:rPr>
              <a:t>Embedded</a:t>
            </a:r>
            <a:endParaRPr sz="2400">
              <a:latin typeface="Arial"/>
              <a:cs typeface="Arial"/>
            </a:endParaRPr>
          </a:p>
          <a:p>
            <a:pPr marL="469900" marR="5080" indent="-457834">
              <a:lnSpc>
                <a:spcPct val="100000"/>
              </a:lnSpc>
              <a:spcBef>
                <a:spcPts val="2014"/>
              </a:spcBef>
              <a:buFont typeface="Wingdings"/>
              <a:buChar char=""/>
              <a:tabLst>
                <a:tab pos="469900" algn="l"/>
                <a:tab pos="470534" algn="l"/>
                <a:tab pos="2113280" algn="l"/>
                <a:tab pos="3551554" algn="l"/>
                <a:tab pos="4833620" algn="l"/>
                <a:tab pos="5440045" algn="l"/>
                <a:tab pos="6844030" algn="l"/>
                <a:tab pos="7265034" algn="l"/>
              </a:tabLst>
            </a:pPr>
            <a:r>
              <a:rPr sz="2400" spc="-5" dirty="0">
                <a:latin typeface="Arial MT"/>
                <a:cs typeface="Arial MT"/>
              </a:rPr>
              <a:t>Embe</a:t>
            </a:r>
            <a:r>
              <a:rPr sz="2400" spc="5" dirty="0">
                <a:latin typeface="Arial MT"/>
                <a:cs typeface="Arial MT"/>
              </a:rPr>
              <a:t>d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opera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ing</a:t>
            </a:r>
            <a:r>
              <a:rPr sz="2400" dirty="0">
                <a:latin typeface="Arial MT"/>
                <a:cs typeface="Arial MT"/>
              </a:rPr>
              <a:t>	systems	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des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n</a:t>
            </a:r>
            <a:r>
              <a:rPr sz="2400" spc="-5" dirty="0">
                <a:latin typeface="Arial MT"/>
                <a:cs typeface="Arial MT"/>
              </a:rPr>
              <a:t>ed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be  used in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embedded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computer </a:t>
            </a:r>
            <a:r>
              <a:rPr sz="2400" spc="-5" dirty="0">
                <a:latin typeface="Arial MT"/>
                <a:cs typeface="Arial MT"/>
              </a:rPr>
              <a:t>systems.</a:t>
            </a:r>
            <a:endParaRPr sz="2400">
              <a:latin typeface="Arial MT"/>
              <a:cs typeface="Arial MT"/>
            </a:endParaRPr>
          </a:p>
          <a:p>
            <a:pPr marL="469900" marR="7620" indent="-457834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469900" algn="l"/>
                <a:tab pos="470534" algn="l"/>
                <a:tab pos="1308100" algn="l"/>
                <a:tab pos="1910080" algn="l"/>
                <a:tab pos="3310890" algn="l"/>
                <a:tab pos="3725545" algn="l"/>
                <a:tab pos="4920615" algn="l"/>
                <a:tab pos="5420360" algn="l"/>
                <a:tab pos="6294120" algn="l"/>
              </a:tabLst>
            </a:pPr>
            <a:r>
              <a:rPr sz="2400" dirty="0">
                <a:latin typeface="Arial MT"/>
                <a:cs typeface="Arial MT"/>
              </a:rPr>
              <a:t>They	</a:t>
            </a:r>
            <a:r>
              <a:rPr sz="2400" spc="-5" dirty="0">
                <a:latin typeface="Arial MT"/>
                <a:cs typeface="Arial MT"/>
              </a:rPr>
              <a:t>are	de</a:t>
            </a:r>
            <a:r>
              <a:rPr sz="2400" spc="5" dirty="0">
                <a:latin typeface="Arial MT"/>
                <a:cs typeface="Arial MT"/>
              </a:rPr>
              <a:t>s</a:t>
            </a:r>
            <a:r>
              <a:rPr sz="2400" spc="-5" dirty="0">
                <a:latin typeface="Arial MT"/>
                <a:cs typeface="Arial MT"/>
              </a:rPr>
              <a:t>ign</a:t>
            </a:r>
            <a:r>
              <a:rPr sz="240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Arial MT"/>
                <a:cs typeface="Arial MT"/>
              </a:rPr>
              <a:t>t</a:t>
            </a:r>
            <a:r>
              <a:rPr sz="2400" dirty="0">
                <a:latin typeface="Arial MT"/>
                <a:cs typeface="Arial MT"/>
              </a:rPr>
              <a:t>o	</a:t>
            </a:r>
            <a:r>
              <a:rPr sz="2400" spc="-5" dirty="0">
                <a:latin typeface="Arial MT"/>
                <a:cs typeface="Arial MT"/>
              </a:rPr>
              <a:t>opera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on</a:t>
            </a:r>
            <a:r>
              <a:rPr sz="2400" dirty="0">
                <a:latin typeface="Arial MT"/>
                <a:cs typeface="Arial MT"/>
              </a:rPr>
              <a:t>	s</a:t>
            </a:r>
            <a:r>
              <a:rPr sz="2400" spc="5" dirty="0">
                <a:latin typeface="Arial MT"/>
                <a:cs typeface="Arial MT"/>
              </a:rPr>
              <a:t>m</a:t>
            </a:r>
            <a:r>
              <a:rPr sz="2400" spc="-5" dirty="0">
                <a:latin typeface="Arial MT"/>
                <a:cs typeface="Arial MT"/>
              </a:rPr>
              <a:t>all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mach</a:t>
            </a:r>
            <a:r>
              <a:rPr sz="2400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n</a:t>
            </a:r>
            <a:r>
              <a:rPr sz="2400" dirty="0">
                <a:latin typeface="Arial MT"/>
                <a:cs typeface="Arial MT"/>
              </a:rPr>
              <a:t>es  </a:t>
            </a:r>
            <a:r>
              <a:rPr sz="2400" spc="-5" dirty="0">
                <a:latin typeface="Arial MT"/>
                <a:cs typeface="Arial MT"/>
              </a:rPr>
              <a:t>like PDAs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autonomy.</a:t>
            </a:r>
            <a:endParaRPr sz="2400">
              <a:latin typeface="Arial MT"/>
              <a:cs typeface="Arial MT"/>
            </a:endParaRPr>
          </a:p>
          <a:p>
            <a:pPr marL="469900" marR="6985" indent="-457834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469900" algn="l"/>
                <a:tab pos="470534" algn="l"/>
                <a:tab pos="1288415" algn="l"/>
                <a:tab pos="1868805" algn="l"/>
                <a:tab pos="2586990" algn="l"/>
                <a:tab pos="2983230" algn="l"/>
                <a:tab pos="4156710" algn="l"/>
                <a:tab pos="4838065" algn="l"/>
                <a:tab pos="5149215" algn="l"/>
                <a:tab pos="6172200" algn="l"/>
                <a:tab pos="7346950" algn="l"/>
              </a:tabLst>
            </a:pPr>
            <a:r>
              <a:rPr sz="2400" dirty="0">
                <a:latin typeface="Arial MT"/>
                <a:cs typeface="Arial MT"/>
              </a:rPr>
              <a:t>They	</a:t>
            </a:r>
            <a:r>
              <a:rPr sz="2400" spc="-5" dirty="0">
                <a:latin typeface="Arial MT"/>
                <a:cs typeface="Arial MT"/>
              </a:rPr>
              <a:t>are	a</a:t>
            </a:r>
            <a:r>
              <a:rPr sz="2400" dirty="0">
                <a:latin typeface="Arial MT"/>
                <a:cs typeface="Arial MT"/>
              </a:rPr>
              <a:t>b</a:t>
            </a:r>
            <a:r>
              <a:rPr sz="2400" spc="-5" dirty="0">
                <a:latin typeface="Arial MT"/>
                <a:cs typeface="Arial MT"/>
              </a:rPr>
              <a:t>le</a:t>
            </a:r>
            <a:r>
              <a:rPr sz="2400" dirty="0">
                <a:latin typeface="Arial MT"/>
                <a:cs typeface="Arial MT"/>
              </a:rPr>
              <a:t>	to	</a:t>
            </a:r>
            <a:r>
              <a:rPr sz="2400" spc="-5" dirty="0">
                <a:latin typeface="Arial MT"/>
                <a:cs typeface="Arial MT"/>
              </a:rPr>
              <a:t>o</a:t>
            </a:r>
            <a:r>
              <a:rPr sz="2400" spc="-20" dirty="0">
                <a:latin typeface="Arial MT"/>
                <a:cs typeface="Arial MT"/>
              </a:rPr>
              <a:t>p</a:t>
            </a:r>
            <a:r>
              <a:rPr sz="2400" spc="-5" dirty="0">
                <a:latin typeface="Arial MT"/>
                <a:cs typeface="Arial MT"/>
              </a:rPr>
              <a:t>era</a:t>
            </a:r>
            <a:r>
              <a:rPr sz="2400" dirty="0">
                <a:latin typeface="Arial MT"/>
                <a:cs typeface="Arial MT"/>
              </a:rPr>
              <a:t>t</a:t>
            </a:r>
            <a:r>
              <a:rPr sz="2400" spc="-5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with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5" dirty="0">
                <a:latin typeface="Arial MT"/>
                <a:cs typeface="Arial MT"/>
              </a:rPr>
              <a:t>i</a:t>
            </a:r>
            <a:r>
              <a:rPr sz="2400" spc="-5" dirty="0">
                <a:latin typeface="Arial MT"/>
                <a:cs typeface="Arial MT"/>
              </a:rPr>
              <a:t>mit</a:t>
            </a:r>
            <a:r>
              <a:rPr sz="2400" spc="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d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spc="-5" dirty="0">
                <a:latin typeface="Arial MT"/>
                <a:cs typeface="Arial MT"/>
              </a:rPr>
              <a:t>number</a:t>
            </a:r>
            <a:r>
              <a:rPr sz="2400" dirty="0">
                <a:latin typeface="Arial MT"/>
                <a:cs typeface="Arial MT"/>
              </a:rPr>
              <a:t>	of  </a:t>
            </a:r>
            <a:r>
              <a:rPr sz="2400" spc="-5" dirty="0">
                <a:latin typeface="Arial MT"/>
                <a:cs typeface="Arial MT"/>
              </a:rPr>
              <a:t>resources.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281</Words>
  <Application>Microsoft Office PowerPoint</Application>
  <PresentationFormat>On-screen Show (4:3)</PresentationFormat>
  <Paragraphs>54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OPERATING SYSTEM  </vt:lpstr>
      <vt:lpstr>Operating Systems</vt:lpstr>
      <vt:lpstr>PowerPoint Presentation</vt:lpstr>
      <vt:lpstr>Operating Systems</vt:lpstr>
      <vt:lpstr>Operating Systems</vt:lpstr>
      <vt:lpstr>Operating Systems</vt:lpstr>
      <vt:lpstr>Operating Systems</vt:lpstr>
      <vt:lpstr>Operating Systems</vt:lpstr>
      <vt:lpstr>Operating Systems</vt:lpstr>
      <vt:lpstr>Operating Systems</vt:lpstr>
      <vt:lpstr>CprE 588 Embedded Computer Systems</vt:lpstr>
      <vt:lpstr>Independence of Processor Technologies</vt:lpstr>
      <vt:lpstr>Digital System v. Embedded System</vt:lpstr>
      <vt:lpstr>A “Short List” of Embedded Systems</vt:lpstr>
      <vt:lpstr>Some Application Domains</vt:lpstr>
      <vt:lpstr>Parts of an Embedded System</vt:lpstr>
      <vt:lpstr>PowerPoint Presentation</vt:lpstr>
      <vt:lpstr>The Performance Design Metric </vt:lpstr>
      <vt:lpstr>Three Key Technologies </vt:lpstr>
      <vt:lpstr>PowerPoint Presentation</vt:lpstr>
      <vt:lpstr>Processor Technology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</dc:creator>
  <cp:lastModifiedBy>Dell</cp:lastModifiedBy>
  <cp:revision>184</cp:revision>
  <dcterms:created xsi:type="dcterms:W3CDTF">2022-03-19T07:40:08Z</dcterms:created>
  <dcterms:modified xsi:type="dcterms:W3CDTF">2024-12-16T04:34:34Z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2022-03-19T00:00:00Z</vt:filetime>
  </property>
</Properties>
</file>