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CD42715-C25F-4501-A597-718B54C123C5}">
  <a:tblStyle styleId="{9CD42715-C25F-4501-A597-718B54C123C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abcd4f88e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g31abcd4f88e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1abcd4f88e_0_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1abcd4f88e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abcd4f88e_0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1abcd4f88e_0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abcd4f88e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1abcd4f88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abcd4f88e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g31abcd4f88e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1abcd4f88e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31abcd4f88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abcd4f88e_0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g31abcd4f88e_0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1abcd4f88e_0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g31abcd4f88e_0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abcd4f88e_0_3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g31abcd4f88e_0_3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ef5dbc1ed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ef5dbc1ed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abcd4f88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abcd4f88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abcd4f88e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1abcd4f88e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1abcd4f88e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1abcd4f88e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e87d152aa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e87d152aa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abcd4f88e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1abcd4f88e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1abcd4f88e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1abcd4f88e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1b490067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1b490067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418a481c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418a481c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 idx="4294967295"/>
          </p:nvPr>
        </p:nvSpPr>
        <p:spPr>
          <a:xfrm>
            <a:off x="311700" y="249200"/>
            <a:ext cx="8520600" cy="21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55" b="1" dirty="0">
                <a:solidFill>
                  <a:srgbClr val="38761D"/>
                </a:solidFill>
              </a:rPr>
              <a:t> </a:t>
            </a:r>
            <a:endParaRPr sz="5911" b="1" dirty="0">
              <a:solidFill>
                <a:srgbClr val="1155CC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4294967295"/>
          </p:nvPr>
        </p:nvSpPr>
        <p:spPr>
          <a:xfrm>
            <a:off x="311700" y="2444975"/>
            <a:ext cx="8520600" cy="12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9202" b="1">
              <a:solidFill>
                <a:srgbClr val="274E13"/>
              </a:solidFill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48469" y="354950"/>
            <a:ext cx="2941463" cy="1045845"/>
          </a:xfrm>
          <a:custGeom>
            <a:avLst/>
            <a:gdLst/>
            <a:ahLst/>
            <a:cxnLst/>
            <a:rect l="l" t="t" r="r" b="b"/>
            <a:pathLst>
              <a:path w="7843901" h="2788920" extrusionOk="0">
                <a:moveTo>
                  <a:pt x="0" y="0"/>
                </a:moveTo>
                <a:lnTo>
                  <a:pt x="7843901" y="0"/>
                </a:lnTo>
                <a:lnTo>
                  <a:pt x="7843901" y="2788920"/>
                </a:lnTo>
                <a:lnTo>
                  <a:pt x="0" y="27889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t="-59" b="-59"/>
            </a:stretch>
          </a:blipFill>
          <a:ln>
            <a:noFill/>
          </a:ln>
        </p:spPr>
      </p:sp>
      <p:sp>
        <p:nvSpPr>
          <p:cNvPr id="57" name="Google Shape;57;p13"/>
          <p:cNvSpPr/>
          <p:nvPr/>
        </p:nvSpPr>
        <p:spPr>
          <a:xfrm>
            <a:off x="7228215" y="281844"/>
            <a:ext cx="1434417" cy="1254490"/>
          </a:xfrm>
          <a:custGeom>
            <a:avLst/>
            <a:gdLst/>
            <a:ahLst/>
            <a:cxnLst/>
            <a:rect l="l" t="t" r="r" b="b"/>
            <a:pathLst>
              <a:path w="3825113" h="3345307" extrusionOk="0">
                <a:moveTo>
                  <a:pt x="0" y="0"/>
                </a:moveTo>
                <a:lnTo>
                  <a:pt x="3825113" y="0"/>
                </a:lnTo>
                <a:lnTo>
                  <a:pt x="3825113" y="3345307"/>
                </a:lnTo>
                <a:lnTo>
                  <a:pt x="0" y="334530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59" b="-59"/>
            </a:stretch>
          </a:blipFill>
          <a:ln>
            <a:noFill/>
          </a:ln>
        </p:spPr>
      </p:sp>
      <p:sp>
        <p:nvSpPr>
          <p:cNvPr id="58" name="Google Shape;58;p13"/>
          <p:cNvSpPr txBox="1"/>
          <p:nvPr/>
        </p:nvSpPr>
        <p:spPr>
          <a:xfrm rot="463" flipH="1">
            <a:off x="1566789" y="1227622"/>
            <a:ext cx="6010422" cy="17939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65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lang="en" sz="2100" b="1" baseline="30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</a:t>
            </a: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Review</a:t>
            </a:r>
          </a:p>
          <a:p>
            <a:pPr marL="0" lvl="0" indent="0" algn="ctr" rtl="0">
              <a:lnSpc>
                <a:spcPct val="1655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Circularly Polarized Microstrip Patch Antenna Array Ultra Wideband(UWB) Applications</a:t>
            </a:r>
            <a:endParaRPr sz="800" b="1" dirty="0">
              <a:solidFill>
                <a:schemeClr val="dk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 flipH="1">
            <a:off x="304675" y="3021950"/>
            <a:ext cx="3408900" cy="15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MEMBERS: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SANJEEVADHARSH B R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(927622BEC172)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SANTHOSH KUMAR T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(927622BEC176)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SARAVANAKUMAR G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(927622BEC178)</a:t>
            </a:r>
            <a:endParaRPr sz="9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SHARAT RHOBAN S </a:t>
            </a:r>
            <a:r>
              <a:rPr lang="en" sz="13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(927622BEC184)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60" name="Google Shape;60;p13"/>
          <p:cNvSpPr txBox="1"/>
          <p:nvPr/>
        </p:nvSpPr>
        <p:spPr>
          <a:xfrm flipH="1">
            <a:off x="6445423" y="3591818"/>
            <a:ext cx="30000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GUIDED BY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Dr.P.JEYAKUMAR</a:t>
            </a:r>
            <a:endParaRPr sz="18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/>
        </p:nvSpPr>
        <p:spPr>
          <a:xfrm>
            <a:off x="1372950" y="4114800"/>
            <a:ext cx="76044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Plot Between TARC (dB) and Frequency (GHZ)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5" name="Google Shape;125;p22" descr="https://lh7-rt.googleusercontent.com/docsz/AD_4nXdjJ5Y5qH7DbeUPgnWN2NkXgh2BXD3zafayo9BBYDMyjuw0_66yCebgsx_SzOoKLh1LMKn4xh9_EJVVd0QabjRYWLD5IkWdDjOITmIxqIjVsoTBeHU5mry-Rf0bKfXBpRWLSwTasTWAsAEbF0zBliw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3625" y="1939950"/>
            <a:ext cx="6721026" cy="26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311700" y="179450"/>
            <a:ext cx="85206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 b="1" u="sng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MIMO ANTENNA PARAMETERS</a:t>
            </a:r>
            <a:endParaRPr sz="2777" b="1" u="sng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77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ACTIVE REFLECTION COEFFICIENT(TARC)</a:t>
            </a:r>
            <a:r>
              <a:rPr lang="en" sz="300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0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3911075" y="2695563"/>
            <a:ext cx="8832300" cy="3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28" name="Google Shape;12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99463" y="1017725"/>
            <a:ext cx="4257675" cy="83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/>
          <p:nvPr/>
        </p:nvSpPr>
        <p:spPr>
          <a:xfrm>
            <a:off x="254525" y="436350"/>
            <a:ext cx="83118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</a:t>
            </a:r>
            <a:r>
              <a:rPr lang="en" sz="240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ENVELOPE CORRELATION COEFFICIENT(ECC)</a:t>
            </a: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p23" descr="https://lh7-rt.googleusercontent.com/docsz/AD_4nXebTT4DzVPjG356Xe3DAMmrj9_Gs7dTjuMVFbE2lX4h6GlhmDU0yrTYHzYYtw7Desgu185vyeqhaL55Nqbo2Uigj28u4WtVvAMWPRPs79qEqX1tZH7Y0qAeil8WKohaOb5amKnnUk9VpUOd965UGw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23400" y="1774005"/>
            <a:ext cx="7211499" cy="2767071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3"/>
          <p:cNvSpPr txBox="1"/>
          <p:nvPr/>
        </p:nvSpPr>
        <p:spPr>
          <a:xfrm flipH="1">
            <a:off x="-75" y="2881500"/>
            <a:ext cx="9083400" cy="25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</a:t>
            </a: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The Plot Between TARC (dB) and Frequency (GHZ)</a:t>
            </a:r>
            <a:endParaRPr sz="22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p23" descr="https://lh7-rt.googleusercontent.com/docsz/AD_4nXcWf8pifKc19doyqgziOSpBHNoEiNhh8zlzXmZ_IonPbcatizY6Mzgfvyqsrwbd0dD7ItzSGziCSGX8KrdDCzsv5ljK6eThCxgUMV5oeM00H1RbWXeCzAFuPo2sOhsv-nYjlTL9bqvl-vVrHJl7NFs?key=ZEM-ENg9Elj8ZiVR5Dqf4C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679575" y="922338"/>
            <a:ext cx="2806875" cy="80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/>
          <p:nvPr/>
        </p:nvSpPr>
        <p:spPr>
          <a:xfrm>
            <a:off x="2590138" y="4289395"/>
            <a:ext cx="53250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2" name="Google Shape;142;p24" descr="https://lh7-rt.googleusercontent.com/docsz/AD_4nXfw-1i8oZT4_JXSO7k3QqK0-Wk8gNjuXXi3CqWsOksb2mDY99Gyd3UvEK75MTEUOGngqpMMpGAKGHeA4NfF2i85Dqa-luelzb0G2SS4WVG1a5L7wnYvF6P2qLAsYMmo2OitWgj6sgKvjRkf1Bj77w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35500" y="1950825"/>
            <a:ext cx="6959624" cy="233857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4"/>
          <p:cNvSpPr txBox="1">
            <a:spLocks noGrp="1"/>
          </p:cNvSpPr>
          <p:nvPr>
            <p:ph type="title"/>
          </p:nvPr>
        </p:nvSpPr>
        <p:spPr>
          <a:xfrm flipH="1">
            <a:off x="311700" y="439320"/>
            <a:ext cx="8520600" cy="6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26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DIVERSITY GAIN (DG)</a:t>
            </a:r>
            <a:endParaRPr sz="226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26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780" b="1">
              <a:solidFill>
                <a:srgbClr val="274E13"/>
              </a:solidFill>
            </a:endParaRPr>
          </a:p>
        </p:txBody>
      </p:sp>
      <p:sp>
        <p:nvSpPr>
          <p:cNvPr id="144" name="Google Shape;144;p24"/>
          <p:cNvSpPr txBox="1">
            <a:spLocks noGrp="1"/>
          </p:cNvSpPr>
          <p:nvPr>
            <p:ph type="body" idx="1"/>
          </p:nvPr>
        </p:nvSpPr>
        <p:spPr>
          <a:xfrm>
            <a:off x="311700" y="3505000"/>
            <a:ext cx="8520600" cy="144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plot between Diversity gain and Frequency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5" name="Google Shape;145;p24" descr="https://lh7-rt.googleusercontent.com/docsz/AD_4nXc1Zp0-egXsrIrTx7_7NUukfYz8GAO0mL-PQro2W15nLY_9US9FoLo-qMq7dbPRyVyAcihtqshVNUOqIc4oYMdxUdOZGFTaPEEci2OuJOOdd-QiorqQNXrnU9LGn0femXWgSvB42w68rSslWpAUeJ8?key=ZEM-ENg9Elj8ZiVR5Dqf4C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784825" y="1176925"/>
            <a:ext cx="2774000" cy="50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/>
        </p:nvSpPr>
        <p:spPr>
          <a:xfrm>
            <a:off x="1487175" y="3088624"/>
            <a:ext cx="7147200" cy="1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Plot Between CCL (bps/Hz) and Frequency (GHZ)</a:t>
            </a:r>
            <a:endParaRPr sz="20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1" name="Google Shape;151;p25" descr="https://lh7-rt.googleusercontent.com/docsz/AD_4nXeT0EGs2XP2izxdF1LdhOf8Gk8gWxy496VfRvnTRTKU8R--az2nPy4u6vSoubp0fWpiYYix_q7Jx6ky33d-ayNm282QYHFR1BAVWqI8SL9cSTTaxFRnxwtoL4_CQwgfgIneeBnanjNSxAg3xnbX6w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000" y="1540275"/>
            <a:ext cx="7695549" cy="260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4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CORRELATION COEFFICIENT</a:t>
            </a:r>
            <a:endParaRPr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3" name="Google Shape;153;p25" descr="https://lh7-rt.googleusercontent.com/docsz/AD_4nXdHnfWRcFvTHlLd9QGTnQBPRcJIpnHOSfB8-9y-By7raXZuUe7XJOqe1xC_iBS-hvqevYmvsdF_ustxDdbBiVHF2zD4gKpHUJY6Szdzt6ejx2UEcpdYprWjHbwN_9YVYj1g5DEBvBNbG59RH_FZhlM?key=ZEM-ENg9Elj8ZiVR5Dqf4C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575" y="729138"/>
            <a:ext cx="1828800" cy="81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/>
          <p:nvPr/>
        </p:nvSpPr>
        <p:spPr>
          <a:xfrm>
            <a:off x="2620222" y="322075"/>
            <a:ext cx="49650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en" sz="2400" b="1" u="sng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DISCUSSION</a:t>
            </a:r>
            <a:endParaRPr sz="2400" u="sng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9" name="Google Shape;159;p26" descr="https://lh7-rt.googleusercontent.com/docsz/AD_4nXcRIG3vO-Im92E0wrFOKLRbA0LB5SMoL23-TRgXfYPqgZJMZPBkzLNAPopP2wqlLOZejtRg8FkKp2igEmArhhAvnfLhkxtFb-KIZNpeeB9ksR1Qt6MN4KEK4VCnhQtEL7865gQ8VVp4EEhpKGRhvcc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45000" y="1397225"/>
            <a:ext cx="7251276" cy="2425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6"/>
          <p:cNvSpPr/>
          <p:nvPr/>
        </p:nvSpPr>
        <p:spPr>
          <a:xfrm>
            <a:off x="745000" y="3878825"/>
            <a:ext cx="7114800" cy="12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obtained for the reflection coefficient  </a:t>
            </a:r>
            <a:r>
              <a:rPr lang="en" sz="2100" b="1" i="1" u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500" b="1" i="0" u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11  </a:t>
            </a:r>
            <a:r>
              <a:rPr lang="en" sz="17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is 8.26 GHz with a bandwidth of 746 MHz.</a:t>
            </a:r>
            <a:endParaRPr sz="17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26"/>
          <p:cNvSpPr/>
          <p:nvPr/>
        </p:nvSpPr>
        <p:spPr>
          <a:xfrm>
            <a:off x="934571" y="961270"/>
            <a:ext cx="45720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FREQUENCY RESPONSE</a:t>
            </a:r>
            <a:endParaRPr sz="170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p27" descr="https://lh7-rt.googleusercontent.com/docsz/AD_4nXech4tTknBZOvTkl5EqoGyp9eRDob7wZ1_I5CIC9j0uh6bPdR-IhfulRl1OzeEtQTl3uMeL4KTWhi_YRkNNuLcjDK8nlYubdjcQHP2WnxV6YL0qLlVi3eXbt9vJGlmTVgyMYVwZyaZTZivmD_1bGxA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4325" y="114700"/>
            <a:ext cx="7794776" cy="4039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7"/>
          <p:cNvSpPr/>
          <p:nvPr/>
        </p:nvSpPr>
        <p:spPr>
          <a:xfrm>
            <a:off x="1312081" y="3357999"/>
            <a:ext cx="69588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result obtained for the reflection coefficient  </a:t>
            </a:r>
            <a:r>
              <a:rPr lang="en" sz="2200" b="1" i="1" u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1600" b="1" i="0" u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22  </a:t>
            </a:r>
            <a:r>
              <a:rPr lang="en" sz="18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parameter is 8.62 GHz with a bandwidth of 400 MHz.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8" descr="https://lh7-rt.googleusercontent.com/docsz/AD_4nXe255LThEhV2z6sS3VZu4c2ObcU2JT5pDeuCNZ_kWVGvL1wT0XaekLgyHyidoHuk1M7FjSwUrgxyCMKHZqL5JU20o3lCyhWQnH_aCb5ECQSuUHkOuSMBYW8ZBpW5Zq62ZDkxxPK-LuMiFE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51281" y="1298288"/>
            <a:ext cx="3293269" cy="2303229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8"/>
          <p:cNvSpPr/>
          <p:nvPr/>
        </p:nvSpPr>
        <p:spPr>
          <a:xfrm>
            <a:off x="328420" y="392525"/>
            <a:ext cx="51918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GAIN</a:t>
            </a:r>
            <a:endParaRPr sz="2400" b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28"/>
          <p:cNvSpPr/>
          <p:nvPr/>
        </p:nvSpPr>
        <p:spPr>
          <a:xfrm>
            <a:off x="1264024" y="4010258"/>
            <a:ext cx="7032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overall gain of the proposed antenna. The total gain obtained by the proposed antenna is 3.54dB.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/>
          <p:nvPr/>
        </p:nvSpPr>
        <p:spPr>
          <a:xfrm>
            <a:off x="435493" y="292773"/>
            <a:ext cx="64374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VOLTAGE STANDING WAVE RATIO(VSWR)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p29" descr="https://lh7-rt.googleusercontent.com/docsz/AD_4nXf7avd2S_AfwONoUxjBK_Ms1eHeTh7bbRq1z-oDnxfBLbTkWItQryjQCjtXL5w7xqaOqsVXP1OG_XS5EfnUdpUsWnjPCVucYrpwXXQEraX_dvABfE0FimXMjAgHy-EXqsn1nTYcz5Xd18C21Z5e9Q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95925" y="1244000"/>
            <a:ext cx="6268099" cy="243589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/>
          <p:nvPr/>
        </p:nvSpPr>
        <p:spPr>
          <a:xfrm>
            <a:off x="1095935" y="3950427"/>
            <a:ext cx="71472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VSWR plot of the proposed antenna .The overall value of Voltage Standing Wave Ratio is at 8.27GHz.</a:t>
            </a:r>
            <a:endParaRPr sz="19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/>
          <p:nvPr/>
        </p:nvSpPr>
        <p:spPr>
          <a:xfrm>
            <a:off x="393651" y="1197025"/>
            <a:ext cx="7466100" cy="284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Circularly polarized patch antenna array fed by coplanar waveguide.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Transactions on Antennas and Propagation, 52(6):1607–1609, 2004.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Slotted microstrip antennas for circular polarization with compact size.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Antennas &amp; Propagation Magazine, 55(2):124–137, 2013.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A wideband circularly polarized stacked slotted microstrip patch antenna. IEEE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Antennas and Propagation Magazine, 55(6):84–99, 2013.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Circularly polarized patch antenna array at 24 GHz for radar applications. In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2018 26th telecommunications forum (TELFOR), pages 1–4. IEEE, 2018.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0"/>
          <p:cNvSpPr/>
          <p:nvPr/>
        </p:nvSpPr>
        <p:spPr>
          <a:xfrm>
            <a:off x="1990165" y="342913"/>
            <a:ext cx="4572000" cy="8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 sz="2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9EC957-A350-8D98-D425-D3F739919E63}"/>
              </a:ext>
            </a:extLst>
          </p:cNvPr>
          <p:cNvSpPr txBox="1"/>
          <p:nvPr/>
        </p:nvSpPr>
        <p:spPr>
          <a:xfrm>
            <a:off x="2286000" y="115969"/>
            <a:ext cx="457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latin typeface="Calibri"/>
                <a:ea typeface="Calibri"/>
                <a:cs typeface="Calibri"/>
                <a:sym typeface="Calibri"/>
              </a:rPr>
              <a:t>PROJECT OUTCOME</a:t>
            </a:r>
            <a:endParaRPr lang="en-IN" sz="2400" b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IN" sz="1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lang="en-IN" sz="1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B4129-2587-AB09-9D85-40478447C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73" y="676507"/>
            <a:ext cx="7501054" cy="4157736"/>
          </a:xfrm>
          <a:prstGeom prst="rect">
            <a:avLst/>
          </a:prstGeom>
          <a:ln w="190500" cap="sq">
            <a:solidFill>
              <a:srgbClr val="C8C6BD"/>
            </a:solidFill>
            <a:prstDash val="solid"/>
            <a:miter lim="800000"/>
          </a:ln>
          <a:effectLst>
            <a:outerShdw blurRad="254000" algn="bl" rotWithShape="0">
              <a:srgbClr val="000000">
                <a:alpha val="43000"/>
              </a:srgbClr>
            </a:outerShdw>
          </a:effectLst>
          <a:scene3d>
            <a:camera prst="perspectiveFront" fov="5400000"/>
            <a:lightRig rig="threePt" dir="t">
              <a:rot lat="0" lon="0" rev="21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934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 b="1" u="sng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4"/>
          <p:cNvSpPr txBox="1">
            <a:spLocks noGrp="1"/>
          </p:cNvSpPr>
          <p:nvPr>
            <p:ph type="body" idx="1"/>
          </p:nvPr>
        </p:nvSpPr>
        <p:spPr>
          <a:xfrm>
            <a:off x="311700" y="1109800"/>
            <a:ext cx="8832300" cy="37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n the rapidly evolving field of wireless communication, the demand for higher data rates and increased system capacity has led to the development of advanced technologies like </a:t>
            </a:r>
            <a:r>
              <a:rPr lang="en" b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Massive MIMO (Multiple Input Multiple Output)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Massive MIMO uses large antenna arrays, often with hundreds of antennas, to significantly enhance communication capacity by employing aggressive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 spatial multiplexing. 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lvl="0" indent="-28575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•"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In this project, a circularly polarized microstrip patch antenna array is designed for </a:t>
            </a:r>
            <a:r>
              <a:rPr lang="en" b="1">
                <a:latin typeface="Times New Roman"/>
                <a:ea typeface="Times New Roman"/>
                <a:cs typeface="Times New Roman"/>
                <a:sym typeface="Times New Roman"/>
              </a:rPr>
              <a:t>ultra-wideband (UWB) applications at 8.25 GHz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, with a compact 2x2 array configuration and dimensions of 36.34 mm x 36.34 mm.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193" name="Google Shape;19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037" y="1152475"/>
            <a:ext cx="8323925" cy="27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SURVEY:</a:t>
            </a:r>
            <a:endParaRPr sz="3000" b="1" u="sng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1"/>
          </p:nvPr>
        </p:nvSpPr>
        <p:spPr>
          <a:xfrm>
            <a:off x="311700" y="885700"/>
            <a:ext cx="8520600" cy="40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860" b="1">
                <a:latin typeface="Times New Roman"/>
                <a:ea typeface="Times New Roman"/>
                <a:cs typeface="Times New Roman"/>
                <a:sym typeface="Times New Roman"/>
              </a:rPr>
              <a:t>(i) Dual-polarized Turning Torso Antenna Array for Massive MIMO Systems</a:t>
            </a:r>
            <a:endParaRPr sz="15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660" b="1">
                <a:latin typeface="Times New Roman"/>
                <a:ea typeface="Times New Roman"/>
                <a:cs typeface="Times New Roman"/>
                <a:sym typeface="Times New Roman"/>
              </a:rPr>
              <a:t>             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A compact, dual-polarized antenna array for massive </a:t>
            </a:r>
            <a:r>
              <a:rPr lang="en" sz="166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MIMO operation at 3.7 GHz 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is proposed. The </a:t>
            </a:r>
            <a:r>
              <a:rPr lang="en" sz="166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array is arranged from four radiating square patches grouped in three layers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 of ortho hexagonal rings stacked one a top another.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860" b="1">
                <a:latin typeface="Times New Roman"/>
                <a:ea typeface="Times New Roman"/>
                <a:cs typeface="Times New Roman"/>
                <a:sym typeface="Times New Roman"/>
              </a:rPr>
              <a:t>(ii) Size reduction and performance improvement of a microstrip Wilkinson power divider using a hybrid design technique</a:t>
            </a:r>
            <a:endParaRPr sz="158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572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A new hybrid technique, which will introduce a </a:t>
            </a:r>
            <a:r>
              <a:rPr lang="en" sz="1660" b="1">
                <a:solidFill>
                  <a:srgbClr val="99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novel LC branch </a:t>
            </a:r>
            <a:r>
              <a:rPr lang="en" sz="1660">
                <a:latin typeface="Times New Roman"/>
                <a:ea typeface="Times New Roman"/>
                <a:cs typeface="Times New Roman"/>
                <a:sym typeface="Times New Roman"/>
              </a:rPr>
              <a:t>for size reduction with improved performance in a Wilkinson power divider, has been introduced.</a:t>
            </a:r>
            <a:endParaRPr sz="166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1200"/>
              </a:spcAft>
              <a:buSzPts val="770"/>
              <a:buNone/>
            </a:pPr>
            <a:endParaRPr sz="146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u="sng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PARAMETERS</a:t>
            </a:r>
            <a:endParaRPr sz="3000" b="1" u="sng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graphicFrame>
        <p:nvGraphicFramePr>
          <p:cNvPr id="79" name="Google Shape;79;p16"/>
          <p:cNvGraphicFramePr/>
          <p:nvPr/>
        </p:nvGraphicFramePr>
        <p:xfrm>
          <a:off x="952500" y="1107025"/>
          <a:ext cx="7217625" cy="3271900"/>
        </p:xfrm>
        <a:graphic>
          <a:graphicData uri="http://schemas.openxmlformats.org/drawingml/2006/table">
            <a:tbl>
              <a:tblPr>
                <a:noFill/>
                <a:tableStyleId>{9CD42715-C25F-4501-A597-718B54C123C5}</a:tableStyleId>
              </a:tblPr>
              <a:tblGrid>
                <a:gridCol w="2405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58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S.No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</a:t>
                      </a:r>
                      <a:r>
                        <a:rPr lang="en" sz="2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Parameters</a:t>
                      </a:r>
                      <a:endParaRPr sz="2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Value(in mm)</a:t>
                      </a:r>
                      <a:endParaRPr sz="2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2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Patch Radius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4.575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Height of substrate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6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50 ohm Feedline Width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3.06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70.7 ohm Feedline Width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1.6</a:t>
                      </a:r>
                      <a:endParaRPr sz="18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6700" y="393925"/>
            <a:ext cx="7893300" cy="55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endParaRPr sz="29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88" y="1147225"/>
            <a:ext cx="698182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66462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Antenna Design</a:t>
            </a:r>
            <a:endParaRPr sz="3000" b="1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.</a:t>
            </a:r>
            <a:endParaRPr/>
          </a:p>
        </p:txBody>
      </p:sp>
      <p:pic>
        <p:nvPicPr>
          <p:cNvPr id="93" name="Google Shape;93;p18" descr="https://lh7-rt.googleusercontent.com/docsz/AD_4nXf53pFIyYPdLE4hHXZU9mEBlxxLJZwPfKY55eAu21NL25FQkwu_TdIunRGkxXwUTABee5VZLjJrH3JNOuCIEfOwbEH5yEEXgEcQobx1Wuwb98YqQ3UlcqqKvt5y3TlV4ybHmoWIwtCbljHhL80GTMI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3025" y="1070025"/>
            <a:ext cx="7668924" cy="26808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8"/>
          <p:cNvSpPr txBox="1"/>
          <p:nvPr/>
        </p:nvSpPr>
        <p:spPr>
          <a:xfrm rot="-1015">
            <a:off x="105500" y="1657133"/>
            <a:ext cx="9144000" cy="26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3D View of Circularly Polarised Patch Antenna Array.</a:t>
            </a:r>
            <a:endParaRPr sz="1800"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64272" y="178419"/>
            <a:ext cx="8467493" cy="541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48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>
                <a:solidFill>
                  <a:srgbClr val="FF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Layout above Ground Plane</a:t>
            </a:r>
            <a:endParaRPr b="1">
              <a:solidFill>
                <a:srgbClr val="FF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19" descr="https://lh7-rt.googleusercontent.com/docsz/AD_4nXcSGdrfC8q-lUhCdJwi_-d_otT6lnZlKh1BjmZKMaVLkJrmz5VgTeX4facjuIDMDtRjdqeffKWso6Itua2KIPY4VtFrelBoJn_NOl0WrJX5KDtqHdb6Aep0mQUPyncyY7iK-wwBEIXTgr5tjVOcrg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7075" y="553400"/>
            <a:ext cx="6958499" cy="346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>
            <a:spLocks noGrp="1"/>
          </p:cNvSpPr>
          <p:nvPr>
            <p:ph type="title"/>
          </p:nvPr>
        </p:nvSpPr>
        <p:spPr>
          <a:xfrm>
            <a:off x="311699" y="445025"/>
            <a:ext cx="8988417" cy="2050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7" name="Google Shape;107;p20"/>
          <p:cNvSpPr txBox="1">
            <a:spLocks noGrp="1"/>
          </p:cNvSpPr>
          <p:nvPr>
            <p:ph type="body" idx="1"/>
          </p:nvPr>
        </p:nvSpPr>
        <p:spPr>
          <a:xfrm>
            <a:off x="311700" y="47850"/>
            <a:ext cx="8520600" cy="605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 b="1" dirty="0">
                <a:solidFill>
                  <a:srgbClr val="274E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FOR CIRCULAR PATCH</a:t>
            </a:r>
            <a:endParaRPr b="1" dirty="0">
              <a:solidFill>
                <a:srgbClr val="274E13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8" name="Google Shape;108;p20" descr="https://lh7-rt.googleusercontent.com/docsz/AD_4nXf8VXnfmefDokEzuyh_V16aWpzI3G3ppcNBKujMCOQzHulId6IXitZQiEBdnXUOwrKd9DJKTJpedsy7jOknhSEhJe4Zx4NxZCugynecVtGvKxg14wQydCJe6LHATh2kU8DCigXrIZ4-iUUK8dznvm0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6100" y="1017725"/>
            <a:ext cx="6698500" cy="1921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20" descr="https://lh7-rt.googleusercontent.com/docsz/AD_4nXc0PxKiYu4MejiFw7XCfH7NFOrBARMhFjOMdiFd9AP1AQyXSMaZMufnrcBUw4leyWz9446gARKNkRibdHlenYJbVrAXbSAVEBk4OhO0B29ouzAVxysriQO4CZJCcXqpUZh1A0Q4DUh76d04VWpcWx4?key=ZEM-ENg9Elj8ZiVR5Dqf4CsT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63575" y="2994750"/>
            <a:ext cx="6372300" cy="1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/>
        </p:nvSpPr>
        <p:spPr>
          <a:xfrm>
            <a:off x="547125" y="390385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 descr="https://lh7-rt.googleusercontent.com/docsz/AD_4nXdOda0gJhwkTDB1SdMvtp6oY0D42XfdFN7sD9Cqvl26oVvXNDqW-vO4E1YWkTRM32Y7Ir-M5xn0FRTTPq3_RL55re72RF2K7IZ8P2cMHH7EYITG3sl2gR5JuDP815UwgXqsZ51SvABva6Vh9GdFz_4?key=ZEM-ENg9Elj8ZiVR5Dqf4CsT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68750" y="1064775"/>
            <a:ext cx="4862425" cy="1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1"/>
          <p:cNvSpPr txBox="1"/>
          <p:nvPr/>
        </p:nvSpPr>
        <p:spPr>
          <a:xfrm>
            <a:off x="152400" y="152400"/>
            <a:ext cx="89916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DESIGN PROCEDURE FOR WILKINSON POWER DIVIDER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 rotWithShape="1">
          <a:blip r:embed="rId4">
            <a:alphaModFix/>
          </a:blip>
          <a:srcRect r="5900"/>
          <a:stretch/>
        </p:blipFill>
        <p:spPr>
          <a:xfrm>
            <a:off x="1948650" y="2709625"/>
            <a:ext cx="4350800" cy="19354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606</Words>
  <Application>Microsoft Office PowerPoint</Application>
  <PresentationFormat>On-screen Show (16:9)</PresentationFormat>
  <Paragraphs>118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Times New Roman</vt:lpstr>
      <vt:lpstr>Simple Light</vt:lpstr>
      <vt:lpstr> </vt:lpstr>
      <vt:lpstr>INTRODUCTION</vt:lpstr>
      <vt:lpstr>LITERATURE SURVEY:</vt:lpstr>
      <vt:lpstr>DESIGN PARAMETERS</vt:lpstr>
      <vt:lpstr>EXISTING SYSTEM:</vt:lpstr>
      <vt:lpstr>Antenna Design</vt:lpstr>
      <vt:lpstr>PowerPoint Presentation</vt:lpstr>
      <vt:lpstr>PowerPoint Presentation</vt:lpstr>
      <vt:lpstr>PowerPoint Presentation</vt:lpstr>
      <vt:lpstr>MIMO ANTENNA PARAMETERS TOTAL ACTIVE REFLECTION COEFFICIENT(TARC):</vt:lpstr>
      <vt:lpstr>PowerPoint Presentation</vt:lpstr>
      <vt:lpstr>DIVERSITY GAIN (DG)  </vt:lpstr>
      <vt:lpstr>CORRELATION COEFFICIENT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SHARAT S</cp:lastModifiedBy>
  <cp:revision>1</cp:revision>
  <dcterms:modified xsi:type="dcterms:W3CDTF">2025-03-31T16:37:10Z</dcterms:modified>
</cp:coreProperties>
</file>