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5e9037c4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5e9037c4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5e9037c4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5e9037c4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5e9037c4e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45e9037c4e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5e9037c4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5e9037c4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5e9037c4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5e9037c4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45e9037c4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45e9037c4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45e9037c4e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45e9037c4e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45e9037c4e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45e9037c4e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45e9037c4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45e9037c4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5e9037c4e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45e9037c4e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5e9037c4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5e9037c4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5e9037c4e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45e9037c4e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5e9037c4e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5e9037c4e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45e9037c4e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45e9037c4e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45e9037c4e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45e9037c4e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5e9037c4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5e9037c4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5e9037c4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5e9037c4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5e9037c4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5e9037c4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5e9037c4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5e9037c4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5e9037c4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5e9037c4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5e9037c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5e9037c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5e9037c4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5e9037c4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518850"/>
            <a:ext cx="8222100" cy="944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  Heart Disease Prediction</a:t>
            </a:r>
            <a:endParaRPr sz="1200">
              <a:latin typeface="Times New Roman"/>
              <a:ea typeface="Times New Roman"/>
              <a:cs typeface="Times New Roman"/>
              <a:sym typeface="Times New Roman"/>
            </a:endParaRPr>
          </a:p>
        </p:txBody>
      </p:sp>
      <p:sp>
        <p:nvSpPr>
          <p:cNvPr id="86" name="Google Shape;86;p13"/>
          <p:cNvSpPr txBox="1"/>
          <p:nvPr>
            <p:ph idx="1" type="subTitle"/>
          </p:nvPr>
        </p:nvSpPr>
        <p:spPr>
          <a:xfrm>
            <a:off x="4755825" y="3576000"/>
            <a:ext cx="4064700" cy="10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latin typeface="Times New Roman"/>
                <a:ea typeface="Times New Roman"/>
                <a:cs typeface="Times New Roman"/>
                <a:sym typeface="Times New Roman"/>
              </a:rPr>
              <a:t>Saravanakumar G</a:t>
            </a:r>
            <a:endParaRPr b="1" sz="2700">
              <a:latin typeface="Times New Roman"/>
              <a:ea typeface="Times New Roman"/>
              <a:cs typeface="Times New Roman"/>
              <a:sym typeface="Times New Roman"/>
            </a:endParaRPr>
          </a:p>
          <a:p>
            <a:pPr indent="0" lvl="0" marL="0" rtl="0" algn="l">
              <a:spcBef>
                <a:spcPts val="0"/>
              </a:spcBef>
              <a:spcAft>
                <a:spcPts val="0"/>
              </a:spcAft>
              <a:buNone/>
            </a:pPr>
            <a:r>
              <a:rPr b="1" lang="en" sz="2700">
                <a:latin typeface="Times New Roman"/>
                <a:ea typeface="Times New Roman"/>
                <a:cs typeface="Times New Roman"/>
                <a:sym typeface="Times New Roman"/>
              </a:rPr>
              <a:t>(EBSLEM0322454664)</a:t>
            </a:r>
            <a:endParaRPr b="1" sz="2700">
              <a:latin typeface="Times New Roman"/>
              <a:ea typeface="Times New Roman"/>
              <a:cs typeface="Times New Roman"/>
              <a:sym typeface="Times New Roman"/>
            </a:endParaRPr>
          </a:p>
          <a:p>
            <a:pPr indent="0" lvl="0" marL="0" rtl="0" algn="l">
              <a:spcBef>
                <a:spcPts val="0"/>
              </a:spcBef>
              <a:spcAft>
                <a:spcPts val="0"/>
              </a:spcAft>
              <a:buNone/>
            </a:pPr>
            <a:r>
              <a:t/>
            </a:r>
            <a:endParaRPr b="1" sz="2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Machine learning </a:t>
            </a:r>
            <a:endParaRPr b="1">
              <a:latin typeface="Times New Roman"/>
              <a:ea typeface="Times New Roman"/>
              <a:cs typeface="Times New Roman"/>
              <a:sym typeface="Times New Roman"/>
            </a:endParaRPr>
          </a:p>
        </p:txBody>
      </p:sp>
      <p:sp>
        <p:nvSpPr>
          <p:cNvPr id="143" name="Google Shape;143;p22"/>
          <p:cNvSpPr txBox="1"/>
          <p:nvPr>
            <p:ph idx="1" type="body"/>
          </p:nvPr>
        </p:nvSpPr>
        <p:spPr>
          <a:xfrm>
            <a:off x="311700" y="1213025"/>
            <a:ext cx="8520600" cy="3339000"/>
          </a:xfrm>
          <a:prstGeom prst="rect">
            <a:avLst/>
          </a:prstGeom>
        </p:spPr>
        <p:txBody>
          <a:bodyPr anchorCtr="0" anchor="t" bIns="91425" lIns="91425" spcFirstLastPara="1" rIns="91425" wrap="square" tIns="91425">
            <a:normAutofit/>
          </a:bodyPr>
          <a:lstStyle/>
          <a:p>
            <a:pPr indent="0" lvl="0" marL="0" rtl="0" algn="just">
              <a:lnSpc>
                <a:spcPct val="90000"/>
              </a:lnSpc>
              <a:spcBef>
                <a:spcPts val="1200"/>
              </a:spcBef>
              <a:spcAft>
                <a:spcPts val="0"/>
              </a:spcAft>
              <a:buNone/>
            </a:pPr>
            <a:r>
              <a:rPr lang="en" sz="2400">
                <a:solidFill>
                  <a:srgbClr val="202124"/>
                </a:solidFill>
                <a:highlight>
                  <a:srgbClr val="FFFFFF"/>
                </a:highlight>
                <a:latin typeface="Times New Roman"/>
                <a:ea typeface="Times New Roman"/>
                <a:cs typeface="Times New Roman"/>
                <a:sym typeface="Times New Roman"/>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endParaRPr sz="2400">
              <a:solidFill>
                <a:srgbClr val="333333"/>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311700" y="410000"/>
            <a:ext cx="8520600" cy="415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6" name="Google Shape;156;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4"/>
          <p:cNvPicPr preferRelativeResize="0"/>
          <p:nvPr/>
        </p:nvPicPr>
        <p:blipFill>
          <a:blip r:embed="rId3">
            <a:alphaModFix/>
          </a:blip>
          <a:stretch>
            <a:fillRect/>
          </a:stretch>
        </p:blipFill>
        <p:spPr>
          <a:xfrm>
            <a:off x="311700" y="100025"/>
            <a:ext cx="8520600" cy="4724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5"/>
          <p:cNvPicPr preferRelativeResize="0"/>
          <p:nvPr/>
        </p:nvPicPr>
        <p:blipFill>
          <a:blip r:embed="rId3">
            <a:alphaModFix/>
          </a:blip>
          <a:stretch>
            <a:fillRect/>
          </a:stretch>
        </p:blipFill>
        <p:spPr>
          <a:xfrm>
            <a:off x="219850" y="224500"/>
            <a:ext cx="8520600" cy="3874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Proposed Model</a:t>
            </a:r>
            <a:endParaRPr b="1">
              <a:latin typeface="Times New Roman"/>
              <a:ea typeface="Times New Roman"/>
              <a:cs typeface="Times New Roman"/>
              <a:sym typeface="Times New Roman"/>
            </a:endParaRPr>
          </a:p>
        </p:txBody>
      </p:sp>
      <p:sp>
        <p:nvSpPr>
          <p:cNvPr id="170" name="Google Shape;170;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6"/>
          <p:cNvPicPr preferRelativeResize="0"/>
          <p:nvPr/>
        </p:nvPicPr>
        <p:blipFill>
          <a:blip r:embed="rId3">
            <a:alphaModFix/>
          </a:blip>
          <a:stretch>
            <a:fillRect/>
          </a:stretch>
        </p:blipFill>
        <p:spPr>
          <a:xfrm>
            <a:off x="311700" y="1229875"/>
            <a:ext cx="8520600" cy="333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700">
                <a:latin typeface="Times New Roman"/>
                <a:ea typeface="Times New Roman"/>
                <a:cs typeface="Times New Roman"/>
                <a:sym typeface="Times New Roman"/>
              </a:rPr>
              <a:t>Applications</a:t>
            </a:r>
            <a:endParaRPr b="1" sz="2700">
              <a:latin typeface="Times New Roman"/>
              <a:ea typeface="Times New Roman"/>
              <a:cs typeface="Times New Roman"/>
              <a:sym typeface="Times New Roman"/>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74650" lvl="0" marL="457200" rtl="0" algn="just">
              <a:spcBef>
                <a:spcPts val="0"/>
              </a:spcBef>
              <a:spcAft>
                <a:spcPts val="0"/>
              </a:spcAft>
              <a:buSzPts val="2300"/>
              <a:buFont typeface="Times New Roman"/>
              <a:buChar char="❖"/>
            </a:pPr>
            <a:r>
              <a:rPr lang="en" sz="2300">
                <a:latin typeface="Times New Roman"/>
                <a:ea typeface="Times New Roman"/>
                <a:cs typeface="Times New Roman"/>
                <a:sym typeface="Times New Roman"/>
              </a:rPr>
              <a:t>Medical Institutions:</a:t>
            </a:r>
            <a:endParaRPr sz="2300">
              <a:latin typeface="Times New Roman"/>
              <a:ea typeface="Times New Roman"/>
              <a:cs typeface="Times New Roman"/>
              <a:sym typeface="Times New Roman"/>
            </a:endParaRPr>
          </a:p>
          <a:p>
            <a:pPr indent="0" lvl="0" marL="457200" rtl="0" algn="just">
              <a:spcBef>
                <a:spcPts val="1200"/>
              </a:spcBef>
              <a:spcAft>
                <a:spcPts val="0"/>
              </a:spcAft>
              <a:buNone/>
            </a:pPr>
            <a:r>
              <a:rPr lang="en" sz="2300">
                <a:latin typeface="Times New Roman"/>
                <a:ea typeface="Times New Roman"/>
                <a:cs typeface="Times New Roman"/>
                <a:sym typeface="Times New Roman"/>
              </a:rPr>
              <a:t>   To teach medical students </a:t>
            </a:r>
            <a:r>
              <a:rPr lang="en" sz="2300">
                <a:latin typeface="Times New Roman"/>
                <a:ea typeface="Times New Roman"/>
                <a:cs typeface="Times New Roman"/>
                <a:sym typeface="Times New Roman"/>
              </a:rPr>
              <a:t>how</a:t>
            </a:r>
            <a:r>
              <a:rPr lang="en" sz="2300">
                <a:latin typeface="Times New Roman"/>
                <a:ea typeface="Times New Roman"/>
                <a:cs typeface="Times New Roman"/>
                <a:sym typeface="Times New Roman"/>
              </a:rPr>
              <a:t> the heart attack been measured or </a:t>
            </a:r>
            <a:r>
              <a:rPr lang="en" sz="2300">
                <a:latin typeface="Times New Roman"/>
                <a:ea typeface="Times New Roman"/>
                <a:cs typeface="Times New Roman"/>
                <a:sym typeface="Times New Roman"/>
              </a:rPr>
              <a:t>how to</a:t>
            </a:r>
            <a:r>
              <a:rPr lang="en" sz="2300">
                <a:latin typeface="Times New Roman"/>
                <a:ea typeface="Times New Roman"/>
                <a:cs typeface="Times New Roman"/>
                <a:sym typeface="Times New Roman"/>
              </a:rPr>
              <a:t> identify that the person is suffering from heart disease.</a:t>
            </a:r>
            <a:endParaRPr sz="2300">
              <a:latin typeface="Times New Roman"/>
              <a:ea typeface="Times New Roman"/>
              <a:cs typeface="Times New Roman"/>
              <a:sym typeface="Times New Roman"/>
            </a:endParaRPr>
          </a:p>
          <a:p>
            <a:pPr indent="-374650" lvl="0" marL="457200" rtl="0" algn="just">
              <a:spcBef>
                <a:spcPts val="1200"/>
              </a:spcBef>
              <a:spcAft>
                <a:spcPts val="0"/>
              </a:spcAft>
              <a:buSzPts val="2300"/>
              <a:buFont typeface="Times New Roman"/>
              <a:buChar char="❖"/>
            </a:pPr>
            <a:r>
              <a:rPr lang="en" sz="2300">
                <a:latin typeface="Times New Roman"/>
                <a:ea typeface="Times New Roman"/>
                <a:cs typeface="Times New Roman"/>
                <a:sym typeface="Times New Roman"/>
              </a:rPr>
              <a:t>Hospitals:</a:t>
            </a:r>
            <a:endParaRPr sz="2300">
              <a:latin typeface="Times New Roman"/>
              <a:ea typeface="Times New Roman"/>
              <a:cs typeface="Times New Roman"/>
              <a:sym typeface="Times New Roman"/>
            </a:endParaRPr>
          </a:p>
          <a:p>
            <a:pPr indent="0" lvl="0" marL="457200" rtl="0" algn="just">
              <a:spcBef>
                <a:spcPts val="1200"/>
              </a:spcBef>
              <a:spcAft>
                <a:spcPts val="0"/>
              </a:spcAft>
              <a:buNone/>
            </a:pPr>
            <a:r>
              <a:rPr lang="en" sz="2300">
                <a:latin typeface="Times New Roman"/>
                <a:ea typeface="Times New Roman"/>
                <a:cs typeface="Times New Roman"/>
                <a:sym typeface="Times New Roman"/>
              </a:rPr>
              <a:t>    To detect that is the person having heart disease or not</a:t>
            </a:r>
            <a:endParaRPr sz="2300">
              <a:latin typeface="Times New Roman"/>
              <a:ea typeface="Times New Roman"/>
              <a:cs typeface="Times New Roman"/>
              <a:sym typeface="Times New Roman"/>
            </a:endParaRPr>
          </a:p>
          <a:p>
            <a:pPr indent="0" lvl="0" marL="0" rtl="0" algn="l">
              <a:spcBef>
                <a:spcPts val="1200"/>
              </a:spcBef>
              <a:spcAft>
                <a:spcPts val="1200"/>
              </a:spcAft>
              <a:buNone/>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latin typeface="Times New Roman"/>
                <a:ea typeface="Times New Roman"/>
                <a:cs typeface="Times New Roman"/>
                <a:sym typeface="Times New Roman"/>
              </a:rPr>
              <a:t>DATA</a:t>
            </a:r>
            <a:endParaRPr b="1" sz="2800">
              <a:latin typeface="Times New Roman"/>
              <a:ea typeface="Times New Roman"/>
              <a:cs typeface="Times New Roman"/>
              <a:sym typeface="Times New Roman"/>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8"/>
          <p:cNvPicPr preferRelativeResize="0"/>
          <p:nvPr/>
        </p:nvPicPr>
        <p:blipFill>
          <a:blip r:embed="rId3">
            <a:alphaModFix/>
          </a:blip>
          <a:stretch>
            <a:fillRect/>
          </a:stretch>
        </p:blipFill>
        <p:spPr>
          <a:xfrm>
            <a:off x="311700" y="1229875"/>
            <a:ext cx="8520599" cy="333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Exploratory Data Analysis</a:t>
            </a:r>
            <a:endParaRPr b="1" sz="2800">
              <a:latin typeface="Times New Roman"/>
              <a:ea typeface="Times New Roman"/>
              <a:cs typeface="Times New Roman"/>
              <a:sym typeface="Times New Roman"/>
            </a:endParaRPr>
          </a:p>
        </p:txBody>
      </p:sp>
      <p:sp>
        <p:nvSpPr>
          <p:cNvPr id="190" name="Google Shape;190;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68300" lvl="0" marL="457200" rtl="0" algn="just">
              <a:lnSpc>
                <a:spcPct val="200000"/>
              </a:lnSpc>
              <a:spcBef>
                <a:spcPts val="500"/>
              </a:spcBef>
              <a:spcAft>
                <a:spcPts val="0"/>
              </a:spcAft>
              <a:buClr>
                <a:srgbClr val="53575C"/>
              </a:buClr>
              <a:buSzPts val="2200"/>
              <a:buFont typeface="Times New Roman"/>
              <a:buChar char="❖"/>
            </a:pPr>
            <a:r>
              <a:rPr lang="en" sz="2200">
                <a:solidFill>
                  <a:srgbClr val="53575C"/>
                </a:solidFill>
                <a:latin typeface="Times New Roman"/>
                <a:ea typeface="Times New Roman"/>
                <a:cs typeface="Times New Roman"/>
                <a:sym typeface="Times New Roman"/>
              </a:rPr>
              <a:t>With EDA(Exploratory Data Analysis) we can able to understand our data better way.</a:t>
            </a:r>
            <a:endParaRPr sz="2200">
              <a:solidFill>
                <a:srgbClr val="53575C"/>
              </a:solidFill>
              <a:latin typeface="Times New Roman"/>
              <a:ea typeface="Times New Roman"/>
              <a:cs typeface="Times New Roman"/>
              <a:sym typeface="Times New Roman"/>
            </a:endParaRPr>
          </a:p>
          <a:p>
            <a:pPr indent="-368300" lvl="0" marL="457200" rtl="0" algn="just">
              <a:lnSpc>
                <a:spcPct val="200000"/>
              </a:lnSpc>
              <a:spcBef>
                <a:spcPts val="0"/>
              </a:spcBef>
              <a:spcAft>
                <a:spcPts val="0"/>
              </a:spcAft>
              <a:buClr>
                <a:srgbClr val="53575C"/>
              </a:buClr>
              <a:buSzPts val="2200"/>
              <a:buFont typeface="Times New Roman"/>
              <a:buChar char="❖"/>
            </a:pPr>
            <a:r>
              <a:rPr lang="en" sz="2200">
                <a:solidFill>
                  <a:srgbClr val="53575C"/>
                </a:solidFill>
                <a:latin typeface="Times New Roman"/>
                <a:ea typeface="Times New Roman"/>
                <a:cs typeface="Times New Roman"/>
                <a:sym typeface="Times New Roman"/>
              </a:rPr>
              <a:t>In here we can find out how the data was distributed ,shape of data, relationship between variables.</a:t>
            </a:r>
            <a:endParaRPr sz="2200">
              <a:solidFill>
                <a:srgbClr val="53575C"/>
              </a:solidFill>
              <a:latin typeface="Times New Roman"/>
              <a:ea typeface="Times New Roman"/>
              <a:cs typeface="Times New Roman"/>
              <a:sym typeface="Times New Roman"/>
            </a:endParaRPr>
          </a:p>
          <a:p>
            <a:pPr indent="-368300" lvl="0" marL="457200" rtl="0" algn="just">
              <a:lnSpc>
                <a:spcPct val="200000"/>
              </a:lnSpc>
              <a:spcBef>
                <a:spcPts val="0"/>
              </a:spcBef>
              <a:spcAft>
                <a:spcPts val="0"/>
              </a:spcAft>
              <a:buClr>
                <a:srgbClr val="53575C"/>
              </a:buClr>
              <a:buSzPts val="2200"/>
              <a:buFont typeface="Times New Roman"/>
              <a:buChar char="❖"/>
            </a:pPr>
            <a:r>
              <a:rPr lang="en" sz="2200">
                <a:solidFill>
                  <a:srgbClr val="53575C"/>
                </a:solidFill>
                <a:latin typeface="Times New Roman"/>
                <a:ea typeface="Times New Roman"/>
                <a:cs typeface="Times New Roman"/>
                <a:sym typeface="Times New Roman"/>
              </a:rPr>
              <a:t>The libraries used for EDA Pandas, Seaborn, Matplotlib,Sklearn</a:t>
            </a:r>
            <a:endParaRPr sz="2200">
              <a:solidFill>
                <a:srgbClr val="53575C"/>
              </a:solidFill>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700">
                <a:latin typeface="Times New Roman"/>
                <a:ea typeface="Times New Roman"/>
                <a:cs typeface="Times New Roman"/>
                <a:sym typeface="Times New Roman"/>
              </a:rPr>
              <a:t>Algorithms</a:t>
            </a:r>
            <a:endParaRPr b="1" sz="2700">
              <a:latin typeface="Times New Roman"/>
              <a:ea typeface="Times New Roman"/>
              <a:cs typeface="Times New Roman"/>
              <a:sym typeface="Times New Roman"/>
            </a:endParaRPr>
          </a:p>
        </p:txBody>
      </p:sp>
      <p:sp>
        <p:nvSpPr>
          <p:cNvPr id="196" name="Google Shape;196;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Logistic Regression</a:t>
            </a:r>
            <a:endParaRPr sz="2300"/>
          </a:p>
          <a:p>
            <a:pPr indent="-374650" lvl="0" marL="457200" rtl="0" algn="l">
              <a:spcBef>
                <a:spcPts val="0"/>
              </a:spcBef>
              <a:spcAft>
                <a:spcPts val="0"/>
              </a:spcAft>
              <a:buSzPts val="2300"/>
              <a:buChar char="❖"/>
            </a:pPr>
            <a:r>
              <a:rPr lang="en" sz="2300"/>
              <a:t>KNN</a:t>
            </a:r>
            <a:endParaRPr sz="2300"/>
          </a:p>
          <a:p>
            <a:pPr indent="-374650" lvl="0" marL="457200" rtl="0" algn="l">
              <a:spcBef>
                <a:spcPts val="0"/>
              </a:spcBef>
              <a:spcAft>
                <a:spcPts val="0"/>
              </a:spcAft>
              <a:buSzPts val="2300"/>
              <a:buChar char="❖"/>
            </a:pPr>
            <a:r>
              <a:rPr lang="en" sz="2300"/>
              <a:t>SVM</a:t>
            </a:r>
            <a:endParaRPr sz="2300"/>
          </a:p>
          <a:p>
            <a:pPr indent="-374650" lvl="0" marL="457200" rtl="0" algn="l">
              <a:spcBef>
                <a:spcPts val="0"/>
              </a:spcBef>
              <a:spcAft>
                <a:spcPts val="0"/>
              </a:spcAft>
              <a:buSzPts val="2300"/>
              <a:buChar char="❖"/>
            </a:pPr>
            <a:r>
              <a:rPr lang="en" sz="2300"/>
              <a:t>Naive Bayes</a:t>
            </a:r>
            <a:endParaRPr sz="2300"/>
          </a:p>
          <a:p>
            <a:pPr indent="-374650" lvl="0" marL="457200" rtl="0" algn="l">
              <a:spcBef>
                <a:spcPts val="0"/>
              </a:spcBef>
              <a:spcAft>
                <a:spcPts val="0"/>
              </a:spcAft>
              <a:buSzPts val="2300"/>
              <a:buChar char="❖"/>
            </a:pPr>
            <a:r>
              <a:rPr lang="en" sz="2300"/>
              <a:t>Decision Tree</a:t>
            </a:r>
            <a:endParaRPr sz="2300"/>
          </a:p>
          <a:p>
            <a:pPr indent="-374650" lvl="0" marL="457200" rtl="0" algn="l">
              <a:spcBef>
                <a:spcPts val="0"/>
              </a:spcBef>
              <a:spcAft>
                <a:spcPts val="0"/>
              </a:spcAft>
              <a:buSzPts val="2300"/>
              <a:buChar char="❖"/>
            </a:pPr>
            <a:r>
              <a:rPr lang="en" sz="2300"/>
              <a:t>Random Forest</a:t>
            </a:r>
            <a:endParaRPr sz="2300"/>
          </a:p>
          <a:p>
            <a:pPr indent="-374650" lvl="0" marL="457200" rtl="0" algn="l">
              <a:spcBef>
                <a:spcPts val="0"/>
              </a:spcBef>
              <a:spcAft>
                <a:spcPts val="0"/>
              </a:spcAft>
              <a:buSzPts val="2300"/>
              <a:buChar char="❖"/>
            </a:pPr>
            <a:r>
              <a:rPr lang="en" sz="2300"/>
              <a:t>XGBoost</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just">
              <a:lnSpc>
                <a:spcPct val="115000"/>
              </a:lnSpc>
              <a:spcBef>
                <a:spcPts val="2400"/>
              </a:spcBef>
              <a:spcAft>
                <a:spcPts val="600"/>
              </a:spcAft>
              <a:buNone/>
            </a:pPr>
            <a:r>
              <a:rPr b="1" lang="en" sz="2800">
                <a:highlight>
                  <a:srgbClr val="FFFFFF"/>
                </a:highlight>
                <a:latin typeface="Times New Roman"/>
                <a:ea typeface="Times New Roman"/>
                <a:cs typeface="Times New Roman"/>
                <a:sym typeface="Times New Roman"/>
              </a:rPr>
              <a:t>Predictions</a:t>
            </a:r>
            <a:endParaRPr b="1" sz="4300"/>
          </a:p>
        </p:txBody>
      </p:sp>
      <p:sp>
        <p:nvSpPr>
          <p:cNvPr id="202" name="Google Shape;20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1"/>
          <p:cNvPicPr preferRelativeResize="0"/>
          <p:nvPr/>
        </p:nvPicPr>
        <p:blipFill rotWithShape="1">
          <a:blip r:embed="rId3">
            <a:alphaModFix/>
          </a:blip>
          <a:srcRect b="0" l="0" r="0" t="0"/>
          <a:stretch/>
        </p:blipFill>
        <p:spPr>
          <a:xfrm>
            <a:off x="236275" y="1097250"/>
            <a:ext cx="8684950" cy="355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latin typeface="Times New Roman"/>
                <a:ea typeface="Times New Roman"/>
                <a:cs typeface="Times New Roman"/>
                <a:sym typeface="Times New Roman"/>
              </a:rPr>
              <a:t>Contents</a:t>
            </a:r>
            <a:r>
              <a:rPr b="1" lang="en">
                <a:latin typeface="Times New Roman"/>
                <a:ea typeface="Times New Roman"/>
                <a:cs typeface="Times New Roman"/>
                <a:sym typeface="Times New Roman"/>
              </a:rPr>
              <a:t>:</a:t>
            </a:r>
            <a:endParaRPr b="1">
              <a:latin typeface="Times New Roman"/>
              <a:ea typeface="Times New Roman"/>
              <a:cs typeface="Times New Roman"/>
              <a:sym typeface="Times New Roman"/>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Introduction</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Problem statement</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Objective</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Examples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Algorithms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Applications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Summary</a:t>
            </a:r>
            <a:endParaRPr sz="23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just">
              <a:lnSpc>
                <a:spcPct val="150000"/>
              </a:lnSpc>
              <a:spcBef>
                <a:spcPts val="0"/>
              </a:spcBef>
              <a:spcAft>
                <a:spcPts val="0"/>
              </a:spcAft>
              <a:buNone/>
            </a:pPr>
            <a:r>
              <a:rPr b="1" lang="en" sz="2400">
                <a:solidFill>
                  <a:schemeClr val="dk1"/>
                </a:solidFill>
                <a:highlight>
                  <a:srgbClr val="FFFFFF"/>
                </a:highlight>
                <a:latin typeface="Times New Roman"/>
                <a:ea typeface="Times New Roman"/>
                <a:cs typeface="Times New Roman"/>
                <a:sym typeface="Times New Roman"/>
              </a:rPr>
              <a:t>From comparing the 7 models, we can conclude that Model 6: Random Forest yields the highest accuracy. With an accuracy of 80%. 🏆</a:t>
            </a:r>
            <a:endParaRPr b="1" sz="24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i="1" sz="24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4" name="Google Shape;214;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33"/>
          <p:cNvPicPr preferRelativeResize="0"/>
          <p:nvPr/>
        </p:nvPicPr>
        <p:blipFill>
          <a:blip r:embed="rId3">
            <a:alphaModFix/>
          </a:blip>
          <a:stretch>
            <a:fillRect/>
          </a:stretch>
        </p:blipFill>
        <p:spPr>
          <a:xfrm>
            <a:off x="311700" y="410000"/>
            <a:ext cx="8520600" cy="4245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4"/>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4" name="Shape 224"/>
        <p:cNvGrpSpPr/>
        <p:nvPr/>
      </p:nvGrpSpPr>
      <p:grpSpPr>
        <a:xfrm>
          <a:off x="0" y="0"/>
          <a:ext cx="0" cy="0"/>
          <a:chOff x="0" y="0"/>
          <a:chExt cx="0" cy="0"/>
        </a:xfrm>
      </p:grpSpPr>
      <p:sp>
        <p:nvSpPr>
          <p:cNvPr id="225" name="Google Shape;225;p3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600">
                <a:latin typeface="Times New Roman"/>
                <a:ea typeface="Times New Roman"/>
                <a:cs typeface="Times New Roman"/>
                <a:sym typeface="Times New Roman"/>
              </a:rPr>
              <a:t>        </a:t>
            </a:r>
            <a:r>
              <a:rPr lang="en" sz="6600">
                <a:latin typeface="Times New Roman"/>
                <a:ea typeface="Times New Roman"/>
                <a:cs typeface="Times New Roman"/>
                <a:sym typeface="Times New Roman"/>
              </a:rPr>
              <a:t>Thank you!</a:t>
            </a:r>
            <a:endParaRPr sz="6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777">
                <a:solidFill>
                  <a:schemeClr val="accent2"/>
                </a:solidFill>
                <a:latin typeface="Times New Roman"/>
                <a:ea typeface="Times New Roman"/>
                <a:cs typeface="Times New Roman"/>
                <a:sym typeface="Times New Roman"/>
              </a:rPr>
              <a:t>Introduction</a:t>
            </a:r>
            <a:endParaRPr b="1" sz="2777">
              <a:solidFill>
                <a:schemeClr val="accent2"/>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74650" lvl="0" marL="457200" rtl="0" algn="just">
              <a:spcBef>
                <a:spcPts val="0"/>
              </a:spcBef>
              <a:spcAft>
                <a:spcPts val="0"/>
              </a:spcAft>
              <a:buSzPts val="2300"/>
              <a:buFont typeface="Times New Roman"/>
              <a:buChar char="❖"/>
            </a:pPr>
            <a:r>
              <a:rPr lang="en" sz="2300">
                <a:latin typeface="Times New Roman"/>
                <a:ea typeface="Times New Roman"/>
                <a:cs typeface="Times New Roman"/>
                <a:sym typeface="Times New Roman"/>
              </a:rPr>
              <a:t>It is difficult to identify heart disease because of several </a:t>
            </a:r>
            <a:r>
              <a:rPr lang="en" sz="2300">
                <a:latin typeface="Times New Roman"/>
                <a:ea typeface="Times New Roman"/>
                <a:cs typeface="Times New Roman"/>
                <a:sym typeface="Times New Roman"/>
              </a:rPr>
              <a:t>contributory</a:t>
            </a:r>
            <a:r>
              <a:rPr lang="en" sz="2300">
                <a:latin typeface="Times New Roman"/>
                <a:ea typeface="Times New Roman"/>
                <a:cs typeface="Times New Roman"/>
                <a:sym typeface="Times New Roman"/>
              </a:rPr>
              <a:t> risk factors such as diabetes, high blood pressure, high </a:t>
            </a:r>
            <a:r>
              <a:rPr lang="en" sz="2300">
                <a:latin typeface="Times New Roman"/>
                <a:ea typeface="Times New Roman"/>
                <a:cs typeface="Times New Roman"/>
                <a:sym typeface="Times New Roman"/>
              </a:rPr>
              <a:t>cholesterol</a:t>
            </a:r>
            <a:r>
              <a:rPr lang="en" sz="2300">
                <a:latin typeface="Times New Roman"/>
                <a:ea typeface="Times New Roman"/>
                <a:cs typeface="Times New Roman"/>
                <a:sym typeface="Times New Roman"/>
              </a:rPr>
              <a:t>, abnormal pulse rate and many other </a:t>
            </a:r>
            <a:r>
              <a:rPr lang="en" sz="2300">
                <a:latin typeface="Times New Roman"/>
                <a:ea typeface="Times New Roman"/>
                <a:cs typeface="Times New Roman"/>
                <a:sym typeface="Times New Roman"/>
              </a:rPr>
              <a:t>factors</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indent="0" lvl="0" marL="457200" rtl="0" algn="just">
              <a:spcBef>
                <a:spcPts val="1200"/>
              </a:spcBef>
              <a:spcAft>
                <a:spcPts val="0"/>
              </a:spcAft>
              <a:buNone/>
            </a:pPr>
            <a:r>
              <a:t/>
            </a:r>
            <a:endParaRPr sz="2300">
              <a:latin typeface="Times New Roman"/>
              <a:ea typeface="Times New Roman"/>
              <a:cs typeface="Times New Roman"/>
              <a:sym typeface="Times New Roman"/>
            </a:endParaRPr>
          </a:p>
          <a:p>
            <a:pPr indent="-374650" lvl="0" marL="457200" rtl="0" algn="just">
              <a:spcBef>
                <a:spcPts val="1200"/>
              </a:spcBef>
              <a:spcAft>
                <a:spcPts val="0"/>
              </a:spcAft>
              <a:buSzPts val="2300"/>
              <a:buFont typeface="Times New Roman"/>
              <a:buChar char="❖"/>
            </a:pPr>
            <a:r>
              <a:rPr lang="en" sz="2300">
                <a:latin typeface="Times New Roman"/>
                <a:ea typeface="Times New Roman"/>
                <a:cs typeface="Times New Roman"/>
                <a:sym typeface="Times New Roman"/>
              </a:rPr>
              <a:t>The diagnosis of heart disease is a challenging task, which can offer automated prediction about the heart condition of patient so that further treatment can be made effective.</a:t>
            </a:r>
            <a:endParaRPr sz="2300">
              <a:latin typeface="Times New Roman"/>
              <a:ea typeface="Times New Roman"/>
              <a:cs typeface="Times New Roman"/>
              <a:sym typeface="Times New Roman"/>
            </a:endParaRPr>
          </a:p>
          <a:p>
            <a:pPr indent="0" lvl="0" marL="0" rtl="0" algn="l">
              <a:spcBef>
                <a:spcPts val="1200"/>
              </a:spcBef>
              <a:spcAft>
                <a:spcPts val="12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The </a:t>
            </a:r>
            <a:r>
              <a:rPr lang="en" sz="2300"/>
              <a:t>diagnosis</a:t>
            </a:r>
            <a:r>
              <a:rPr lang="en" sz="2300"/>
              <a:t> of heart disease is usually based on signs, symptoms of the patient.</a:t>
            </a:r>
            <a:endParaRPr sz="2300"/>
          </a:p>
          <a:p>
            <a:pPr indent="0" lvl="0" marL="457200" rtl="0" algn="l">
              <a:spcBef>
                <a:spcPts val="1200"/>
              </a:spcBef>
              <a:spcAft>
                <a:spcPts val="0"/>
              </a:spcAft>
              <a:buNone/>
            </a:pPr>
            <a:r>
              <a:t/>
            </a:r>
            <a:endParaRPr sz="2300"/>
          </a:p>
          <a:p>
            <a:pPr indent="-374650" lvl="0" marL="457200" rtl="0" algn="l">
              <a:spcBef>
                <a:spcPts val="1200"/>
              </a:spcBef>
              <a:spcAft>
                <a:spcPts val="0"/>
              </a:spcAft>
              <a:buSzPts val="2300"/>
              <a:buChar char="❖"/>
            </a:pPr>
            <a:r>
              <a:rPr lang="en" sz="2300"/>
              <a:t>The nature of heart disease is complex and hence, the disease must be handled carefully. Not doing so many affect the heart or </a:t>
            </a:r>
            <a:r>
              <a:rPr lang="en" sz="2300"/>
              <a:t>cause premature death.</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700">
                <a:latin typeface="Times New Roman"/>
                <a:ea typeface="Times New Roman"/>
                <a:cs typeface="Times New Roman"/>
                <a:sym typeface="Times New Roman"/>
              </a:rPr>
              <a:t>Problem statement</a:t>
            </a:r>
            <a:endParaRPr b="1" sz="2700">
              <a:latin typeface="Times New Roman"/>
              <a:ea typeface="Times New Roman"/>
              <a:cs typeface="Times New Roman"/>
              <a:sym typeface="Times New Roman"/>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Heart disease prediction using machine learning algorithm.</a:t>
            </a:r>
            <a:endParaRPr sz="2400">
              <a:latin typeface="Times New Roman"/>
              <a:ea typeface="Times New Roman"/>
              <a:cs typeface="Times New Roman"/>
              <a:sym typeface="Times New Roman"/>
            </a:endParaRPr>
          </a:p>
          <a:p>
            <a:pPr indent="0" lvl="0" marL="457200" rtl="0" algn="l">
              <a:spcBef>
                <a:spcPts val="1200"/>
              </a:spcBef>
              <a:spcAft>
                <a:spcPts val="1200"/>
              </a:spcAft>
              <a:buNone/>
            </a:pPr>
            <a:r>
              <a:t/>
            </a:r>
            <a:endParaRPr sz="2200">
              <a:latin typeface="Times New Roman"/>
              <a:ea typeface="Times New Roman"/>
              <a:cs typeface="Times New Roman"/>
              <a:sym typeface="Times New Roman"/>
            </a:endParaRPr>
          </a:p>
        </p:txBody>
      </p:sp>
      <p:pic>
        <p:nvPicPr>
          <p:cNvPr id="111" name="Google Shape;111;p17"/>
          <p:cNvPicPr preferRelativeResize="0"/>
          <p:nvPr/>
        </p:nvPicPr>
        <p:blipFill>
          <a:blip r:embed="rId3">
            <a:alphaModFix/>
          </a:blip>
          <a:stretch>
            <a:fillRect/>
          </a:stretch>
        </p:blipFill>
        <p:spPr>
          <a:xfrm>
            <a:off x="2141900" y="2294600"/>
            <a:ext cx="3878724" cy="216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Times New Roman"/>
                <a:ea typeface="Times New Roman"/>
                <a:cs typeface="Times New Roman"/>
                <a:sym typeface="Times New Roman"/>
              </a:rPr>
              <a:t>Mandatory tools</a:t>
            </a:r>
            <a:endParaRPr b="1" sz="2700">
              <a:latin typeface="Times New Roman"/>
              <a:ea typeface="Times New Roman"/>
              <a:cs typeface="Times New Roman"/>
              <a:sym typeface="Times New Roman"/>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74650" lvl="0" marL="457200" rtl="0" algn="just">
              <a:spcBef>
                <a:spcPts val="0"/>
              </a:spcBef>
              <a:spcAft>
                <a:spcPts val="0"/>
              </a:spcAft>
              <a:buSzPts val="2300"/>
              <a:buFont typeface="Times New Roman"/>
              <a:buChar char="❖"/>
            </a:pPr>
            <a:r>
              <a:rPr lang="en" sz="2300">
                <a:latin typeface="Times New Roman"/>
                <a:ea typeface="Times New Roman"/>
                <a:cs typeface="Times New Roman"/>
                <a:sym typeface="Times New Roman"/>
              </a:rPr>
              <a:t>Good laptop(above 4GB ram)</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 sz="2300">
                <a:latin typeface="Times New Roman"/>
                <a:ea typeface="Times New Roman"/>
                <a:cs typeface="Times New Roman"/>
                <a:sym typeface="Times New Roman"/>
              </a:rPr>
              <a:t>Anaconda Advanced version like 3.6</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 sz="2300">
                <a:latin typeface="Times New Roman"/>
                <a:ea typeface="Times New Roman"/>
                <a:cs typeface="Times New Roman"/>
                <a:sym typeface="Times New Roman"/>
              </a:rPr>
              <a:t>Jupiter lab or Note</a:t>
            </a:r>
            <a:endParaRPr sz="23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596700" y="2571750"/>
            <a:ext cx="2474400" cy="1838176"/>
          </a:xfrm>
          <a:prstGeom prst="rect">
            <a:avLst/>
          </a:prstGeom>
          <a:noFill/>
          <a:ln>
            <a:noFill/>
          </a:ln>
        </p:spPr>
      </p:pic>
      <p:pic>
        <p:nvPicPr>
          <p:cNvPr id="119" name="Google Shape;119;p18"/>
          <p:cNvPicPr preferRelativeResize="0"/>
          <p:nvPr/>
        </p:nvPicPr>
        <p:blipFill>
          <a:blip r:embed="rId4">
            <a:alphaModFix/>
          </a:blip>
          <a:stretch>
            <a:fillRect/>
          </a:stretch>
        </p:blipFill>
        <p:spPr>
          <a:xfrm>
            <a:off x="5605075" y="1525263"/>
            <a:ext cx="1981200" cy="209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00">
                <a:latin typeface="Times New Roman"/>
                <a:ea typeface="Times New Roman"/>
                <a:cs typeface="Times New Roman"/>
                <a:sym typeface="Times New Roman"/>
              </a:rPr>
              <a:t>Motivation</a:t>
            </a:r>
            <a:endParaRPr b="1" sz="2600">
              <a:latin typeface="Times New Roman"/>
              <a:ea typeface="Times New Roman"/>
              <a:cs typeface="Times New Roman"/>
              <a:sym typeface="Times New Roman"/>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lnSpcReduction="20000"/>
          </a:bodyPr>
          <a:lstStyle/>
          <a:p>
            <a:pPr indent="-376726" lvl="0" marL="457200" rtl="0" algn="just">
              <a:spcBef>
                <a:spcPts val="0"/>
              </a:spcBef>
              <a:spcAft>
                <a:spcPts val="0"/>
              </a:spcAft>
              <a:buSzPct val="100000"/>
              <a:buFont typeface="Times New Roman"/>
              <a:buChar char="❖"/>
            </a:pPr>
            <a:r>
              <a:rPr lang="en" sz="9330">
                <a:latin typeface="Times New Roman"/>
                <a:ea typeface="Times New Roman"/>
                <a:cs typeface="Times New Roman"/>
                <a:sym typeface="Times New Roman"/>
              </a:rPr>
              <a:t>A major challenge facing </a:t>
            </a:r>
            <a:r>
              <a:rPr lang="en" sz="9330">
                <a:latin typeface="Times New Roman"/>
                <a:ea typeface="Times New Roman"/>
                <a:cs typeface="Times New Roman"/>
                <a:sym typeface="Times New Roman"/>
              </a:rPr>
              <a:t>healthcare</a:t>
            </a:r>
            <a:r>
              <a:rPr lang="en" sz="9330">
                <a:latin typeface="Times New Roman"/>
                <a:ea typeface="Times New Roman"/>
                <a:cs typeface="Times New Roman"/>
                <a:sym typeface="Times New Roman"/>
              </a:rPr>
              <a:t> organization is the provision of quality services at affordable cost.</a:t>
            </a:r>
            <a:endParaRPr sz="9330">
              <a:latin typeface="Times New Roman"/>
              <a:ea typeface="Times New Roman"/>
              <a:cs typeface="Times New Roman"/>
              <a:sym typeface="Times New Roman"/>
            </a:endParaRPr>
          </a:p>
          <a:p>
            <a:pPr indent="0" lvl="0" marL="457200" rtl="0" algn="just">
              <a:spcBef>
                <a:spcPts val="1200"/>
              </a:spcBef>
              <a:spcAft>
                <a:spcPts val="0"/>
              </a:spcAft>
              <a:buNone/>
            </a:pPr>
            <a:r>
              <a:t/>
            </a:r>
            <a:endParaRPr sz="9330">
              <a:latin typeface="Times New Roman"/>
              <a:ea typeface="Times New Roman"/>
              <a:cs typeface="Times New Roman"/>
              <a:sym typeface="Times New Roman"/>
            </a:endParaRPr>
          </a:p>
          <a:p>
            <a:pPr indent="-376726" lvl="0" marL="457200" rtl="0" algn="just">
              <a:spcBef>
                <a:spcPts val="1200"/>
              </a:spcBef>
              <a:spcAft>
                <a:spcPts val="0"/>
              </a:spcAft>
              <a:buSzPct val="100000"/>
              <a:buFont typeface="Times New Roman"/>
              <a:buChar char="❖"/>
            </a:pPr>
            <a:r>
              <a:rPr lang="en" sz="9330">
                <a:latin typeface="Times New Roman"/>
                <a:ea typeface="Times New Roman"/>
                <a:cs typeface="Times New Roman"/>
                <a:sym typeface="Times New Roman"/>
              </a:rPr>
              <a:t>Quality service </a:t>
            </a:r>
            <a:r>
              <a:rPr lang="en" sz="9330">
                <a:latin typeface="Times New Roman"/>
                <a:ea typeface="Times New Roman"/>
                <a:cs typeface="Times New Roman"/>
                <a:sym typeface="Times New Roman"/>
              </a:rPr>
              <a:t>employee</a:t>
            </a:r>
            <a:r>
              <a:rPr lang="en" sz="9330">
                <a:latin typeface="Times New Roman"/>
                <a:ea typeface="Times New Roman"/>
                <a:cs typeface="Times New Roman"/>
                <a:sym typeface="Times New Roman"/>
              </a:rPr>
              <a:t> diagnosing patients correctly and administering treatments that are effective.</a:t>
            </a:r>
            <a:endParaRPr sz="9330">
              <a:latin typeface="Times New Roman"/>
              <a:ea typeface="Times New Roman"/>
              <a:cs typeface="Times New Roman"/>
              <a:sym typeface="Times New Roman"/>
            </a:endParaRPr>
          </a:p>
          <a:p>
            <a:pPr indent="0" lvl="0" marL="457200" rtl="0" algn="just">
              <a:spcBef>
                <a:spcPts val="1200"/>
              </a:spcBef>
              <a:spcAft>
                <a:spcPts val="0"/>
              </a:spcAft>
              <a:buNone/>
            </a:pPr>
            <a:r>
              <a:t/>
            </a:r>
            <a:endParaRPr sz="9330">
              <a:latin typeface="Times New Roman"/>
              <a:ea typeface="Times New Roman"/>
              <a:cs typeface="Times New Roman"/>
              <a:sym typeface="Times New Roman"/>
            </a:endParaRPr>
          </a:p>
          <a:p>
            <a:pPr indent="-376726" lvl="0" marL="457200" rtl="0" algn="just">
              <a:spcBef>
                <a:spcPts val="1200"/>
              </a:spcBef>
              <a:spcAft>
                <a:spcPts val="0"/>
              </a:spcAft>
              <a:buSzPct val="100000"/>
              <a:buFont typeface="Times New Roman"/>
              <a:buChar char="❖"/>
            </a:pPr>
            <a:r>
              <a:rPr lang="en" sz="9330">
                <a:latin typeface="Times New Roman"/>
                <a:ea typeface="Times New Roman"/>
                <a:cs typeface="Times New Roman"/>
                <a:sym typeface="Times New Roman"/>
              </a:rPr>
              <a:t>Poor </a:t>
            </a:r>
            <a:r>
              <a:rPr lang="en" sz="9330">
                <a:latin typeface="Times New Roman"/>
                <a:ea typeface="Times New Roman"/>
                <a:cs typeface="Times New Roman"/>
                <a:sym typeface="Times New Roman"/>
              </a:rPr>
              <a:t>clinical</a:t>
            </a:r>
            <a:r>
              <a:rPr lang="en" sz="9330">
                <a:latin typeface="Times New Roman"/>
                <a:ea typeface="Times New Roman"/>
                <a:cs typeface="Times New Roman"/>
                <a:sym typeface="Times New Roman"/>
              </a:rPr>
              <a:t> decisions can lead to </a:t>
            </a:r>
            <a:r>
              <a:rPr lang="en" sz="9330">
                <a:latin typeface="Times New Roman"/>
                <a:ea typeface="Times New Roman"/>
                <a:cs typeface="Times New Roman"/>
                <a:sym typeface="Times New Roman"/>
              </a:rPr>
              <a:t>disastrous</a:t>
            </a:r>
            <a:r>
              <a:rPr lang="en" sz="9330">
                <a:latin typeface="Times New Roman"/>
                <a:ea typeface="Times New Roman"/>
                <a:cs typeface="Times New Roman"/>
                <a:sym typeface="Times New Roman"/>
              </a:rPr>
              <a:t> consequence which are therefore unacceptable</a:t>
            </a:r>
            <a:endParaRPr sz="9330">
              <a:latin typeface="Times New Roman"/>
              <a:ea typeface="Times New Roman"/>
              <a:cs typeface="Times New Roman"/>
              <a:sym typeface="Times New Roman"/>
            </a:endParaRPr>
          </a:p>
          <a:p>
            <a:pPr indent="0" lvl="0" marL="457200" rtl="0" algn="just">
              <a:spcBef>
                <a:spcPts val="1200"/>
              </a:spcBef>
              <a:spcAft>
                <a:spcPts val="0"/>
              </a:spcAft>
              <a:buNone/>
            </a:pPr>
            <a:r>
              <a:t/>
            </a:r>
            <a:endParaRPr sz="55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74650" lvl="0" marL="457200" rtl="0" algn="just">
              <a:spcBef>
                <a:spcPts val="0"/>
              </a:spcBef>
              <a:spcAft>
                <a:spcPts val="0"/>
              </a:spcAft>
              <a:buSzPts val="2300"/>
              <a:buFont typeface="Times New Roman"/>
              <a:buChar char="❖"/>
            </a:pPr>
            <a:r>
              <a:rPr lang="en" sz="2300">
                <a:latin typeface="Times New Roman"/>
                <a:ea typeface="Times New Roman"/>
                <a:cs typeface="Times New Roman"/>
                <a:sym typeface="Times New Roman"/>
              </a:rPr>
              <a:t>Hospitals must also minimize the cost of clinical tests.</a:t>
            </a:r>
            <a:endParaRPr sz="2300">
              <a:latin typeface="Times New Roman"/>
              <a:ea typeface="Times New Roman"/>
              <a:cs typeface="Times New Roman"/>
              <a:sym typeface="Times New Roman"/>
            </a:endParaRPr>
          </a:p>
          <a:p>
            <a:pPr indent="0" lvl="0" marL="457200" rtl="0" algn="just">
              <a:spcBef>
                <a:spcPts val="1200"/>
              </a:spcBef>
              <a:spcAft>
                <a:spcPts val="0"/>
              </a:spcAft>
              <a:buNone/>
            </a:pPr>
            <a:r>
              <a:t/>
            </a:r>
            <a:endParaRPr sz="2300">
              <a:latin typeface="Times New Roman"/>
              <a:ea typeface="Times New Roman"/>
              <a:cs typeface="Times New Roman"/>
              <a:sym typeface="Times New Roman"/>
            </a:endParaRPr>
          </a:p>
          <a:p>
            <a:pPr indent="-374650" lvl="0" marL="457200" rtl="0" algn="just">
              <a:spcBef>
                <a:spcPts val="1200"/>
              </a:spcBef>
              <a:spcAft>
                <a:spcPts val="0"/>
              </a:spcAft>
              <a:buSzPts val="2300"/>
              <a:buFont typeface="Times New Roman"/>
              <a:buChar char="❖"/>
            </a:pPr>
            <a:r>
              <a:rPr lang="en" sz="2300">
                <a:latin typeface="Times New Roman"/>
                <a:ea typeface="Times New Roman"/>
                <a:cs typeface="Times New Roman"/>
                <a:sym typeface="Times New Roman"/>
              </a:rPr>
              <a:t>They can achieve this result by employing appropriate computer based information and decision support system.</a:t>
            </a:r>
            <a:endParaRPr sz="2300">
              <a:latin typeface="Times New Roman"/>
              <a:ea typeface="Times New Roman"/>
              <a:cs typeface="Times New Roman"/>
              <a:sym typeface="Times New Roman"/>
            </a:endParaRPr>
          </a:p>
          <a:p>
            <a:pPr indent="0" lvl="0" marL="457200" rtl="0" algn="just">
              <a:spcBef>
                <a:spcPts val="1200"/>
              </a:spcBef>
              <a:spcAft>
                <a:spcPts val="0"/>
              </a:spcAft>
              <a:buNone/>
            </a:pPr>
            <a:r>
              <a:t/>
            </a:r>
            <a:endParaRPr sz="55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Times New Roman"/>
                <a:ea typeface="Times New Roman"/>
                <a:cs typeface="Times New Roman"/>
                <a:sym typeface="Times New Roman"/>
              </a:rPr>
              <a:t>Objectives</a:t>
            </a:r>
            <a:endParaRPr b="1" sz="2700">
              <a:latin typeface="Times New Roman"/>
              <a:ea typeface="Times New Roman"/>
              <a:cs typeface="Times New Roman"/>
              <a:sym typeface="Times New Roman"/>
            </a:endParaRPr>
          </a:p>
        </p:txBody>
      </p:sp>
      <p:sp>
        <p:nvSpPr>
          <p:cNvPr id="137" name="Google Shape;137;p21"/>
          <p:cNvSpPr txBox="1"/>
          <p:nvPr>
            <p:ph idx="1" type="body"/>
          </p:nvPr>
        </p:nvSpPr>
        <p:spPr>
          <a:xfrm>
            <a:off x="311700" y="1114125"/>
            <a:ext cx="8520600" cy="3322200"/>
          </a:xfrm>
          <a:prstGeom prst="rect">
            <a:avLst/>
          </a:prstGeom>
        </p:spPr>
        <p:txBody>
          <a:bodyPr anchorCtr="0" anchor="t" bIns="91425" lIns="91425" spcFirstLastPara="1" rIns="91425" wrap="square" tIns="91425">
            <a:noAutofit/>
          </a:bodyPr>
          <a:lstStyle/>
          <a:p>
            <a:pPr indent="-374650" lvl="0" marL="457200" rtl="0" algn="just">
              <a:lnSpc>
                <a:spcPct val="10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The main objective of this </a:t>
            </a:r>
            <a:r>
              <a:rPr lang="en" sz="2300">
                <a:latin typeface="Times New Roman"/>
                <a:ea typeface="Times New Roman"/>
                <a:cs typeface="Times New Roman"/>
                <a:sym typeface="Times New Roman"/>
              </a:rPr>
              <a:t>research</a:t>
            </a:r>
            <a:r>
              <a:rPr lang="en" sz="2300">
                <a:latin typeface="Times New Roman"/>
                <a:ea typeface="Times New Roman"/>
                <a:cs typeface="Times New Roman"/>
                <a:sym typeface="Times New Roman"/>
              </a:rPr>
              <a:t> to develop a heart prediction systems, the system can discover and extract hidden knowledge associated with disease from heart data set.</a:t>
            </a:r>
            <a:endParaRPr sz="2300">
              <a:latin typeface="Times New Roman"/>
              <a:ea typeface="Times New Roman"/>
              <a:cs typeface="Times New Roman"/>
              <a:sym typeface="Times New Roman"/>
            </a:endParaRPr>
          </a:p>
          <a:p>
            <a:pPr indent="0" lvl="0" marL="457200" rtl="0" algn="just">
              <a:lnSpc>
                <a:spcPct val="105000"/>
              </a:lnSpc>
              <a:spcBef>
                <a:spcPts val="1200"/>
              </a:spcBef>
              <a:spcAft>
                <a:spcPts val="0"/>
              </a:spcAft>
              <a:buSzPts val="852"/>
              <a:buNone/>
            </a:pPr>
            <a:r>
              <a:t/>
            </a:r>
            <a:endParaRPr sz="2300">
              <a:latin typeface="Times New Roman"/>
              <a:ea typeface="Times New Roman"/>
              <a:cs typeface="Times New Roman"/>
              <a:sym typeface="Times New Roman"/>
            </a:endParaRPr>
          </a:p>
          <a:p>
            <a:pPr indent="-374650" lvl="0" marL="457200" rtl="0" algn="just">
              <a:lnSpc>
                <a:spcPct val="105000"/>
              </a:lnSpc>
              <a:spcBef>
                <a:spcPts val="1200"/>
              </a:spcBef>
              <a:spcAft>
                <a:spcPts val="0"/>
              </a:spcAft>
              <a:buSzPts val="2300"/>
              <a:buFont typeface="Times New Roman"/>
              <a:buChar char="❖"/>
            </a:pPr>
            <a:r>
              <a:rPr lang="en" sz="2300">
                <a:latin typeface="Times New Roman"/>
                <a:ea typeface="Times New Roman"/>
                <a:cs typeface="Times New Roman"/>
                <a:sym typeface="Times New Roman"/>
              </a:rPr>
              <a:t>Reduce the cost of medical test</a:t>
            </a:r>
            <a:endParaRPr sz="2300">
              <a:latin typeface="Times New Roman"/>
              <a:ea typeface="Times New Roman"/>
              <a:cs typeface="Times New Roman"/>
              <a:sym typeface="Times New Roman"/>
            </a:endParaRPr>
          </a:p>
          <a:p>
            <a:pPr indent="0" lvl="0" marL="457200" rtl="0" algn="just">
              <a:lnSpc>
                <a:spcPct val="105000"/>
              </a:lnSpc>
              <a:spcBef>
                <a:spcPts val="1200"/>
              </a:spcBef>
              <a:spcAft>
                <a:spcPts val="0"/>
              </a:spcAft>
              <a:buSzPts val="852"/>
              <a:buNone/>
            </a:pPr>
            <a:r>
              <a:t/>
            </a:r>
            <a:endParaRPr sz="2300">
              <a:latin typeface="Times New Roman"/>
              <a:ea typeface="Times New Roman"/>
              <a:cs typeface="Times New Roman"/>
              <a:sym typeface="Times New Roman"/>
            </a:endParaRPr>
          </a:p>
          <a:p>
            <a:pPr indent="-374650" lvl="0" marL="457200" rtl="0" algn="just">
              <a:lnSpc>
                <a:spcPct val="105000"/>
              </a:lnSpc>
              <a:spcBef>
                <a:spcPts val="1200"/>
              </a:spcBef>
              <a:spcAft>
                <a:spcPts val="0"/>
              </a:spcAft>
              <a:buSzPts val="2300"/>
              <a:buFont typeface="Times New Roman"/>
              <a:buChar char="❖"/>
            </a:pPr>
            <a:r>
              <a:rPr lang="en" sz="2300">
                <a:latin typeface="Times New Roman"/>
                <a:ea typeface="Times New Roman"/>
                <a:cs typeface="Times New Roman"/>
                <a:sym typeface="Times New Roman"/>
              </a:rPr>
              <a:t>Medical data set to assist in the prediction of the heart disease.</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indent="0" lvl="0" marL="457200" rtl="0" algn="just">
              <a:lnSpc>
                <a:spcPct val="105000"/>
              </a:lnSpc>
              <a:spcBef>
                <a:spcPts val="1200"/>
              </a:spcBef>
              <a:spcAft>
                <a:spcPts val="0"/>
              </a:spcAft>
              <a:buSzPts val="852"/>
              <a:buNone/>
            </a:pPr>
            <a:r>
              <a:t/>
            </a:r>
            <a:endParaRPr sz="1727">
              <a:latin typeface="Times New Roman"/>
              <a:ea typeface="Times New Roman"/>
              <a:cs typeface="Times New Roman"/>
              <a:sym typeface="Times New Roman"/>
            </a:endParaRPr>
          </a:p>
          <a:p>
            <a:pPr indent="0" lvl="0" marL="457200" rtl="0" algn="just">
              <a:lnSpc>
                <a:spcPct val="105000"/>
              </a:lnSpc>
              <a:spcBef>
                <a:spcPts val="1200"/>
              </a:spcBef>
              <a:spcAft>
                <a:spcPts val="1200"/>
              </a:spcAft>
              <a:buNone/>
            </a:pPr>
            <a:r>
              <a:t/>
            </a:r>
            <a:endParaRPr sz="1727">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