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5e9037c4e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45e9037c4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5e9037c4e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45e9037c4e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5e9037c4e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5e9037c4e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5e9037c4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5e9037c4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5e9037c4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5e9037c4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45e9037c4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45e9037c4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5e9037c4e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5e9037c4e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47ef40b0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47ef40b0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5e9037c4e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45e9037c4e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5e9037c4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5e9037c4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5e9037c4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5e9037c4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5e9037c4e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5e9037c4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5e9037c4e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5e9037c4e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45e9037c4e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45e9037c4e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47ef40b0c7_7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47ef40b0c7_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7ef40b0c7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7ef40b0c7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47ef40b0c7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47ef40b0c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47ef40b0c7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47ef40b0c7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5e9037c4e_1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5e9037c4e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5e9037c4e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5e9037c4e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45e9037c4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45e9037c4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45e9037c4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45e9037c4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45e9037c4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45e9037c4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5e9037c4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45e9037c4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5e9037c4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45e9037c4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5e9037c4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5e9037c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5e9037c4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45e9037c4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518850"/>
            <a:ext cx="8222100" cy="944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  Heart Disease Prediction</a:t>
            </a:r>
            <a:endParaRPr sz="1200">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4755825" y="3576000"/>
            <a:ext cx="4064700" cy="10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latin typeface="Times New Roman"/>
                <a:ea typeface="Times New Roman"/>
                <a:cs typeface="Times New Roman"/>
                <a:sym typeface="Times New Roman"/>
              </a:rPr>
              <a:t>Saravanakumar G</a:t>
            </a:r>
            <a:endParaRPr sz="2700" b="1">
              <a:latin typeface="Times New Roman"/>
              <a:ea typeface="Times New Roman"/>
              <a:cs typeface="Times New Roman"/>
              <a:sym typeface="Times New Roman"/>
            </a:endParaRPr>
          </a:p>
          <a:p>
            <a:pPr marL="0" lvl="0" indent="0" algn="l" rtl="0">
              <a:spcBef>
                <a:spcPts val="0"/>
              </a:spcBef>
              <a:spcAft>
                <a:spcPts val="0"/>
              </a:spcAft>
              <a:buNone/>
            </a:pPr>
            <a:r>
              <a:rPr lang="en" sz="2700" b="1">
                <a:latin typeface="Times New Roman"/>
                <a:ea typeface="Times New Roman"/>
                <a:cs typeface="Times New Roman"/>
                <a:sym typeface="Times New Roman"/>
              </a:rPr>
              <a:t>(EBSLEM0322454664)</a:t>
            </a:r>
            <a:endParaRPr sz="2700" b="1">
              <a:latin typeface="Times New Roman"/>
              <a:ea typeface="Times New Roman"/>
              <a:cs typeface="Times New Roman"/>
              <a:sym typeface="Times New Roman"/>
            </a:endParaRPr>
          </a:p>
          <a:p>
            <a:pPr marL="0" lvl="0" indent="0" algn="l" rtl="0">
              <a:spcBef>
                <a:spcPts val="0"/>
              </a:spcBef>
              <a:spcAft>
                <a:spcPts val="0"/>
              </a:spcAft>
              <a:buNone/>
            </a:pPr>
            <a:endParaRPr sz="22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Machine learning </a:t>
            </a:r>
            <a:endParaRPr b="1">
              <a:latin typeface="Times New Roman"/>
              <a:ea typeface="Times New Roman"/>
              <a:cs typeface="Times New Roman"/>
              <a:sym typeface="Times New Roman"/>
            </a:endParaRPr>
          </a:p>
        </p:txBody>
      </p:sp>
      <p:sp>
        <p:nvSpPr>
          <p:cNvPr id="143" name="Google Shape;143;p22"/>
          <p:cNvSpPr txBox="1">
            <a:spLocks noGrp="1"/>
          </p:cNvSpPr>
          <p:nvPr>
            <p:ph type="body" idx="1"/>
          </p:nvPr>
        </p:nvSpPr>
        <p:spPr>
          <a:xfrm>
            <a:off x="311700" y="1213025"/>
            <a:ext cx="8520600" cy="3339000"/>
          </a:xfrm>
          <a:prstGeom prst="rect">
            <a:avLst/>
          </a:prstGeom>
        </p:spPr>
        <p:txBody>
          <a:bodyPr spcFirstLastPara="1" wrap="square" lIns="91425" tIns="91425" rIns="91425" bIns="91425" anchor="t" anchorCtr="0">
            <a:normAutofit/>
          </a:bodyPr>
          <a:lstStyle/>
          <a:p>
            <a:pPr marL="0" lvl="0" indent="0" algn="just" rtl="0">
              <a:lnSpc>
                <a:spcPct val="90000"/>
              </a:lnSpc>
              <a:spcBef>
                <a:spcPts val="1200"/>
              </a:spcBef>
              <a:spcAft>
                <a:spcPts val="0"/>
              </a:spcAft>
              <a:buNone/>
            </a:pPr>
            <a:r>
              <a:rPr lang="en" sz="2400">
                <a:solidFill>
                  <a:srgbClr val="202124"/>
                </a:solidFill>
                <a:highlight>
                  <a:srgbClr val="FFFFFF"/>
                </a:highlight>
                <a:latin typeface="Times New Roman"/>
                <a:ea typeface="Times New Roman"/>
                <a:cs typeface="Times New Roman"/>
                <a:sym typeface="Times New Roman"/>
              </a:rPr>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sz="2400">
              <a:solidFill>
                <a:srgbClr val="333333"/>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9" name="Google Shape;149;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3"/>
          <p:cNvPicPr preferRelativeResize="0"/>
          <p:nvPr/>
        </p:nvPicPr>
        <p:blipFill>
          <a:blip r:embed="rId3">
            <a:alphaModFix/>
          </a:blip>
          <a:stretch>
            <a:fillRect/>
          </a:stretch>
        </p:blipFill>
        <p:spPr>
          <a:xfrm>
            <a:off x="311700" y="410000"/>
            <a:ext cx="8520600" cy="415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6" name="Google Shape;156;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7" name="Google Shape;157;p24"/>
          <p:cNvPicPr preferRelativeResize="0"/>
          <p:nvPr/>
        </p:nvPicPr>
        <p:blipFill>
          <a:blip r:embed="rId3">
            <a:alphaModFix/>
          </a:blip>
          <a:stretch>
            <a:fillRect/>
          </a:stretch>
        </p:blipFill>
        <p:spPr>
          <a:xfrm>
            <a:off x="311700" y="100025"/>
            <a:ext cx="8520600" cy="4724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3" name="Google Shape;163;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25"/>
          <p:cNvPicPr preferRelativeResize="0"/>
          <p:nvPr/>
        </p:nvPicPr>
        <p:blipFill>
          <a:blip r:embed="rId3">
            <a:alphaModFix/>
          </a:blip>
          <a:stretch>
            <a:fillRect/>
          </a:stretch>
        </p:blipFill>
        <p:spPr>
          <a:xfrm>
            <a:off x="219850" y="224500"/>
            <a:ext cx="8520600" cy="3874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Proposed Model</a:t>
            </a:r>
            <a:endParaRPr b="1">
              <a:latin typeface="Times New Roman"/>
              <a:ea typeface="Times New Roman"/>
              <a:cs typeface="Times New Roman"/>
              <a:sym typeface="Times New Roman"/>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26"/>
          <p:cNvPicPr preferRelativeResize="0"/>
          <p:nvPr/>
        </p:nvPicPr>
        <p:blipFill>
          <a:blip r:embed="rId3">
            <a:alphaModFix/>
          </a:blip>
          <a:stretch>
            <a:fillRect/>
          </a:stretch>
        </p:blipFill>
        <p:spPr>
          <a:xfrm>
            <a:off x="311700" y="1229875"/>
            <a:ext cx="8520600" cy="333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700" b="1">
                <a:latin typeface="Times New Roman"/>
                <a:ea typeface="Times New Roman"/>
                <a:cs typeface="Times New Roman"/>
                <a:sym typeface="Times New Roman"/>
              </a:rPr>
              <a:t>Applications</a:t>
            </a:r>
            <a:endParaRPr sz="2700" b="1">
              <a:latin typeface="Times New Roman"/>
              <a:ea typeface="Times New Roman"/>
              <a:cs typeface="Times New Roman"/>
              <a:sym typeface="Times New Roman"/>
            </a:endParaRPr>
          </a:p>
        </p:txBody>
      </p:sp>
      <p:sp>
        <p:nvSpPr>
          <p:cNvPr id="177" name="Google Shape;177;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Medical Institutions:</a:t>
            </a:r>
            <a:endParaRPr sz="2300">
              <a:latin typeface="Times New Roman"/>
              <a:ea typeface="Times New Roman"/>
              <a:cs typeface="Times New Roman"/>
              <a:sym typeface="Times New Roman"/>
            </a:endParaRPr>
          </a:p>
          <a:p>
            <a:pPr marL="457200" lvl="0" indent="0" algn="just" rtl="0">
              <a:spcBef>
                <a:spcPts val="1200"/>
              </a:spcBef>
              <a:spcAft>
                <a:spcPts val="0"/>
              </a:spcAft>
              <a:buNone/>
            </a:pPr>
            <a:r>
              <a:rPr lang="en" sz="2300">
                <a:latin typeface="Times New Roman"/>
                <a:ea typeface="Times New Roman"/>
                <a:cs typeface="Times New Roman"/>
                <a:sym typeface="Times New Roman"/>
              </a:rPr>
              <a:t>   To teach medical students how the heart attack been measured or how to identify that the person is suffering from heart disease.</a:t>
            </a:r>
            <a:endParaRPr sz="2300">
              <a:latin typeface="Times New Roman"/>
              <a:ea typeface="Times New Roman"/>
              <a:cs typeface="Times New Roman"/>
              <a:sym typeface="Times New Roman"/>
            </a:endParaRPr>
          </a:p>
          <a:p>
            <a:pPr marL="457200" lvl="0" indent="-374650" algn="just" rtl="0">
              <a:spcBef>
                <a:spcPts val="1200"/>
              </a:spcBef>
              <a:spcAft>
                <a:spcPts val="0"/>
              </a:spcAft>
              <a:buSzPts val="2300"/>
              <a:buFont typeface="Times New Roman"/>
              <a:buChar char="❖"/>
            </a:pPr>
            <a:r>
              <a:rPr lang="en" sz="2300">
                <a:latin typeface="Times New Roman"/>
                <a:ea typeface="Times New Roman"/>
                <a:cs typeface="Times New Roman"/>
                <a:sym typeface="Times New Roman"/>
              </a:rPr>
              <a:t>Hospitals:</a:t>
            </a:r>
            <a:endParaRPr sz="2300">
              <a:latin typeface="Times New Roman"/>
              <a:ea typeface="Times New Roman"/>
              <a:cs typeface="Times New Roman"/>
              <a:sym typeface="Times New Roman"/>
            </a:endParaRPr>
          </a:p>
          <a:p>
            <a:pPr marL="457200" lvl="0" indent="0" algn="just" rtl="0">
              <a:spcBef>
                <a:spcPts val="1200"/>
              </a:spcBef>
              <a:spcAft>
                <a:spcPts val="0"/>
              </a:spcAft>
              <a:buNone/>
            </a:pPr>
            <a:r>
              <a:rPr lang="en" sz="2300">
                <a:latin typeface="Times New Roman"/>
                <a:ea typeface="Times New Roman"/>
                <a:cs typeface="Times New Roman"/>
                <a:sym typeface="Times New Roman"/>
              </a:rPr>
              <a:t>    To detect that is the person having heart disease or not</a:t>
            </a:r>
            <a:endParaRPr sz="2300">
              <a:latin typeface="Times New Roman"/>
              <a:ea typeface="Times New Roman"/>
              <a:cs typeface="Times New Roman"/>
              <a:sym typeface="Times New Roman"/>
            </a:endParaRPr>
          </a:p>
          <a:p>
            <a:pPr marL="0" lvl="0" indent="0" algn="l" rtl="0">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DATA</a:t>
            </a:r>
            <a:endParaRPr sz="2800" b="1">
              <a:latin typeface="Times New Roman"/>
              <a:ea typeface="Times New Roman"/>
              <a:cs typeface="Times New Roman"/>
              <a:sym typeface="Times New Roman"/>
            </a:endParaRPr>
          </a:p>
        </p:txBody>
      </p:sp>
      <p:sp>
        <p:nvSpPr>
          <p:cNvPr id="183" name="Google Shape;183;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28"/>
          <p:cNvPicPr preferRelativeResize="0"/>
          <p:nvPr/>
        </p:nvPicPr>
        <p:blipFill>
          <a:blip r:embed="rId3">
            <a:alphaModFix/>
          </a:blip>
          <a:stretch>
            <a:fillRect/>
          </a:stretch>
        </p:blipFill>
        <p:spPr>
          <a:xfrm>
            <a:off x="311700" y="1229875"/>
            <a:ext cx="8520599"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1" name="Google Shape;191;p29"/>
          <p:cNvPicPr preferRelativeResize="0"/>
          <p:nvPr/>
        </p:nvPicPr>
        <p:blipFill>
          <a:blip r:embed="rId3">
            <a:alphaModFix/>
          </a:blip>
          <a:stretch>
            <a:fillRect/>
          </a:stretch>
        </p:blipFill>
        <p:spPr>
          <a:xfrm>
            <a:off x="311700" y="68550"/>
            <a:ext cx="8520599" cy="45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latin typeface="Times New Roman"/>
                <a:ea typeface="Times New Roman"/>
                <a:cs typeface="Times New Roman"/>
                <a:sym typeface="Times New Roman"/>
              </a:rPr>
              <a:t>Exploratory Data Analysis</a:t>
            </a:r>
            <a:endParaRPr sz="2800" b="1">
              <a:latin typeface="Times New Roman"/>
              <a:ea typeface="Times New Roman"/>
              <a:cs typeface="Times New Roman"/>
              <a:sym typeface="Times New Roman"/>
            </a:endParaRPr>
          </a:p>
        </p:txBody>
      </p:sp>
      <p:sp>
        <p:nvSpPr>
          <p:cNvPr id="197" name="Google Shape;19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just" rtl="0">
              <a:lnSpc>
                <a:spcPct val="200000"/>
              </a:lnSpc>
              <a:spcBef>
                <a:spcPts val="50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With EDA(Exploratory Data Analysis) we can able to understand our data better way.</a:t>
            </a:r>
            <a:endParaRPr sz="2200">
              <a:solidFill>
                <a:srgbClr val="53575C"/>
              </a:solidFill>
              <a:latin typeface="Times New Roman"/>
              <a:ea typeface="Times New Roman"/>
              <a:cs typeface="Times New Roman"/>
              <a:sym typeface="Times New Roman"/>
            </a:endParaRPr>
          </a:p>
          <a:p>
            <a:pPr marL="457200" lvl="0" indent="-368300" algn="just" rtl="0">
              <a:lnSpc>
                <a:spcPct val="200000"/>
              </a:lnSpc>
              <a:spcBef>
                <a:spcPts val="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In here we can find out how the data was distributed ,shape of data, relationship between variables.</a:t>
            </a:r>
            <a:endParaRPr sz="2200">
              <a:solidFill>
                <a:srgbClr val="53575C"/>
              </a:solidFill>
              <a:latin typeface="Times New Roman"/>
              <a:ea typeface="Times New Roman"/>
              <a:cs typeface="Times New Roman"/>
              <a:sym typeface="Times New Roman"/>
            </a:endParaRPr>
          </a:p>
          <a:p>
            <a:pPr marL="457200" lvl="0" indent="-368300" algn="just" rtl="0">
              <a:lnSpc>
                <a:spcPct val="200000"/>
              </a:lnSpc>
              <a:spcBef>
                <a:spcPts val="0"/>
              </a:spcBef>
              <a:spcAft>
                <a:spcPts val="0"/>
              </a:spcAft>
              <a:buClr>
                <a:srgbClr val="53575C"/>
              </a:buClr>
              <a:buSzPts val="2200"/>
              <a:buFont typeface="Times New Roman"/>
              <a:buChar char="❖"/>
            </a:pPr>
            <a:r>
              <a:rPr lang="en" sz="2200">
                <a:solidFill>
                  <a:srgbClr val="53575C"/>
                </a:solidFill>
                <a:latin typeface="Times New Roman"/>
                <a:ea typeface="Times New Roman"/>
                <a:cs typeface="Times New Roman"/>
                <a:sym typeface="Times New Roman"/>
              </a:rPr>
              <a:t>The libraries used for EDA Pandas, Seaborn, Matplotlib,Sklearn</a:t>
            </a:r>
            <a:endParaRPr sz="2200">
              <a:solidFill>
                <a:srgbClr val="53575C"/>
              </a:solidFill>
              <a:latin typeface="Times New Roman"/>
              <a:ea typeface="Times New Roman"/>
              <a:cs typeface="Times New Roman"/>
              <a:sym typeface="Times New Roman"/>
            </a:endParaRPr>
          </a:p>
          <a:p>
            <a:pPr marL="0" lvl="0" indent="0" algn="l" rtl="0">
              <a:spcBef>
                <a:spcPts val="6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700" b="1">
                <a:latin typeface="Times New Roman"/>
                <a:ea typeface="Times New Roman"/>
                <a:cs typeface="Times New Roman"/>
                <a:sym typeface="Times New Roman"/>
              </a:rPr>
              <a:t>Algorithms</a:t>
            </a:r>
            <a:endParaRPr sz="2700" b="1">
              <a:latin typeface="Times New Roman"/>
              <a:ea typeface="Times New Roman"/>
              <a:cs typeface="Times New Roman"/>
              <a:sym typeface="Times New Roman"/>
            </a:endParaRPr>
          </a:p>
        </p:txBody>
      </p:sp>
      <p:sp>
        <p:nvSpPr>
          <p:cNvPr id="203" name="Google Shape;203;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a:t>Logistic Regression</a:t>
            </a:r>
            <a:endParaRPr sz="2300"/>
          </a:p>
          <a:p>
            <a:pPr marL="457200" lvl="0" indent="-374650" algn="l" rtl="0">
              <a:spcBef>
                <a:spcPts val="0"/>
              </a:spcBef>
              <a:spcAft>
                <a:spcPts val="0"/>
              </a:spcAft>
              <a:buSzPts val="2300"/>
              <a:buChar char="❖"/>
            </a:pPr>
            <a:r>
              <a:rPr lang="en" sz="2300"/>
              <a:t>KNN</a:t>
            </a:r>
            <a:endParaRPr sz="2300"/>
          </a:p>
          <a:p>
            <a:pPr marL="457200" lvl="0" indent="-374650" algn="l" rtl="0">
              <a:spcBef>
                <a:spcPts val="0"/>
              </a:spcBef>
              <a:spcAft>
                <a:spcPts val="0"/>
              </a:spcAft>
              <a:buSzPts val="2300"/>
              <a:buChar char="❖"/>
            </a:pPr>
            <a:r>
              <a:rPr lang="en" sz="2300"/>
              <a:t>SVM</a:t>
            </a:r>
            <a:endParaRPr sz="2300"/>
          </a:p>
          <a:p>
            <a:pPr marL="457200" lvl="0" indent="-374650" algn="l" rtl="0">
              <a:spcBef>
                <a:spcPts val="0"/>
              </a:spcBef>
              <a:spcAft>
                <a:spcPts val="0"/>
              </a:spcAft>
              <a:buSzPts val="2300"/>
              <a:buChar char="❖"/>
            </a:pPr>
            <a:r>
              <a:rPr lang="en" sz="2300"/>
              <a:t>Naive Bayes</a:t>
            </a:r>
            <a:endParaRPr sz="2300"/>
          </a:p>
          <a:p>
            <a:pPr marL="457200" lvl="0" indent="-374650" algn="l" rtl="0">
              <a:spcBef>
                <a:spcPts val="0"/>
              </a:spcBef>
              <a:spcAft>
                <a:spcPts val="0"/>
              </a:spcAft>
              <a:buSzPts val="2300"/>
              <a:buChar char="❖"/>
            </a:pPr>
            <a:r>
              <a:rPr lang="en" sz="2300"/>
              <a:t>Decision Tree</a:t>
            </a:r>
            <a:endParaRPr sz="2300"/>
          </a:p>
          <a:p>
            <a:pPr marL="457200" lvl="0" indent="-374650" algn="l" rtl="0">
              <a:spcBef>
                <a:spcPts val="0"/>
              </a:spcBef>
              <a:spcAft>
                <a:spcPts val="0"/>
              </a:spcAft>
              <a:buSzPts val="2300"/>
              <a:buChar char="❖"/>
            </a:pPr>
            <a:r>
              <a:rPr lang="en" sz="2300"/>
              <a:t>Random Forest</a:t>
            </a:r>
            <a:endParaRPr sz="2300"/>
          </a:p>
          <a:p>
            <a:pPr marL="457200" lvl="0" indent="-374650" algn="l" rtl="0">
              <a:spcBef>
                <a:spcPts val="0"/>
              </a:spcBef>
              <a:spcAft>
                <a:spcPts val="0"/>
              </a:spcAft>
              <a:buSzPts val="2300"/>
              <a:buChar char="❖"/>
            </a:pPr>
            <a:r>
              <a:rPr lang="en" sz="2300"/>
              <a:t>XGBoost</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b="1">
                <a:latin typeface="Times New Roman"/>
                <a:ea typeface="Times New Roman"/>
                <a:cs typeface="Times New Roman"/>
                <a:sym typeface="Times New Roman"/>
              </a:rPr>
              <a:t>Contents</a:t>
            </a:r>
            <a:r>
              <a:rPr lang="en" b="1">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Introduction</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Problem statement</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Objective</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Examples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Algorithms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Applications</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Summary</a:t>
            </a:r>
            <a:endParaRPr sz="23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2400"/>
              </a:spcBef>
              <a:spcAft>
                <a:spcPts val="600"/>
              </a:spcAft>
              <a:buNone/>
            </a:pPr>
            <a:r>
              <a:rPr lang="en" sz="2800" b="1">
                <a:highlight>
                  <a:srgbClr val="FFFFFF"/>
                </a:highlight>
                <a:latin typeface="Times New Roman"/>
                <a:ea typeface="Times New Roman"/>
                <a:cs typeface="Times New Roman"/>
                <a:sym typeface="Times New Roman"/>
              </a:rPr>
              <a:t>Predictions</a:t>
            </a:r>
            <a:endParaRPr sz="4300" b="1"/>
          </a:p>
        </p:txBody>
      </p:sp>
      <p:sp>
        <p:nvSpPr>
          <p:cNvPr id="209" name="Google Shape;209;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32"/>
          <p:cNvPicPr preferRelativeResize="0"/>
          <p:nvPr/>
        </p:nvPicPr>
        <p:blipFill rotWithShape="1">
          <a:blip r:embed="rId3">
            <a:alphaModFix/>
          </a:blip>
          <a:srcRect/>
          <a:stretch/>
        </p:blipFill>
        <p:spPr>
          <a:xfrm>
            <a:off x="236275" y="1316550"/>
            <a:ext cx="8684950" cy="333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just" rtl="0">
              <a:lnSpc>
                <a:spcPct val="150000"/>
              </a:lnSpc>
              <a:spcBef>
                <a:spcPts val="0"/>
              </a:spcBef>
              <a:spcAft>
                <a:spcPts val="0"/>
              </a:spcAft>
              <a:buNone/>
            </a:pPr>
            <a:r>
              <a:rPr lang="en" sz="2400" b="1">
                <a:solidFill>
                  <a:schemeClr val="dk1"/>
                </a:solidFill>
                <a:highlight>
                  <a:srgbClr val="FFFFFF"/>
                </a:highlight>
                <a:latin typeface="Times New Roman"/>
                <a:ea typeface="Times New Roman"/>
                <a:cs typeface="Times New Roman"/>
                <a:sym typeface="Times New Roman"/>
              </a:rPr>
              <a:t>From comparing the 7 models, we can conclude that Model 6: Random Forest yields the highest accuracy. With an accuracy of 80%. 🏆</a:t>
            </a:r>
            <a:endParaRPr sz="2400" b="1">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400" i="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1" name="Google Shape;221;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34"/>
          <p:cNvPicPr preferRelativeResize="0"/>
          <p:nvPr/>
        </p:nvPicPr>
        <p:blipFill>
          <a:blip r:embed="rId3">
            <a:alphaModFix/>
          </a:blip>
          <a:stretch>
            <a:fillRect/>
          </a:stretch>
        </p:blipFill>
        <p:spPr>
          <a:xfrm>
            <a:off x="311700" y="410000"/>
            <a:ext cx="8520600" cy="42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8" name="Google Shape;228;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9" name="Google Shape;229;p35"/>
          <p:cNvPicPr preferRelativeResize="0"/>
          <p:nvPr/>
        </p:nvPicPr>
        <p:blipFill>
          <a:blip r:embed="rId3">
            <a:alphaModFix/>
          </a:blip>
          <a:stretch>
            <a:fillRect/>
          </a:stretch>
        </p:blipFill>
        <p:spPr>
          <a:xfrm>
            <a:off x="311700" y="423375"/>
            <a:ext cx="8520600" cy="414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5" name="Google Shape;235;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2600">
                <a:solidFill>
                  <a:srgbClr val="000000"/>
                </a:solidFill>
                <a:highlight>
                  <a:srgbClr val="FFFFFF"/>
                </a:highlight>
                <a:latin typeface="Times New Roman"/>
                <a:ea typeface="Times New Roman"/>
                <a:cs typeface="Times New Roman"/>
                <a:sym typeface="Times New Roman"/>
              </a:rPr>
              <a:t>top 4 significant features were chest pain type (cp), maximum heart rate achieved (thalach), number of major vessels (ca), and ST depression induced by exercise relative to rest (oldpeak).</a:t>
            </a:r>
            <a:endParaRPr sz="2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n" sz="2811" b="1">
                <a:solidFill>
                  <a:srgbClr val="000000"/>
                </a:solidFill>
                <a:highlight>
                  <a:srgbClr val="FFFFFF"/>
                </a:highlight>
                <a:latin typeface="Times New Roman"/>
                <a:ea typeface="Times New Roman"/>
                <a:cs typeface="Times New Roman"/>
                <a:sym typeface="Times New Roman"/>
              </a:rPr>
              <a:t>Conclusions</a:t>
            </a:r>
            <a:endParaRPr sz="2811" b="1">
              <a:solidFill>
                <a:srgbClr val="000000"/>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241" name="Google Shape;241;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1950" algn="l" rtl="0">
              <a:spcBef>
                <a:spcPts val="1100"/>
              </a:spcBef>
              <a:spcAft>
                <a:spcPts val="0"/>
              </a:spcAft>
              <a:buClr>
                <a:srgbClr val="000000"/>
              </a:buClr>
              <a:buSzPts val="21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Our Random Forest algorithm yields the highest accuracy, 80%. Any accuracy above 70% is considered good, but be careful because if your accuracy is extremely high, it may be too good to be true (an example of Overfitting). Thus, 80% is the ideal accuracy!</a:t>
            </a:r>
            <a:endParaRPr sz="2100">
              <a:solidFill>
                <a:srgbClr val="000000"/>
              </a:solidFill>
              <a:highlight>
                <a:srgbClr val="FFFFFF"/>
              </a:highlight>
              <a:latin typeface="Times New Roman"/>
              <a:ea typeface="Times New Roman"/>
              <a:cs typeface="Times New Roman"/>
              <a:sym typeface="Times New Roman"/>
            </a:endParaRPr>
          </a:p>
          <a:p>
            <a:pPr marL="914400" lvl="0" indent="0" algn="l" rtl="0">
              <a:spcBef>
                <a:spcPts val="1100"/>
              </a:spcBef>
              <a:spcAft>
                <a:spcPts val="0"/>
              </a:spcAft>
              <a:buNone/>
            </a:pPr>
            <a:endParaRPr sz="2100">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1100"/>
              </a:spcBef>
              <a:spcAft>
                <a:spcPts val="0"/>
              </a:spcAft>
              <a:buClr>
                <a:srgbClr val="000000"/>
              </a:buClr>
              <a:buSzPts val="1800"/>
              <a:buFont typeface="Times New Roman"/>
              <a:buChar char="❖"/>
            </a:pPr>
            <a:r>
              <a:rPr lang="en" sz="2100">
                <a:solidFill>
                  <a:srgbClr val="000000"/>
                </a:solidFill>
                <a:highlight>
                  <a:srgbClr val="FFFFFF"/>
                </a:highlight>
                <a:latin typeface="Times New Roman"/>
                <a:ea typeface="Times New Roman"/>
                <a:cs typeface="Times New Roman"/>
                <a:sym typeface="Times New Roman"/>
              </a:rPr>
              <a:t>Out of the 13 features we examined, the top 4 significant features that helped us classify between a positive &amp; negative Diagnosis were chest pain type (cp),</a:t>
            </a:r>
            <a:r>
              <a:rPr lang="en">
                <a:solidFill>
                  <a:srgbClr val="000000"/>
                </a:solidFill>
                <a:highlight>
                  <a:srgbClr val="FFFFFF"/>
                </a:highlight>
                <a:latin typeface="Times New Roman"/>
                <a:ea typeface="Times New Roman"/>
                <a:cs typeface="Times New Roman"/>
                <a:sym typeface="Times New Roman"/>
              </a:rPr>
              <a:t> .</a:t>
            </a: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5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l" rtl="0">
              <a:spcBef>
                <a:spcPts val="1100"/>
              </a:spcBef>
              <a:spcAft>
                <a:spcPts val="0"/>
              </a:spcAft>
              <a:buClr>
                <a:srgbClr val="000000"/>
              </a:buClr>
              <a:buSzPts val="2200"/>
              <a:buFont typeface="Times New Roman"/>
              <a:buChar char="●"/>
            </a:pPr>
            <a:r>
              <a:rPr lang="en" sz="2200">
                <a:solidFill>
                  <a:srgbClr val="000000"/>
                </a:solidFill>
                <a:highlight>
                  <a:srgbClr val="FFFFFF"/>
                </a:highlight>
                <a:latin typeface="Times New Roman"/>
                <a:ea typeface="Times New Roman"/>
                <a:cs typeface="Times New Roman"/>
                <a:sym typeface="Times New Roman"/>
              </a:rPr>
              <a:t>maximum heart rate achieved (thalach), number of major vessels (ca), and ST depression induced by exercise relative to rest (oldpeak).</a:t>
            </a:r>
            <a:endParaRPr sz="2200">
              <a:solidFill>
                <a:srgbClr val="000000"/>
              </a:solidFill>
              <a:highlight>
                <a:srgbClr val="FFFFFF"/>
              </a:highlight>
              <a:latin typeface="Times New Roman"/>
              <a:ea typeface="Times New Roman"/>
              <a:cs typeface="Times New Roman"/>
              <a:sym typeface="Times New Roman"/>
            </a:endParaRPr>
          </a:p>
          <a:p>
            <a:pPr marL="457200" lvl="0" indent="0" algn="l" rtl="0">
              <a:spcBef>
                <a:spcPts val="1100"/>
              </a:spcBef>
              <a:spcAft>
                <a:spcPts val="0"/>
              </a:spcAft>
              <a:buNone/>
            </a:pPr>
            <a:endParaRPr sz="2200">
              <a:solidFill>
                <a:srgbClr val="000000"/>
              </a:solidFill>
              <a:highlight>
                <a:srgbClr val="FFFFFF"/>
              </a:highlight>
              <a:latin typeface="Times New Roman"/>
              <a:ea typeface="Times New Roman"/>
              <a:cs typeface="Times New Roman"/>
              <a:sym typeface="Times New Roman"/>
            </a:endParaRPr>
          </a:p>
          <a:p>
            <a:pPr marL="457200" lvl="0" indent="-368300" algn="l" rtl="0">
              <a:spcBef>
                <a:spcPts val="1100"/>
              </a:spcBef>
              <a:spcAft>
                <a:spcPts val="0"/>
              </a:spcAft>
              <a:buClr>
                <a:srgbClr val="000000"/>
              </a:buClr>
              <a:buSzPts val="2200"/>
              <a:buFont typeface="Times New Roman"/>
              <a:buChar char="●"/>
            </a:pPr>
            <a:r>
              <a:rPr lang="en" sz="2200">
                <a:solidFill>
                  <a:srgbClr val="000000"/>
                </a:solidFill>
                <a:highlight>
                  <a:srgbClr val="FFFFFF"/>
                </a:highlight>
                <a:latin typeface="Times New Roman"/>
                <a:ea typeface="Times New Roman"/>
                <a:cs typeface="Times New Roman"/>
                <a:sym typeface="Times New Roman"/>
              </a:rPr>
              <a:t>Our machine learning algorithm can now classify patients with Heart Disease. Now we can properly diagnose patients, &amp; get them the help they needs to recover. By diagnosing detecting these features early, we may prevent worse symtoms from arising later.</a:t>
            </a:r>
            <a:endParaRPr sz="2200">
              <a:solidFill>
                <a:srgbClr val="000000"/>
              </a:solidFill>
              <a:highlight>
                <a:srgbClr val="FFFFFF"/>
              </a:highlight>
              <a:latin typeface="Times New Roman"/>
              <a:ea typeface="Times New Roman"/>
              <a:cs typeface="Times New Roman"/>
              <a:sym typeface="Times New Roman"/>
            </a:endParaRPr>
          </a:p>
          <a:p>
            <a:pPr marL="0" lvl="0" indent="0" algn="l" rtl="0">
              <a:spcBef>
                <a:spcPts val="5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a:latin typeface="Times New Roman"/>
                <a:ea typeface="Times New Roman"/>
                <a:cs typeface="Times New Roman"/>
                <a:sym typeface="Times New Roman"/>
              </a:rPr>
              <a:t>        Thank you!</a:t>
            </a:r>
            <a:endParaRPr sz="6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777" b="1">
                <a:solidFill>
                  <a:schemeClr val="accent2"/>
                </a:solidFill>
                <a:latin typeface="Times New Roman"/>
                <a:ea typeface="Times New Roman"/>
                <a:cs typeface="Times New Roman"/>
                <a:sym typeface="Times New Roman"/>
              </a:rPr>
              <a:t>Introduction</a:t>
            </a:r>
            <a:endParaRPr sz="2777" b="1">
              <a:solidFill>
                <a:schemeClr val="accent2"/>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It is difficult to identify heart disease because of several contributory risk factors such as diabetes, high blood pressure, high cholesterol, abnormal pulse rate and many other factors.</a:t>
            </a:r>
            <a:endParaRPr sz="2300">
              <a:latin typeface="Times New Roman"/>
              <a:ea typeface="Times New Roman"/>
              <a:cs typeface="Times New Roman"/>
              <a:sym typeface="Times New Roman"/>
            </a:endParaRPr>
          </a:p>
          <a:p>
            <a:pPr marL="457200" lvl="0" indent="0" algn="just" rtl="0">
              <a:spcBef>
                <a:spcPts val="1200"/>
              </a:spcBef>
              <a:spcAft>
                <a:spcPts val="0"/>
              </a:spcAft>
              <a:buNone/>
            </a:pPr>
            <a:endParaRPr sz="2300">
              <a:latin typeface="Times New Roman"/>
              <a:ea typeface="Times New Roman"/>
              <a:cs typeface="Times New Roman"/>
              <a:sym typeface="Times New Roman"/>
            </a:endParaRPr>
          </a:p>
          <a:p>
            <a:pPr marL="457200" lvl="0" indent="-374650" algn="just" rtl="0">
              <a:spcBef>
                <a:spcPts val="1200"/>
              </a:spcBef>
              <a:spcAft>
                <a:spcPts val="0"/>
              </a:spcAft>
              <a:buSzPts val="2300"/>
              <a:buFont typeface="Times New Roman"/>
              <a:buChar char="❖"/>
            </a:pPr>
            <a:r>
              <a:rPr lang="en" sz="2300">
                <a:latin typeface="Times New Roman"/>
                <a:ea typeface="Times New Roman"/>
                <a:cs typeface="Times New Roman"/>
                <a:sym typeface="Times New Roman"/>
              </a:rPr>
              <a:t>The diagnosis of heart disease is a challenging task, which can offer automated prediction about the heart condition of patient so that further treatment can be made effective.</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 sz="2300"/>
              <a:t>The diagnosis of heart disease is usually based on signs, symptoms of the patient.</a:t>
            </a:r>
            <a:endParaRPr sz="2300"/>
          </a:p>
          <a:p>
            <a:pPr marL="457200" lvl="0" indent="0" algn="l" rtl="0">
              <a:spcBef>
                <a:spcPts val="1200"/>
              </a:spcBef>
              <a:spcAft>
                <a:spcPts val="0"/>
              </a:spcAft>
              <a:buNone/>
            </a:pPr>
            <a:endParaRPr sz="2300"/>
          </a:p>
          <a:p>
            <a:pPr marL="457200" lvl="0" indent="-374650" algn="l" rtl="0">
              <a:spcBef>
                <a:spcPts val="1200"/>
              </a:spcBef>
              <a:spcAft>
                <a:spcPts val="0"/>
              </a:spcAft>
              <a:buSzPts val="2300"/>
              <a:buChar char="❖"/>
            </a:pPr>
            <a:r>
              <a:rPr lang="en" sz="2300"/>
              <a:t>The nature of heart disease is complex and hence, the disease must be handled carefully. Not doing so many affect the heart or cause premature death.</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700" b="1">
                <a:latin typeface="Times New Roman"/>
                <a:ea typeface="Times New Roman"/>
                <a:cs typeface="Times New Roman"/>
                <a:sym typeface="Times New Roman"/>
              </a:rPr>
              <a:t>Problem statement</a:t>
            </a:r>
            <a:endParaRPr sz="2700" b="1">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Heart disease prediction using machine learning algorithm.</a:t>
            </a:r>
            <a:endParaRPr sz="2400">
              <a:latin typeface="Times New Roman"/>
              <a:ea typeface="Times New Roman"/>
              <a:cs typeface="Times New Roman"/>
              <a:sym typeface="Times New Roman"/>
            </a:endParaRPr>
          </a:p>
          <a:p>
            <a:pPr marL="457200" lvl="0" indent="0" algn="l" rtl="0">
              <a:spcBef>
                <a:spcPts val="1200"/>
              </a:spcBef>
              <a:spcAft>
                <a:spcPts val="1200"/>
              </a:spcAft>
              <a:buNone/>
            </a:pPr>
            <a:endParaRPr sz="2200">
              <a:latin typeface="Times New Roman"/>
              <a:ea typeface="Times New Roman"/>
              <a:cs typeface="Times New Roman"/>
              <a:sym typeface="Times New Roman"/>
            </a:endParaRPr>
          </a:p>
        </p:txBody>
      </p:sp>
      <p:pic>
        <p:nvPicPr>
          <p:cNvPr id="111" name="Google Shape;111;p17"/>
          <p:cNvPicPr preferRelativeResize="0"/>
          <p:nvPr/>
        </p:nvPicPr>
        <p:blipFill>
          <a:blip r:embed="rId3">
            <a:alphaModFix/>
          </a:blip>
          <a:stretch>
            <a:fillRect/>
          </a:stretch>
        </p:blipFill>
        <p:spPr>
          <a:xfrm>
            <a:off x="2141900" y="2294600"/>
            <a:ext cx="3878724" cy="216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latin typeface="Times New Roman"/>
                <a:ea typeface="Times New Roman"/>
                <a:cs typeface="Times New Roman"/>
                <a:sym typeface="Times New Roman"/>
              </a:rPr>
              <a:t>Mandatory tools</a:t>
            </a:r>
            <a:endParaRPr sz="2700" b="1">
              <a:latin typeface="Times New Roman"/>
              <a:ea typeface="Times New Roman"/>
              <a:cs typeface="Times New Roman"/>
              <a:sym typeface="Times New Roman"/>
            </a:endParaRPr>
          </a:p>
        </p:txBody>
      </p:sp>
      <p:sp>
        <p:nvSpPr>
          <p:cNvPr id="117" name="Google Shape;11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Good laptop(above 4GB ram)</a:t>
            </a:r>
            <a:endParaRPr sz="2300">
              <a:latin typeface="Times New Roman"/>
              <a:ea typeface="Times New Roman"/>
              <a:cs typeface="Times New Roman"/>
              <a:sym typeface="Times New Roman"/>
            </a:endParaRPr>
          </a:p>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Anaconda Advanced version like 3.6</a:t>
            </a:r>
            <a:endParaRPr sz="2300">
              <a:latin typeface="Times New Roman"/>
              <a:ea typeface="Times New Roman"/>
              <a:cs typeface="Times New Roman"/>
              <a:sym typeface="Times New Roman"/>
            </a:endParaRPr>
          </a:p>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Jupiter lab or Note</a:t>
            </a:r>
            <a:endParaRPr sz="2300">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18" name="Google Shape;118;p18"/>
          <p:cNvPicPr preferRelativeResize="0"/>
          <p:nvPr/>
        </p:nvPicPr>
        <p:blipFill>
          <a:blip r:embed="rId3">
            <a:alphaModFix/>
          </a:blip>
          <a:stretch>
            <a:fillRect/>
          </a:stretch>
        </p:blipFill>
        <p:spPr>
          <a:xfrm>
            <a:off x="596700" y="2571750"/>
            <a:ext cx="2474400" cy="1838176"/>
          </a:xfrm>
          <a:prstGeom prst="rect">
            <a:avLst/>
          </a:prstGeom>
          <a:noFill/>
          <a:ln>
            <a:noFill/>
          </a:ln>
        </p:spPr>
      </p:pic>
      <p:pic>
        <p:nvPicPr>
          <p:cNvPr id="119" name="Google Shape;119;p18"/>
          <p:cNvPicPr preferRelativeResize="0"/>
          <p:nvPr/>
        </p:nvPicPr>
        <p:blipFill>
          <a:blip r:embed="rId4">
            <a:alphaModFix/>
          </a:blip>
          <a:stretch>
            <a:fillRect/>
          </a:stretch>
        </p:blipFill>
        <p:spPr>
          <a:xfrm>
            <a:off x="5605075" y="1525263"/>
            <a:ext cx="1981200" cy="209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600" b="1">
                <a:latin typeface="Times New Roman"/>
                <a:ea typeface="Times New Roman"/>
                <a:cs typeface="Times New Roman"/>
                <a:sym typeface="Times New Roman"/>
              </a:rPr>
              <a:t>Motivation</a:t>
            </a:r>
            <a:endParaRPr sz="2600" b="1">
              <a:latin typeface="Times New Roman"/>
              <a:ea typeface="Times New Roman"/>
              <a:cs typeface="Times New Roman"/>
              <a:sym typeface="Times New Roman"/>
            </a:endParaRPr>
          </a:p>
        </p:txBody>
      </p:sp>
      <p:sp>
        <p:nvSpPr>
          <p:cNvPr id="125" name="Google Shape;125;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25000" lnSpcReduction="20000"/>
          </a:bodyPr>
          <a:lstStyle/>
          <a:p>
            <a:pPr marL="457200" lvl="0" indent="-376726" algn="just" rtl="0">
              <a:spcBef>
                <a:spcPts val="0"/>
              </a:spcBef>
              <a:spcAft>
                <a:spcPts val="0"/>
              </a:spcAft>
              <a:buSzPct val="100000"/>
              <a:buFont typeface="Times New Roman"/>
              <a:buChar char="❖"/>
            </a:pPr>
            <a:r>
              <a:rPr lang="en" sz="9330">
                <a:latin typeface="Times New Roman"/>
                <a:ea typeface="Times New Roman"/>
                <a:cs typeface="Times New Roman"/>
                <a:sym typeface="Times New Roman"/>
              </a:rPr>
              <a:t>A major challenge facing healthcare organization is the provision of quality services at affordable cost.</a:t>
            </a:r>
            <a:endParaRPr sz="9330">
              <a:latin typeface="Times New Roman"/>
              <a:ea typeface="Times New Roman"/>
              <a:cs typeface="Times New Roman"/>
              <a:sym typeface="Times New Roman"/>
            </a:endParaRPr>
          </a:p>
          <a:p>
            <a:pPr marL="457200" lvl="0" indent="0" algn="just" rtl="0">
              <a:spcBef>
                <a:spcPts val="1200"/>
              </a:spcBef>
              <a:spcAft>
                <a:spcPts val="0"/>
              </a:spcAft>
              <a:buNone/>
            </a:pPr>
            <a:endParaRPr sz="9330">
              <a:latin typeface="Times New Roman"/>
              <a:ea typeface="Times New Roman"/>
              <a:cs typeface="Times New Roman"/>
              <a:sym typeface="Times New Roman"/>
            </a:endParaRPr>
          </a:p>
          <a:p>
            <a:pPr marL="457200" lvl="0" indent="-376726" algn="just" rtl="0">
              <a:spcBef>
                <a:spcPts val="1200"/>
              </a:spcBef>
              <a:spcAft>
                <a:spcPts val="0"/>
              </a:spcAft>
              <a:buSzPct val="100000"/>
              <a:buFont typeface="Times New Roman"/>
              <a:buChar char="❖"/>
            </a:pPr>
            <a:r>
              <a:rPr lang="en" sz="9330">
                <a:latin typeface="Times New Roman"/>
                <a:ea typeface="Times New Roman"/>
                <a:cs typeface="Times New Roman"/>
                <a:sym typeface="Times New Roman"/>
              </a:rPr>
              <a:t>Quality service employee diagnosing patients correctly and administering treatments that are effective.</a:t>
            </a:r>
            <a:endParaRPr sz="9330">
              <a:latin typeface="Times New Roman"/>
              <a:ea typeface="Times New Roman"/>
              <a:cs typeface="Times New Roman"/>
              <a:sym typeface="Times New Roman"/>
            </a:endParaRPr>
          </a:p>
          <a:p>
            <a:pPr marL="457200" lvl="0" indent="0" algn="just" rtl="0">
              <a:spcBef>
                <a:spcPts val="1200"/>
              </a:spcBef>
              <a:spcAft>
                <a:spcPts val="0"/>
              </a:spcAft>
              <a:buNone/>
            </a:pPr>
            <a:endParaRPr sz="9330">
              <a:latin typeface="Times New Roman"/>
              <a:ea typeface="Times New Roman"/>
              <a:cs typeface="Times New Roman"/>
              <a:sym typeface="Times New Roman"/>
            </a:endParaRPr>
          </a:p>
          <a:p>
            <a:pPr marL="457200" lvl="0" indent="-376726" algn="just" rtl="0">
              <a:spcBef>
                <a:spcPts val="1200"/>
              </a:spcBef>
              <a:spcAft>
                <a:spcPts val="0"/>
              </a:spcAft>
              <a:buSzPct val="100000"/>
              <a:buFont typeface="Times New Roman"/>
              <a:buChar char="❖"/>
            </a:pPr>
            <a:r>
              <a:rPr lang="en" sz="9330">
                <a:latin typeface="Times New Roman"/>
                <a:ea typeface="Times New Roman"/>
                <a:cs typeface="Times New Roman"/>
                <a:sym typeface="Times New Roman"/>
              </a:rPr>
              <a:t>Poor clinical decisions can lead to disastrous consequence which are therefore unacceptable</a:t>
            </a:r>
            <a:endParaRPr sz="9330">
              <a:latin typeface="Times New Roman"/>
              <a:ea typeface="Times New Roman"/>
              <a:cs typeface="Times New Roman"/>
              <a:sym typeface="Times New Roman"/>
            </a:endParaRPr>
          </a:p>
          <a:p>
            <a:pPr marL="457200" lvl="0" indent="0" algn="just" rtl="0">
              <a:spcBef>
                <a:spcPts val="1200"/>
              </a:spcBef>
              <a:spcAft>
                <a:spcPts val="0"/>
              </a:spcAft>
              <a:buNone/>
            </a:pPr>
            <a:endParaRPr sz="55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457200" lvl="0" indent="-374650" algn="just" rtl="0">
              <a:spcBef>
                <a:spcPts val="0"/>
              </a:spcBef>
              <a:spcAft>
                <a:spcPts val="0"/>
              </a:spcAft>
              <a:buSzPts val="2300"/>
              <a:buFont typeface="Times New Roman"/>
              <a:buChar char="❖"/>
            </a:pPr>
            <a:r>
              <a:rPr lang="en" sz="2300">
                <a:latin typeface="Times New Roman"/>
                <a:ea typeface="Times New Roman"/>
                <a:cs typeface="Times New Roman"/>
                <a:sym typeface="Times New Roman"/>
              </a:rPr>
              <a:t>Hospitals must also minimize the cost of clinical tests.</a:t>
            </a:r>
            <a:endParaRPr sz="2300">
              <a:latin typeface="Times New Roman"/>
              <a:ea typeface="Times New Roman"/>
              <a:cs typeface="Times New Roman"/>
              <a:sym typeface="Times New Roman"/>
            </a:endParaRPr>
          </a:p>
          <a:p>
            <a:pPr marL="457200" lvl="0" indent="0" algn="just" rtl="0">
              <a:spcBef>
                <a:spcPts val="1200"/>
              </a:spcBef>
              <a:spcAft>
                <a:spcPts val="0"/>
              </a:spcAft>
              <a:buNone/>
            </a:pPr>
            <a:endParaRPr sz="2300">
              <a:latin typeface="Times New Roman"/>
              <a:ea typeface="Times New Roman"/>
              <a:cs typeface="Times New Roman"/>
              <a:sym typeface="Times New Roman"/>
            </a:endParaRPr>
          </a:p>
          <a:p>
            <a:pPr marL="457200" lvl="0" indent="-374650" algn="just" rtl="0">
              <a:spcBef>
                <a:spcPts val="1200"/>
              </a:spcBef>
              <a:spcAft>
                <a:spcPts val="0"/>
              </a:spcAft>
              <a:buSzPts val="2300"/>
              <a:buFont typeface="Times New Roman"/>
              <a:buChar char="❖"/>
            </a:pPr>
            <a:r>
              <a:rPr lang="en" sz="2300">
                <a:latin typeface="Times New Roman"/>
                <a:ea typeface="Times New Roman"/>
                <a:cs typeface="Times New Roman"/>
                <a:sym typeface="Times New Roman"/>
              </a:rPr>
              <a:t>They can achieve this result by employing appropriate computer based information and decision support system.</a:t>
            </a:r>
            <a:endParaRPr sz="2300">
              <a:latin typeface="Times New Roman"/>
              <a:ea typeface="Times New Roman"/>
              <a:cs typeface="Times New Roman"/>
              <a:sym typeface="Times New Roman"/>
            </a:endParaRPr>
          </a:p>
          <a:p>
            <a:pPr marL="457200" lvl="0" indent="0" algn="just" rtl="0">
              <a:spcBef>
                <a:spcPts val="1200"/>
              </a:spcBef>
              <a:spcAft>
                <a:spcPts val="0"/>
              </a:spcAft>
              <a:buNone/>
            </a:pPr>
            <a:endParaRPr sz="550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latin typeface="Times New Roman"/>
                <a:ea typeface="Times New Roman"/>
                <a:cs typeface="Times New Roman"/>
                <a:sym typeface="Times New Roman"/>
              </a:rPr>
              <a:t>Objectives</a:t>
            </a:r>
            <a:endParaRPr sz="2700" b="1">
              <a:latin typeface="Times New Roman"/>
              <a:ea typeface="Times New Roman"/>
              <a:cs typeface="Times New Roman"/>
              <a:sym typeface="Times New Roman"/>
            </a:endParaRPr>
          </a:p>
        </p:txBody>
      </p:sp>
      <p:sp>
        <p:nvSpPr>
          <p:cNvPr id="137" name="Google Shape;137;p21"/>
          <p:cNvSpPr txBox="1">
            <a:spLocks noGrp="1"/>
          </p:cNvSpPr>
          <p:nvPr>
            <p:ph type="body" idx="1"/>
          </p:nvPr>
        </p:nvSpPr>
        <p:spPr>
          <a:xfrm>
            <a:off x="311700" y="1114125"/>
            <a:ext cx="8520600" cy="3322200"/>
          </a:xfrm>
          <a:prstGeom prst="rect">
            <a:avLst/>
          </a:prstGeom>
        </p:spPr>
        <p:txBody>
          <a:bodyPr spcFirstLastPara="1" wrap="square" lIns="91425" tIns="91425" rIns="91425" bIns="91425" anchor="t" anchorCtr="0">
            <a:noAutofit/>
          </a:bodyPr>
          <a:lstStyle/>
          <a:p>
            <a:pPr marL="457200" lvl="0" indent="-374650" algn="just" rtl="0">
              <a:lnSpc>
                <a:spcPct val="105000"/>
              </a:lnSpc>
              <a:spcBef>
                <a:spcPts val="0"/>
              </a:spcBef>
              <a:spcAft>
                <a:spcPts val="0"/>
              </a:spcAft>
              <a:buSzPts val="2300"/>
              <a:buFont typeface="Times New Roman"/>
              <a:buChar char="❖"/>
            </a:pPr>
            <a:r>
              <a:rPr lang="en" sz="2300">
                <a:latin typeface="Times New Roman"/>
                <a:ea typeface="Times New Roman"/>
                <a:cs typeface="Times New Roman"/>
                <a:sym typeface="Times New Roman"/>
              </a:rPr>
              <a:t>The main objective of this research to develop a heart prediction systems, the system can discover and extract hidden knowledge associated with disease from heart data set.</a:t>
            </a:r>
            <a:endParaRPr sz="2300">
              <a:latin typeface="Times New Roman"/>
              <a:ea typeface="Times New Roman"/>
              <a:cs typeface="Times New Roman"/>
              <a:sym typeface="Times New Roman"/>
            </a:endParaRPr>
          </a:p>
          <a:p>
            <a:pPr marL="457200" lvl="0" indent="0" algn="just" rtl="0">
              <a:lnSpc>
                <a:spcPct val="105000"/>
              </a:lnSpc>
              <a:spcBef>
                <a:spcPts val="1200"/>
              </a:spcBef>
              <a:spcAft>
                <a:spcPts val="0"/>
              </a:spcAft>
              <a:buSzPts val="852"/>
              <a:buNone/>
            </a:pPr>
            <a:endParaRPr sz="2300">
              <a:latin typeface="Times New Roman"/>
              <a:ea typeface="Times New Roman"/>
              <a:cs typeface="Times New Roman"/>
              <a:sym typeface="Times New Roman"/>
            </a:endParaRPr>
          </a:p>
          <a:p>
            <a:pPr marL="457200" lvl="0" indent="-374650" algn="just" rtl="0">
              <a:lnSpc>
                <a:spcPct val="105000"/>
              </a:lnSpc>
              <a:spcBef>
                <a:spcPts val="1200"/>
              </a:spcBef>
              <a:spcAft>
                <a:spcPts val="0"/>
              </a:spcAft>
              <a:buSzPts val="2300"/>
              <a:buFont typeface="Times New Roman"/>
              <a:buChar char="❖"/>
            </a:pPr>
            <a:r>
              <a:rPr lang="en" sz="2300">
                <a:latin typeface="Times New Roman"/>
                <a:ea typeface="Times New Roman"/>
                <a:cs typeface="Times New Roman"/>
                <a:sym typeface="Times New Roman"/>
              </a:rPr>
              <a:t>Reduce the cost of medical test</a:t>
            </a:r>
            <a:endParaRPr sz="2300">
              <a:latin typeface="Times New Roman"/>
              <a:ea typeface="Times New Roman"/>
              <a:cs typeface="Times New Roman"/>
              <a:sym typeface="Times New Roman"/>
            </a:endParaRPr>
          </a:p>
          <a:p>
            <a:pPr marL="457200" lvl="0" indent="0" algn="just" rtl="0">
              <a:lnSpc>
                <a:spcPct val="105000"/>
              </a:lnSpc>
              <a:spcBef>
                <a:spcPts val="1200"/>
              </a:spcBef>
              <a:spcAft>
                <a:spcPts val="0"/>
              </a:spcAft>
              <a:buSzPts val="852"/>
              <a:buNone/>
            </a:pPr>
            <a:endParaRPr sz="2300">
              <a:latin typeface="Times New Roman"/>
              <a:ea typeface="Times New Roman"/>
              <a:cs typeface="Times New Roman"/>
              <a:sym typeface="Times New Roman"/>
            </a:endParaRPr>
          </a:p>
          <a:p>
            <a:pPr marL="457200" lvl="0" indent="-374650" algn="just" rtl="0">
              <a:lnSpc>
                <a:spcPct val="105000"/>
              </a:lnSpc>
              <a:spcBef>
                <a:spcPts val="1200"/>
              </a:spcBef>
              <a:spcAft>
                <a:spcPts val="0"/>
              </a:spcAft>
              <a:buSzPts val="2300"/>
              <a:buFont typeface="Times New Roman"/>
              <a:buChar char="❖"/>
            </a:pPr>
            <a:r>
              <a:rPr lang="en" sz="2300">
                <a:latin typeface="Times New Roman"/>
                <a:ea typeface="Times New Roman"/>
                <a:cs typeface="Times New Roman"/>
                <a:sym typeface="Times New Roman"/>
              </a:rPr>
              <a:t>Medical data set to assist in the prediction of the heart disease..</a:t>
            </a:r>
            <a:endParaRPr sz="2300">
              <a:latin typeface="Times New Roman"/>
              <a:ea typeface="Times New Roman"/>
              <a:cs typeface="Times New Roman"/>
              <a:sym typeface="Times New Roman"/>
            </a:endParaRPr>
          </a:p>
          <a:p>
            <a:pPr marL="457200" lvl="0" indent="0" algn="just" rtl="0">
              <a:lnSpc>
                <a:spcPct val="105000"/>
              </a:lnSpc>
              <a:spcBef>
                <a:spcPts val="1200"/>
              </a:spcBef>
              <a:spcAft>
                <a:spcPts val="0"/>
              </a:spcAft>
              <a:buSzPts val="852"/>
              <a:buNone/>
            </a:pPr>
            <a:endParaRPr sz="1727">
              <a:latin typeface="Times New Roman"/>
              <a:ea typeface="Times New Roman"/>
              <a:cs typeface="Times New Roman"/>
              <a:sym typeface="Times New Roman"/>
            </a:endParaRPr>
          </a:p>
          <a:p>
            <a:pPr marL="457200" lvl="0" indent="0" algn="just" rtl="0">
              <a:lnSpc>
                <a:spcPct val="105000"/>
              </a:lnSpc>
              <a:spcBef>
                <a:spcPts val="1200"/>
              </a:spcBef>
              <a:spcAft>
                <a:spcPts val="1200"/>
              </a:spcAft>
              <a:buNone/>
            </a:pPr>
            <a:endParaRPr sz="1727">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On-screen Show (16:9)</PresentationFormat>
  <Paragraphs>73</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Times New Roman</vt:lpstr>
      <vt:lpstr>Roboto</vt:lpstr>
      <vt:lpstr>Geometric</vt:lpstr>
      <vt:lpstr>  Heart Disease Prediction</vt:lpstr>
      <vt:lpstr>Contents:</vt:lpstr>
      <vt:lpstr>Introduction </vt:lpstr>
      <vt:lpstr>Slide 4</vt:lpstr>
      <vt:lpstr>Problem statement</vt:lpstr>
      <vt:lpstr>Mandatory tools</vt:lpstr>
      <vt:lpstr>Motivation</vt:lpstr>
      <vt:lpstr>Slide 8</vt:lpstr>
      <vt:lpstr>Objectives</vt:lpstr>
      <vt:lpstr>Machine learning </vt:lpstr>
      <vt:lpstr>Slide 11</vt:lpstr>
      <vt:lpstr>Slide 12</vt:lpstr>
      <vt:lpstr>Slide 13</vt:lpstr>
      <vt:lpstr>Proposed Model</vt:lpstr>
      <vt:lpstr>Applications</vt:lpstr>
      <vt:lpstr>DATA</vt:lpstr>
      <vt:lpstr>Slide 17</vt:lpstr>
      <vt:lpstr>Exploratory Data Analysis</vt:lpstr>
      <vt:lpstr>Algorithms</vt:lpstr>
      <vt:lpstr>Predictions</vt:lpstr>
      <vt:lpstr>From comparing the 7 models, we can conclude that Model 6: Random Forest yields the highest accuracy. With an accuracy of 80%. 🏆 </vt:lpstr>
      <vt:lpstr>Slide 22</vt:lpstr>
      <vt:lpstr>Slide 23</vt:lpstr>
      <vt:lpstr>Slide 24</vt:lpstr>
      <vt:lpstr>Conclusions </vt:lpstr>
      <vt:lpstr>Slide 26</vt:lpstr>
      <vt:lpstr>Slide 27</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dc:title>
  <dc:creator>Saravanakumar Govindharaj</dc:creator>
  <cp:lastModifiedBy>Saravana</cp:lastModifiedBy>
  <cp:revision>1</cp:revision>
  <dcterms:modified xsi:type="dcterms:W3CDTF">2022-08-19T10:18:32Z</dcterms:modified>
</cp:coreProperties>
</file>