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59" r:id="rId5"/>
    <p:sldId id="265" r:id="rId6"/>
    <p:sldId id="264" r:id="rId7"/>
    <p:sldId id="266" r:id="rId8"/>
    <p:sldId id="260" r:id="rId9"/>
    <p:sldId id="261" r:id="rId10"/>
    <p:sldId id="262"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6EF9-98A8-4E89-9B1A-680EE0DCBB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66C8C1-8C9D-40E2-9E34-52E82E9D8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48D9C4-951B-443B-BFCC-552DC6E16A36}"/>
              </a:ext>
            </a:extLst>
          </p:cNvPr>
          <p:cNvSpPr>
            <a:spLocks noGrp="1"/>
          </p:cNvSpPr>
          <p:nvPr>
            <p:ph type="dt" sz="half" idx="10"/>
          </p:nvPr>
        </p:nvSpPr>
        <p:spPr/>
        <p:txBody>
          <a:bodyPr/>
          <a:lstStyle/>
          <a:p>
            <a:fld id="{5E1BEE65-D852-4533-875C-B6098783DA20}" type="datetimeFigureOut">
              <a:rPr lang="en-US" smtClean="0"/>
              <a:t>2/29/2024</a:t>
            </a:fld>
            <a:endParaRPr lang="en-US"/>
          </a:p>
        </p:txBody>
      </p:sp>
      <p:sp>
        <p:nvSpPr>
          <p:cNvPr id="5" name="Footer Placeholder 4">
            <a:extLst>
              <a:ext uri="{FF2B5EF4-FFF2-40B4-BE49-F238E27FC236}">
                <a16:creationId xmlns:a16="http://schemas.microsoft.com/office/drawing/2014/main" id="{8D1639EE-154D-45B1-96C9-7F2932337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290CB-5696-4FB0-92A2-8338F68F323B}"/>
              </a:ext>
            </a:extLst>
          </p:cNvPr>
          <p:cNvSpPr>
            <a:spLocks noGrp="1"/>
          </p:cNvSpPr>
          <p:nvPr>
            <p:ph type="sldNum" sz="quarter" idx="12"/>
          </p:nvPr>
        </p:nvSpPr>
        <p:spPr/>
        <p:txBody>
          <a:bodyPr/>
          <a:lstStyle/>
          <a:p>
            <a:fld id="{BE413B32-5B67-43F0-B07B-FD75880573C5}" type="slidenum">
              <a:rPr lang="en-US" smtClean="0"/>
              <a:t>‹#›</a:t>
            </a:fld>
            <a:endParaRPr lang="en-US"/>
          </a:p>
        </p:txBody>
      </p:sp>
    </p:spTree>
    <p:extLst>
      <p:ext uri="{BB962C8B-B14F-4D97-AF65-F5344CB8AC3E}">
        <p14:creationId xmlns:p14="http://schemas.microsoft.com/office/powerpoint/2010/main" val="248007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4BA7-8B02-47B3-8088-D9C0C5C710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FB9AF7-2A02-4CB7-A582-2CB3375F66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2E18D-D3F7-441A-AA50-4F2E1BB3115F}"/>
              </a:ext>
            </a:extLst>
          </p:cNvPr>
          <p:cNvSpPr>
            <a:spLocks noGrp="1"/>
          </p:cNvSpPr>
          <p:nvPr>
            <p:ph type="dt" sz="half" idx="10"/>
          </p:nvPr>
        </p:nvSpPr>
        <p:spPr/>
        <p:txBody>
          <a:bodyPr/>
          <a:lstStyle/>
          <a:p>
            <a:fld id="{5E1BEE65-D852-4533-875C-B6098783DA20}" type="datetimeFigureOut">
              <a:rPr lang="en-US" smtClean="0"/>
              <a:t>2/29/2024</a:t>
            </a:fld>
            <a:endParaRPr lang="en-US"/>
          </a:p>
        </p:txBody>
      </p:sp>
      <p:sp>
        <p:nvSpPr>
          <p:cNvPr id="5" name="Footer Placeholder 4">
            <a:extLst>
              <a:ext uri="{FF2B5EF4-FFF2-40B4-BE49-F238E27FC236}">
                <a16:creationId xmlns:a16="http://schemas.microsoft.com/office/drawing/2014/main" id="{08B8466F-AE95-4919-9C7A-B9D1E59A1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4B560-87E3-4956-845E-A25D7A2D7A08}"/>
              </a:ext>
            </a:extLst>
          </p:cNvPr>
          <p:cNvSpPr>
            <a:spLocks noGrp="1"/>
          </p:cNvSpPr>
          <p:nvPr>
            <p:ph type="sldNum" sz="quarter" idx="12"/>
          </p:nvPr>
        </p:nvSpPr>
        <p:spPr/>
        <p:txBody>
          <a:bodyPr/>
          <a:lstStyle/>
          <a:p>
            <a:fld id="{BE413B32-5B67-43F0-B07B-FD75880573C5}" type="slidenum">
              <a:rPr lang="en-US" smtClean="0"/>
              <a:t>‹#›</a:t>
            </a:fld>
            <a:endParaRPr lang="en-US"/>
          </a:p>
        </p:txBody>
      </p:sp>
    </p:spTree>
    <p:extLst>
      <p:ext uri="{BB962C8B-B14F-4D97-AF65-F5344CB8AC3E}">
        <p14:creationId xmlns:p14="http://schemas.microsoft.com/office/powerpoint/2010/main" val="276706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95EEEE-4A4C-4E1B-96DC-7139DCD17B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C0E887-A38C-4271-8815-03E59889AC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459726-438D-4A9C-A4FF-3BDE449D7082}"/>
              </a:ext>
            </a:extLst>
          </p:cNvPr>
          <p:cNvSpPr>
            <a:spLocks noGrp="1"/>
          </p:cNvSpPr>
          <p:nvPr>
            <p:ph type="dt" sz="half" idx="10"/>
          </p:nvPr>
        </p:nvSpPr>
        <p:spPr/>
        <p:txBody>
          <a:bodyPr/>
          <a:lstStyle/>
          <a:p>
            <a:fld id="{5E1BEE65-D852-4533-875C-B6098783DA20}" type="datetimeFigureOut">
              <a:rPr lang="en-US" smtClean="0"/>
              <a:t>2/29/2024</a:t>
            </a:fld>
            <a:endParaRPr lang="en-US"/>
          </a:p>
        </p:txBody>
      </p:sp>
      <p:sp>
        <p:nvSpPr>
          <p:cNvPr id="5" name="Footer Placeholder 4">
            <a:extLst>
              <a:ext uri="{FF2B5EF4-FFF2-40B4-BE49-F238E27FC236}">
                <a16:creationId xmlns:a16="http://schemas.microsoft.com/office/drawing/2014/main" id="{C62E8A0D-A8DD-4392-A0E5-684F11689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EAA95-CAB7-44A8-90D9-D829B38CBDA5}"/>
              </a:ext>
            </a:extLst>
          </p:cNvPr>
          <p:cNvSpPr>
            <a:spLocks noGrp="1"/>
          </p:cNvSpPr>
          <p:nvPr>
            <p:ph type="sldNum" sz="quarter" idx="12"/>
          </p:nvPr>
        </p:nvSpPr>
        <p:spPr/>
        <p:txBody>
          <a:bodyPr/>
          <a:lstStyle/>
          <a:p>
            <a:fld id="{BE413B32-5B67-43F0-B07B-FD75880573C5}" type="slidenum">
              <a:rPr lang="en-US" smtClean="0"/>
              <a:t>‹#›</a:t>
            </a:fld>
            <a:endParaRPr lang="en-US"/>
          </a:p>
        </p:txBody>
      </p:sp>
    </p:spTree>
    <p:extLst>
      <p:ext uri="{BB962C8B-B14F-4D97-AF65-F5344CB8AC3E}">
        <p14:creationId xmlns:p14="http://schemas.microsoft.com/office/powerpoint/2010/main" val="272766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16E5-F5B0-41A4-A8B8-EB99734D46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59547F-028B-49CE-AED8-AD3F7505D7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994504-A78C-4623-8BA0-F75C97FF8BBE}"/>
              </a:ext>
            </a:extLst>
          </p:cNvPr>
          <p:cNvSpPr>
            <a:spLocks noGrp="1"/>
          </p:cNvSpPr>
          <p:nvPr>
            <p:ph type="dt" sz="half" idx="10"/>
          </p:nvPr>
        </p:nvSpPr>
        <p:spPr/>
        <p:txBody>
          <a:bodyPr/>
          <a:lstStyle/>
          <a:p>
            <a:fld id="{5E1BEE65-D852-4533-875C-B6098783DA20}" type="datetimeFigureOut">
              <a:rPr lang="en-US" smtClean="0"/>
              <a:t>2/29/2024</a:t>
            </a:fld>
            <a:endParaRPr lang="en-US"/>
          </a:p>
        </p:txBody>
      </p:sp>
      <p:sp>
        <p:nvSpPr>
          <p:cNvPr id="5" name="Footer Placeholder 4">
            <a:extLst>
              <a:ext uri="{FF2B5EF4-FFF2-40B4-BE49-F238E27FC236}">
                <a16:creationId xmlns:a16="http://schemas.microsoft.com/office/drawing/2014/main" id="{854E03DF-3EA8-4501-A041-5EBBE5BF4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6B386-FE0C-45F0-98C0-38ECFC5A416C}"/>
              </a:ext>
            </a:extLst>
          </p:cNvPr>
          <p:cNvSpPr>
            <a:spLocks noGrp="1"/>
          </p:cNvSpPr>
          <p:nvPr>
            <p:ph type="sldNum" sz="quarter" idx="12"/>
          </p:nvPr>
        </p:nvSpPr>
        <p:spPr/>
        <p:txBody>
          <a:bodyPr/>
          <a:lstStyle/>
          <a:p>
            <a:fld id="{BE413B32-5B67-43F0-B07B-FD75880573C5}" type="slidenum">
              <a:rPr lang="en-US" smtClean="0"/>
              <a:t>‹#›</a:t>
            </a:fld>
            <a:endParaRPr lang="en-US"/>
          </a:p>
        </p:txBody>
      </p:sp>
    </p:spTree>
    <p:extLst>
      <p:ext uri="{BB962C8B-B14F-4D97-AF65-F5344CB8AC3E}">
        <p14:creationId xmlns:p14="http://schemas.microsoft.com/office/powerpoint/2010/main" val="2027615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B728-3BE2-426A-AF09-1C649BECEE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2AC2ED-586D-4010-89CE-0DD935E388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81232B-F6B5-4997-A8D0-89CFDA72EEF1}"/>
              </a:ext>
            </a:extLst>
          </p:cNvPr>
          <p:cNvSpPr>
            <a:spLocks noGrp="1"/>
          </p:cNvSpPr>
          <p:nvPr>
            <p:ph type="dt" sz="half" idx="10"/>
          </p:nvPr>
        </p:nvSpPr>
        <p:spPr/>
        <p:txBody>
          <a:bodyPr/>
          <a:lstStyle/>
          <a:p>
            <a:fld id="{5E1BEE65-D852-4533-875C-B6098783DA20}" type="datetimeFigureOut">
              <a:rPr lang="en-US" smtClean="0"/>
              <a:t>2/29/2024</a:t>
            </a:fld>
            <a:endParaRPr lang="en-US"/>
          </a:p>
        </p:txBody>
      </p:sp>
      <p:sp>
        <p:nvSpPr>
          <p:cNvPr id="5" name="Footer Placeholder 4">
            <a:extLst>
              <a:ext uri="{FF2B5EF4-FFF2-40B4-BE49-F238E27FC236}">
                <a16:creationId xmlns:a16="http://schemas.microsoft.com/office/drawing/2014/main" id="{FA1BD833-8051-479F-AE28-35BE69269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A0B1A-41DB-458F-ACA3-F74CCAF76CFD}"/>
              </a:ext>
            </a:extLst>
          </p:cNvPr>
          <p:cNvSpPr>
            <a:spLocks noGrp="1"/>
          </p:cNvSpPr>
          <p:nvPr>
            <p:ph type="sldNum" sz="quarter" idx="12"/>
          </p:nvPr>
        </p:nvSpPr>
        <p:spPr/>
        <p:txBody>
          <a:bodyPr/>
          <a:lstStyle/>
          <a:p>
            <a:fld id="{BE413B32-5B67-43F0-B07B-FD75880573C5}" type="slidenum">
              <a:rPr lang="en-US" smtClean="0"/>
              <a:t>‹#›</a:t>
            </a:fld>
            <a:endParaRPr lang="en-US"/>
          </a:p>
        </p:txBody>
      </p:sp>
    </p:spTree>
    <p:extLst>
      <p:ext uri="{BB962C8B-B14F-4D97-AF65-F5344CB8AC3E}">
        <p14:creationId xmlns:p14="http://schemas.microsoft.com/office/powerpoint/2010/main" val="97972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B6B39-5FC4-49C2-96EE-0F8925C965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7B280D-D61D-4D41-848C-585FED9C07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74FF8E-EEEB-4C90-9D34-ED330C3E44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355B2-C19F-4136-B00A-869ABBE35B89}"/>
              </a:ext>
            </a:extLst>
          </p:cNvPr>
          <p:cNvSpPr>
            <a:spLocks noGrp="1"/>
          </p:cNvSpPr>
          <p:nvPr>
            <p:ph type="dt" sz="half" idx="10"/>
          </p:nvPr>
        </p:nvSpPr>
        <p:spPr/>
        <p:txBody>
          <a:bodyPr/>
          <a:lstStyle/>
          <a:p>
            <a:fld id="{5E1BEE65-D852-4533-875C-B6098783DA20}" type="datetimeFigureOut">
              <a:rPr lang="en-US" smtClean="0"/>
              <a:t>2/29/2024</a:t>
            </a:fld>
            <a:endParaRPr lang="en-US"/>
          </a:p>
        </p:txBody>
      </p:sp>
      <p:sp>
        <p:nvSpPr>
          <p:cNvPr id="6" name="Footer Placeholder 5">
            <a:extLst>
              <a:ext uri="{FF2B5EF4-FFF2-40B4-BE49-F238E27FC236}">
                <a16:creationId xmlns:a16="http://schemas.microsoft.com/office/drawing/2014/main" id="{B6ABF18D-4A79-4697-8110-EC27837B8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3A91A9-0CE9-4273-A27F-CDA605834C24}"/>
              </a:ext>
            </a:extLst>
          </p:cNvPr>
          <p:cNvSpPr>
            <a:spLocks noGrp="1"/>
          </p:cNvSpPr>
          <p:nvPr>
            <p:ph type="sldNum" sz="quarter" idx="12"/>
          </p:nvPr>
        </p:nvSpPr>
        <p:spPr/>
        <p:txBody>
          <a:bodyPr/>
          <a:lstStyle/>
          <a:p>
            <a:fld id="{BE413B32-5B67-43F0-B07B-FD75880573C5}" type="slidenum">
              <a:rPr lang="en-US" smtClean="0"/>
              <a:t>‹#›</a:t>
            </a:fld>
            <a:endParaRPr lang="en-US"/>
          </a:p>
        </p:txBody>
      </p:sp>
    </p:spTree>
    <p:extLst>
      <p:ext uri="{BB962C8B-B14F-4D97-AF65-F5344CB8AC3E}">
        <p14:creationId xmlns:p14="http://schemas.microsoft.com/office/powerpoint/2010/main" val="2027400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A1F5-D2DE-4990-B4B7-86D34C42E2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898C57-C380-4541-8B45-FFD52DB088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36DCA8-FFD6-4D8B-BCD6-9256A4A36C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3E8E1B-68EE-4D82-8B8E-F51FFCD016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21A48C-D1FE-4C73-A70E-BEB4318E53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5E9FB6-AD75-4C2E-95C4-B91AB52D4C7A}"/>
              </a:ext>
            </a:extLst>
          </p:cNvPr>
          <p:cNvSpPr>
            <a:spLocks noGrp="1"/>
          </p:cNvSpPr>
          <p:nvPr>
            <p:ph type="dt" sz="half" idx="10"/>
          </p:nvPr>
        </p:nvSpPr>
        <p:spPr/>
        <p:txBody>
          <a:bodyPr/>
          <a:lstStyle/>
          <a:p>
            <a:fld id="{5E1BEE65-D852-4533-875C-B6098783DA20}" type="datetimeFigureOut">
              <a:rPr lang="en-US" smtClean="0"/>
              <a:t>2/29/2024</a:t>
            </a:fld>
            <a:endParaRPr lang="en-US"/>
          </a:p>
        </p:txBody>
      </p:sp>
      <p:sp>
        <p:nvSpPr>
          <p:cNvPr id="8" name="Footer Placeholder 7">
            <a:extLst>
              <a:ext uri="{FF2B5EF4-FFF2-40B4-BE49-F238E27FC236}">
                <a16:creationId xmlns:a16="http://schemas.microsoft.com/office/drawing/2014/main" id="{DFB936E8-05F6-49B6-B4C9-9F60226636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8334E1-6FF9-46CF-8565-61600DCDA639}"/>
              </a:ext>
            </a:extLst>
          </p:cNvPr>
          <p:cNvSpPr>
            <a:spLocks noGrp="1"/>
          </p:cNvSpPr>
          <p:nvPr>
            <p:ph type="sldNum" sz="quarter" idx="12"/>
          </p:nvPr>
        </p:nvSpPr>
        <p:spPr/>
        <p:txBody>
          <a:bodyPr/>
          <a:lstStyle/>
          <a:p>
            <a:fld id="{BE413B32-5B67-43F0-B07B-FD75880573C5}" type="slidenum">
              <a:rPr lang="en-US" smtClean="0"/>
              <a:t>‹#›</a:t>
            </a:fld>
            <a:endParaRPr lang="en-US"/>
          </a:p>
        </p:txBody>
      </p:sp>
    </p:spTree>
    <p:extLst>
      <p:ext uri="{BB962C8B-B14F-4D97-AF65-F5344CB8AC3E}">
        <p14:creationId xmlns:p14="http://schemas.microsoft.com/office/powerpoint/2010/main" val="158330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AE8D-419D-4E74-95A4-6FB72DE50D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0E3050-BFD9-461C-93B9-14A4BB333E66}"/>
              </a:ext>
            </a:extLst>
          </p:cNvPr>
          <p:cNvSpPr>
            <a:spLocks noGrp="1"/>
          </p:cNvSpPr>
          <p:nvPr>
            <p:ph type="dt" sz="half" idx="10"/>
          </p:nvPr>
        </p:nvSpPr>
        <p:spPr/>
        <p:txBody>
          <a:bodyPr/>
          <a:lstStyle/>
          <a:p>
            <a:fld id="{5E1BEE65-D852-4533-875C-B6098783DA20}" type="datetimeFigureOut">
              <a:rPr lang="en-US" smtClean="0"/>
              <a:t>2/29/2024</a:t>
            </a:fld>
            <a:endParaRPr lang="en-US"/>
          </a:p>
        </p:txBody>
      </p:sp>
      <p:sp>
        <p:nvSpPr>
          <p:cNvPr id="4" name="Footer Placeholder 3">
            <a:extLst>
              <a:ext uri="{FF2B5EF4-FFF2-40B4-BE49-F238E27FC236}">
                <a16:creationId xmlns:a16="http://schemas.microsoft.com/office/drawing/2014/main" id="{6D504E58-F4C6-4F09-9F8D-8229A0E4A6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80745A-EDD2-42D3-AE4F-8F0DE96C1173}"/>
              </a:ext>
            </a:extLst>
          </p:cNvPr>
          <p:cNvSpPr>
            <a:spLocks noGrp="1"/>
          </p:cNvSpPr>
          <p:nvPr>
            <p:ph type="sldNum" sz="quarter" idx="12"/>
          </p:nvPr>
        </p:nvSpPr>
        <p:spPr/>
        <p:txBody>
          <a:bodyPr/>
          <a:lstStyle/>
          <a:p>
            <a:fld id="{BE413B32-5B67-43F0-B07B-FD75880573C5}" type="slidenum">
              <a:rPr lang="en-US" smtClean="0"/>
              <a:t>‹#›</a:t>
            </a:fld>
            <a:endParaRPr lang="en-US"/>
          </a:p>
        </p:txBody>
      </p:sp>
    </p:spTree>
    <p:extLst>
      <p:ext uri="{BB962C8B-B14F-4D97-AF65-F5344CB8AC3E}">
        <p14:creationId xmlns:p14="http://schemas.microsoft.com/office/powerpoint/2010/main" val="253690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FEC341-A452-4376-9E5F-2D9C24625251}"/>
              </a:ext>
            </a:extLst>
          </p:cNvPr>
          <p:cNvSpPr>
            <a:spLocks noGrp="1"/>
          </p:cNvSpPr>
          <p:nvPr>
            <p:ph type="dt" sz="half" idx="10"/>
          </p:nvPr>
        </p:nvSpPr>
        <p:spPr/>
        <p:txBody>
          <a:bodyPr/>
          <a:lstStyle/>
          <a:p>
            <a:fld id="{5E1BEE65-D852-4533-875C-B6098783DA20}" type="datetimeFigureOut">
              <a:rPr lang="en-US" smtClean="0"/>
              <a:t>2/29/2024</a:t>
            </a:fld>
            <a:endParaRPr lang="en-US"/>
          </a:p>
        </p:txBody>
      </p:sp>
      <p:sp>
        <p:nvSpPr>
          <p:cNvPr id="3" name="Footer Placeholder 2">
            <a:extLst>
              <a:ext uri="{FF2B5EF4-FFF2-40B4-BE49-F238E27FC236}">
                <a16:creationId xmlns:a16="http://schemas.microsoft.com/office/drawing/2014/main" id="{FAA1832E-B699-4CC1-BB6E-126413265F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0B3589-60B8-4F23-A130-E6564147E084}"/>
              </a:ext>
            </a:extLst>
          </p:cNvPr>
          <p:cNvSpPr>
            <a:spLocks noGrp="1"/>
          </p:cNvSpPr>
          <p:nvPr>
            <p:ph type="sldNum" sz="quarter" idx="12"/>
          </p:nvPr>
        </p:nvSpPr>
        <p:spPr/>
        <p:txBody>
          <a:bodyPr/>
          <a:lstStyle/>
          <a:p>
            <a:fld id="{BE413B32-5B67-43F0-B07B-FD75880573C5}" type="slidenum">
              <a:rPr lang="en-US" smtClean="0"/>
              <a:t>‹#›</a:t>
            </a:fld>
            <a:endParaRPr lang="en-US"/>
          </a:p>
        </p:txBody>
      </p:sp>
    </p:spTree>
    <p:extLst>
      <p:ext uri="{BB962C8B-B14F-4D97-AF65-F5344CB8AC3E}">
        <p14:creationId xmlns:p14="http://schemas.microsoft.com/office/powerpoint/2010/main" val="1702254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76647-7BA5-44A1-AEF7-03B45ADC3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C8B255-0FAA-4A0E-9BD7-8453839A9C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6E5C75-5E14-41FF-BE3E-E91FB57BC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6E3BA-C624-4B8B-8B98-D006A27E6C53}"/>
              </a:ext>
            </a:extLst>
          </p:cNvPr>
          <p:cNvSpPr>
            <a:spLocks noGrp="1"/>
          </p:cNvSpPr>
          <p:nvPr>
            <p:ph type="dt" sz="half" idx="10"/>
          </p:nvPr>
        </p:nvSpPr>
        <p:spPr/>
        <p:txBody>
          <a:bodyPr/>
          <a:lstStyle/>
          <a:p>
            <a:fld id="{5E1BEE65-D852-4533-875C-B6098783DA20}" type="datetimeFigureOut">
              <a:rPr lang="en-US" smtClean="0"/>
              <a:t>2/29/2024</a:t>
            </a:fld>
            <a:endParaRPr lang="en-US"/>
          </a:p>
        </p:txBody>
      </p:sp>
      <p:sp>
        <p:nvSpPr>
          <p:cNvPr id="6" name="Footer Placeholder 5">
            <a:extLst>
              <a:ext uri="{FF2B5EF4-FFF2-40B4-BE49-F238E27FC236}">
                <a16:creationId xmlns:a16="http://schemas.microsoft.com/office/drawing/2014/main" id="{109188D0-D80C-46B7-869E-A238E6CE6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24728F-048A-42F5-8C05-F429E82A239B}"/>
              </a:ext>
            </a:extLst>
          </p:cNvPr>
          <p:cNvSpPr>
            <a:spLocks noGrp="1"/>
          </p:cNvSpPr>
          <p:nvPr>
            <p:ph type="sldNum" sz="quarter" idx="12"/>
          </p:nvPr>
        </p:nvSpPr>
        <p:spPr/>
        <p:txBody>
          <a:bodyPr/>
          <a:lstStyle/>
          <a:p>
            <a:fld id="{BE413B32-5B67-43F0-B07B-FD75880573C5}" type="slidenum">
              <a:rPr lang="en-US" smtClean="0"/>
              <a:t>‹#›</a:t>
            </a:fld>
            <a:endParaRPr lang="en-US"/>
          </a:p>
        </p:txBody>
      </p:sp>
    </p:spTree>
    <p:extLst>
      <p:ext uri="{BB962C8B-B14F-4D97-AF65-F5344CB8AC3E}">
        <p14:creationId xmlns:p14="http://schemas.microsoft.com/office/powerpoint/2010/main" val="147891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DE750-C5A6-465F-97A7-67034FD0F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91C840-A1EE-49F4-9DD4-87C7A39C17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915788-9C33-4BA8-B7C2-DC05D3F67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61ED4-A225-432B-A5A0-9CDB6085409F}"/>
              </a:ext>
            </a:extLst>
          </p:cNvPr>
          <p:cNvSpPr>
            <a:spLocks noGrp="1"/>
          </p:cNvSpPr>
          <p:nvPr>
            <p:ph type="dt" sz="half" idx="10"/>
          </p:nvPr>
        </p:nvSpPr>
        <p:spPr/>
        <p:txBody>
          <a:bodyPr/>
          <a:lstStyle/>
          <a:p>
            <a:fld id="{5E1BEE65-D852-4533-875C-B6098783DA20}" type="datetimeFigureOut">
              <a:rPr lang="en-US" smtClean="0"/>
              <a:t>2/29/2024</a:t>
            </a:fld>
            <a:endParaRPr lang="en-US"/>
          </a:p>
        </p:txBody>
      </p:sp>
      <p:sp>
        <p:nvSpPr>
          <p:cNvPr id="6" name="Footer Placeholder 5">
            <a:extLst>
              <a:ext uri="{FF2B5EF4-FFF2-40B4-BE49-F238E27FC236}">
                <a16:creationId xmlns:a16="http://schemas.microsoft.com/office/drawing/2014/main" id="{CCE0BBDE-7747-4C7A-ADD7-D34121555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2D2D5C-57E6-44C2-A716-B5D5FF6E9812}"/>
              </a:ext>
            </a:extLst>
          </p:cNvPr>
          <p:cNvSpPr>
            <a:spLocks noGrp="1"/>
          </p:cNvSpPr>
          <p:nvPr>
            <p:ph type="sldNum" sz="quarter" idx="12"/>
          </p:nvPr>
        </p:nvSpPr>
        <p:spPr/>
        <p:txBody>
          <a:bodyPr/>
          <a:lstStyle/>
          <a:p>
            <a:fld id="{BE413B32-5B67-43F0-B07B-FD75880573C5}" type="slidenum">
              <a:rPr lang="en-US" smtClean="0"/>
              <a:t>‹#›</a:t>
            </a:fld>
            <a:endParaRPr lang="en-US"/>
          </a:p>
        </p:txBody>
      </p:sp>
    </p:spTree>
    <p:extLst>
      <p:ext uri="{BB962C8B-B14F-4D97-AF65-F5344CB8AC3E}">
        <p14:creationId xmlns:p14="http://schemas.microsoft.com/office/powerpoint/2010/main" val="423973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0E14A7-E7B3-4041-84BD-467B8E8FFC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AEA130-9ED7-40BA-AB77-14DC6E65F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1F956-90FC-40A1-BC97-33A37666E0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BEE65-D852-4533-875C-B6098783DA20}" type="datetimeFigureOut">
              <a:rPr lang="en-US" smtClean="0"/>
              <a:t>2/29/2024</a:t>
            </a:fld>
            <a:endParaRPr lang="en-US"/>
          </a:p>
        </p:txBody>
      </p:sp>
      <p:sp>
        <p:nvSpPr>
          <p:cNvPr id="5" name="Footer Placeholder 4">
            <a:extLst>
              <a:ext uri="{FF2B5EF4-FFF2-40B4-BE49-F238E27FC236}">
                <a16:creationId xmlns:a16="http://schemas.microsoft.com/office/drawing/2014/main" id="{6BB3B810-AD7F-4F81-9915-7ADC1C536C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E941E0-52E2-446C-A5A8-01C535D2F8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13B32-5B67-43F0-B07B-FD75880573C5}" type="slidenum">
              <a:rPr lang="en-US" smtClean="0"/>
              <a:t>‹#›</a:t>
            </a:fld>
            <a:endParaRPr lang="en-US"/>
          </a:p>
        </p:txBody>
      </p:sp>
    </p:spTree>
    <p:extLst>
      <p:ext uri="{BB962C8B-B14F-4D97-AF65-F5344CB8AC3E}">
        <p14:creationId xmlns:p14="http://schemas.microsoft.com/office/powerpoint/2010/main" val="3637795565"/>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figma.com/proto/R0eFUMv7VkRyWUhE5b6SX9/Landing-Page-for---Zomentum-(Community)?page-id=0%3A1&amp;type=design&amp;node-id=1-9&amp;viewport=558%2C1580%2C0.44&amp;t=CvsRx7AEoyd6LsbC-1&amp;scaling=scale-down-width&amp;mode=desig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A514E8-C086-4686-8B41-1AA231876F0D}"/>
              </a:ext>
            </a:extLst>
          </p:cNvPr>
          <p:cNvSpPr txBox="1"/>
          <p:nvPr/>
        </p:nvSpPr>
        <p:spPr>
          <a:xfrm>
            <a:off x="524435" y="537620"/>
            <a:ext cx="11147612" cy="769441"/>
          </a:xfrm>
          <a:prstGeom prst="rect">
            <a:avLst/>
          </a:prstGeom>
          <a:solidFill>
            <a:schemeClr val="tx2">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dirty="0">
                <a:solidFill>
                  <a:schemeClr val="tx2">
                    <a:lumMod val="50000"/>
                  </a:schemeClr>
                </a:solidFill>
              </a:rPr>
              <a:t>PROJECT TITLE</a:t>
            </a:r>
          </a:p>
        </p:txBody>
      </p:sp>
      <p:sp>
        <p:nvSpPr>
          <p:cNvPr id="9" name="TextBox 8">
            <a:extLst>
              <a:ext uri="{FF2B5EF4-FFF2-40B4-BE49-F238E27FC236}">
                <a16:creationId xmlns:a16="http://schemas.microsoft.com/office/drawing/2014/main" id="{01BEAE7D-4C01-4433-B0D0-A572E0A064C9}"/>
              </a:ext>
            </a:extLst>
          </p:cNvPr>
          <p:cNvSpPr txBox="1"/>
          <p:nvPr/>
        </p:nvSpPr>
        <p:spPr>
          <a:xfrm>
            <a:off x="524435" y="1607126"/>
            <a:ext cx="11404329" cy="1754326"/>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5400" b="1" dirty="0">
                <a:solidFill>
                  <a:schemeClr val="accent1">
                    <a:lumMod val="75000"/>
                  </a:schemeClr>
                </a:solidFill>
              </a:rPr>
              <a:t>CRAFTING COMPELLING WEB PRESENCE</a:t>
            </a:r>
          </a:p>
        </p:txBody>
      </p:sp>
      <p:sp>
        <p:nvSpPr>
          <p:cNvPr id="10" name="TextBox 9">
            <a:extLst>
              <a:ext uri="{FF2B5EF4-FFF2-40B4-BE49-F238E27FC236}">
                <a16:creationId xmlns:a16="http://schemas.microsoft.com/office/drawing/2014/main" id="{7B05B168-2E72-41A4-B338-25E62E3D9D0E}"/>
              </a:ext>
            </a:extLst>
          </p:cNvPr>
          <p:cNvSpPr txBox="1"/>
          <p:nvPr/>
        </p:nvSpPr>
        <p:spPr>
          <a:xfrm>
            <a:off x="5929745" y="4128655"/>
            <a:ext cx="4779819" cy="1323439"/>
          </a:xfrm>
          <a:prstGeom prst="rect">
            <a:avLst/>
          </a:prstGeom>
          <a:noFill/>
        </p:spPr>
        <p:txBody>
          <a:bodyPr wrap="square" rtlCol="0">
            <a:spAutoFit/>
          </a:bodyPr>
          <a:lstStyle/>
          <a:p>
            <a:pPr algn="ctr"/>
            <a:r>
              <a:rPr lang="en-US" sz="4000" dirty="0">
                <a:solidFill>
                  <a:schemeClr val="bg2">
                    <a:lumMod val="10000"/>
                  </a:schemeClr>
                </a:solidFill>
              </a:rPr>
              <a:t>BY</a:t>
            </a:r>
          </a:p>
          <a:p>
            <a:pPr algn="ctr"/>
            <a:r>
              <a:rPr lang="en-US" sz="4000" b="1" dirty="0">
                <a:solidFill>
                  <a:schemeClr val="bg2">
                    <a:lumMod val="10000"/>
                  </a:schemeClr>
                </a:solidFill>
              </a:rPr>
              <a:t>SARAVANAKUMAR</a:t>
            </a:r>
            <a:r>
              <a:rPr lang="en-US" sz="4000" dirty="0">
                <a:solidFill>
                  <a:schemeClr val="bg2">
                    <a:lumMod val="10000"/>
                  </a:schemeClr>
                </a:solidFill>
              </a:rPr>
              <a:t> </a:t>
            </a:r>
            <a:r>
              <a:rPr lang="en-US" sz="4000" b="1" dirty="0">
                <a:solidFill>
                  <a:schemeClr val="bg2">
                    <a:lumMod val="10000"/>
                  </a:schemeClr>
                </a:solidFill>
              </a:rPr>
              <a:t>R</a:t>
            </a:r>
          </a:p>
        </p:txBody>
      </p:sp>
      <p:pic>
        <p:nvPicPr>
          <p:cNvPr id="12" name="Picture 11">
            <a:extLst>
              <a:ext uri="{FF2B5EF4-FFF2-40B4-BE49-F238E27FC236}">
                <a16:creationId xmlns:a16="http://schemas.microsoft.com/office/drawing/2014/main" id="{B74D4A75-22D2-4F60-970B-7BD88ADFA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198" y="3893126"/>
            <a:ext cx="4296947" cy="2299856"/>
          </a:xfrm>
          <a:prstGeom prst="rect">
            <a:avLst/>
          </a:prstGeom>
        </p:spPr>
      </p:pic>
    </p:spTree>
    <p:extLst>
      <p:ext uri="{BB962C8B-B14F-4D97-AF65-F5344CB8AC3E}">
        <p14:creationId xmlns:p14="http://schemas.microsoft.com/office/powerpoint/2010/main" val="2065129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8A5D8B-E584-4BC8-B3DF-7B73F9806F5D}"/>
              </a:ext>
            </a:extLst>
          </p:cNvPr>
          <p:cNvSpPr txBox="1"/>
          <p:nvPr/>
        </p:nvSpPr>
        <p:spPr>
          <a:xfrm>
            <a:off x="0" y="416859"/>
            <a:ext cx="12191999" cy="954107"/>
          </a:xfrm>
          <a:prstGeom prst="rect">
            <a:avLst/>
          </a:prstGeom>
          <a:solidFill>
            <a:schemeClr val="accent2">
              <a:lumMod val="40000"/>
              <a:lumOff val="60000"/>
            </a:schemeClr>
          </a:solidFill>
        </p:spPr>
        <p:txBody>
          <a:bodyPr wrap="square" rtlCol="0">
            <a:spAutoFit/>
          </a:bodyPr>
          <a:lstStyle/>
          <a:p>
            <a:pPr algn="ctr"/>
            <a:r>
              <a:rPr lang="en-US" sz="2800" b="1" dirty="0">
                <a:solidFill>
                  <a:schemeClr val="bg2">
                    <a:lumMod val="25000"/>
                  </a:schemeClr>
                </a:solidFill>
              </a:rPr>
              <a:t>The list of best practices for creating visually appealing and user-friendly website designs.</a:t>
            </a:r>
          </a:p>
        </p:txBody>
      </p:sp>
      <p:sp>
        <p:nvSpPr>
          <p:cNvPr id="3" name="TextBox 2">
            <a:extLst>
              <a:ext uri="{FF2B5EF4-FFF2-40B4-BE49-F238E27FC236}">
                <a16:creationId xmlns:a16="http://schemas.microsoft.com/office/drawing/2014/main" id="{B72BAB77-8B60-46E4-8623-BB89C4A55985}"/>
              </a:ext>
            </a:extLst>
          </p:cNvPr>
          <p:cNvSpPr txBox="1"/>
          <p:nvPr/>
        </p:nvSpPr>
        <p:spPr>
          <a:xfrm>
            <a:off x="779930" y="1761565"/>
            <a:ext cx="11147612" cy="1600438"/>
          </a:xfrm>
          <a:prstGeom prst="rect">
            <a:avLst/>
          </a:prstGeom>
          <a:noFill/>
        </p:spPr>
        <p:txBody>
          <a:bodyPr wrap="square" rtlCol="0">
            <a:spAutoFit/>
          </a:bodyPr>
          <a:lstStyle/>
          <a:p>
            <a:pPr algn="l"/>
            <a:r>
              <a:rPr lang="en-US" sz="2000" b="1" i="0" dirty="0">
                <a:solidFill>
                  <a:srgbClr val="00B0F0"/>
                </a:solidFill>
                <a:effectLst/>
                <a:latin typeface="Söhne"/>
              </a:rPr>
              <a:t>User-Friendly Forms</a:t>
            </a:r>
            <a:r>
              <a:rPr lang="en-US" sz="2000" b="1" i="0" dirty="0">
                <a:solidFill>
                  <a:srgbClr val="0D0D0D"/>
                </a:solidFill>
                <a:effectLst/>
                <a:latin typeface="Söhne"/>
              </a:rPr>
              <a:t>:</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Keep forms simple and easy to complete.</a:t>
            </a:r>
          </a:p>
          <a:p>
            <a:pPr algn="l">
              <a:buFont typeface="Arial" panose="020B0604020202020204" pitchFamily="34" charset="0"/>
              <a:buChar char="•"/>
            </a:pPr>
            <a:r>
              <a:rPr lang="en-US" sz="2000" b="0" i="0" dirty="0">
                <a:solidFill>
                  <a:srgbClr val="0D0D0D"/>
                </a:solidFill>
                <a:effectLst/>
                <a:latin typeface="Söhne"/>
              </a:rPr>
              <a:t>Provide clear instructions and error messages.</a:t>
            </a:r>
          </a:p>
          <a:p>
            <a:pPr algn="l">
              <a:buFont typeface="Arial" panose="020B0604020202020204" pitchFamily="34" charset="0"/>
              <a:buChar char="•"/>
            </a:pPr>
            <a:r>
              <a:rPr lang="en-US" sz="2000" b="0" i="0" dirty="0">
                <a:solidFill>
                  <a:srgbClr val="0D0D0D"/>
                </a:solidFill>
                <a:effectLst/>
                <a:latin typeface="Söhne"/>
              </a:rPr>
              <a:t>Use inline validation to guide users in real-time</a:t>
            </a:r>
            <a:r>
              <a:rPr lang="en-US" b="0" i="0" dirty="0">
                <a:solidFill>
                  <a:srgbClr val="0D0D0D"/>
                </a:solidFill>
                <a:effectLst/>
                <a:latin typeface="Söhne"/>
              </a:rPr>
              <a:t>.</a:t>
            </a:r>
          </a:p>
          <a:p>
            <a:endParaRPr lang="en-US" dirty="0"/>
          </a:p>
        </p:txBody>
      </p:sp>
      <p:sp>
        <p:nvSpPr>
          <p:cNvPr id="4" name="TextBox 3">
            <a:extLst>
              <a:ext uri="{FF2B5EF4-FFF2-40B4-BE49-F238E27FC236}">
                <a16:creationId xmlns:a16="http://schemas.microsoft.com/office/drawing/2014/main" id="{BA5D5EB2-BF62-4766-9ECB-1503B8695A12}"/>
              </a:ext>
            </a:extLst>
          </p:cNvPr>
          <p:cNvSpPr txBox="1"/>
          <p:nvPr/>
        </p:nvSpPr>
        <p:spPr>
          <a:xfrm>
            <a:off x="779930" y="3495998"/>
            <a:ext cx="5143500" cy="1908215"/>
          </a:xfrm>
          <a:prstGeom prst="rect">
            <a:avLst/>
          </a:prstGeom>
          <a:noFill/>
        </p:spPr>
        <p:txBody>
          <a:bodyPr wrap="square" rtlCol="0">
            <a:spAutoFit/>
          </a:bodyPr>
          <a:lstStyle/>
          <a:p>
            <a:pPr algn="l"/>
            <a:r>
              <a:rPr lang="en-US" sz="2000" b="1" i="0" dirty="0">
                <a:solidFill>
                  <a:srgbClr val="00B0F0"/>
                </a:solidFill>
                <a:effectLst/>
                <a:latin typeface="Söhne"/>
              </a:rPr>
              <a:t>Regular Updates</a:t>
            </a:r>
            <a:r>
              <a:rPr lang="en-US" sz="2000" b="1" i="0" dirty="0">
                <a:solidFill>
                  <a:srgbClr val="0D0D0D"/>
                </a:solidFill>
                <a:effectLst/>
                <a:latin typeface="Söhne"/>
              </a:rPr>
              <a:t>:</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Keep the website content and design updated to stay relevant.</a:t>
            </a:r>
          </a:p>
          <a:p>
            <a:pPr algn="l">
              <a:buFont typeface="Arial" panose="020B0604020202020204" pitchFamily="34" charset="0"/>
              <a:buChar char="•"/>
            </a:pPr>
            <a:r>
              <a:rPr lang="en-US" sz="2000" b="0" i="0" dirty="0">
                <a:solidFill>
                  <a:srgbClr val="0D0D0D"/>
                </a:solidFill>
                <a:effectLst/>
                <a:latin typeface="Söhne"/>
              </a:rPr>
              <a:t>Fix broken links and remove outdated information</a:t>
            </a:r>
            <a:r>
              <a:rPr lang="en-US" b="0" i="0" dirty="0">
                <a:solidFill>
                  <a:srgbClr val="0D0D0D"/>
                </a:solidFill>
                <a:effectLst/>
                <a:latin typeface="Söhne"/>
              </a:rPr>
              <a:t>.</a:t>
            </a:r>
          </a:p>
          <a:p>
            <a:endParaRPr lang="en-US" dirty="0"/>
          </a:p>
        </p:txBody>
      </p:sp>
      <p:sp>
        <p:nvSpPr>
          <p:cNvPr id="9" name="TextBox 8">
            <a:extLst>
              <a:ext uri="{FF2B5EF4-FFF2-40B4-BE49-F238E27FC236}">
                <a16:creationId xmlns:a16="http://schemas.microsoft.com/office/drawing/2014/main" id="{7A0E4A94-CFC9-4705-8E92-83F98C05C831}"/>
              </a:ext>
            </a:extLst>
          </p:cNvPr>
          <p:cNvSpPr txBox="1"/>
          <p:nvPr/>
        </p:nvSpPr>
        <p:spPr>
          <a:xfrm>
            <a:off x="775821" y="5181600"/>
            <a:ext cx="4962339" cy="1908215"/>
          </a:xfrm>
          <a:prstGeom prst="rect">
            <a:avLst/>
          </a:prstGeom>
          <a:noFill/>
        </p:spPr>
        <p:txBody>
          <a:bodyPr wrap="square" rtlCol="0">
            <a:spAutoFit/>
          </a:bodyPr>
          <a:lstStyle/>
          <a:p>
            <a:pPr algn="l"/>
            <a:r>
              <a:rPr lang="en-US" sz="2000" b="1" i="0" dirty="0">
                <a:solidFill>
                  <a:srgbClr val="00B0F0"/>
                </a:solidFill>
                <a:effectLst/>
                <a:latin typeface="Söhne"/>
              </a:rPr>
              <a:t>Accessibility</a:t>
            </a:r>
            <a:r>
              <a:rPr lang="en-US" sz="2000" b="1" i="0" dirty="0">
                <a:solidFill>
                  <a:srgbClr val="0D0D0D"/>
                </a:solidFill>
                <a:effectLst/>
                <a:latin typeface="Söhne"/>
              </a:rPr>
              <a:t>:</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Design with accessibility in mind for users with disabilities.</a:t>
            </a:r>
          </a:p>
          <a:p>
            <a:pPr algn="l">
              <a:buFont typeface="Arial" panose="020B0604020202020204" pitchFamily="34" charset="0"/>
              <a:buChar char="•"/>
            </a:pPr>
            <a:r>
              <a:rPr lang="en-US" sz="2000" b="0" i="0" dirty="0">
                <a:solidFill>
                  <a:srgbClr val="0D0D0D"/>
                </a:solidFill>
                <a:effectLst/>
                <a:latin typeface="Söhne"/>
              </a:rPr>
              <a:t>Ensure proper contrast ratios and provide alternative text for images.</a:t>
            </a:r>
          </a:p>
          <a:p>
            <a:endParaRPr lang="en-US" dirty="0"/>
          </a:p>
        </p:txBody>
      </p:sp>
      <p:sp>
        <p:nvSpPr>
          <p:cNvPr id="10" name="TextBox 9">
            <a:extLst>
              <a:ext uri="{FF2B5EF4-FFF2-40B4-BE49-F238E27FC236}">
                <a16:creationId xmlns:a16="http://schemas.microsoft.com/office/drawing/2014/main" id="{24E18FB9-8288-4C8C-A40B-80FEF1CF7FBF}"/>
              </a:ext>
            </a:extLst>
          </p:cNvPr>
          <p:cNvSpPr txBox="1"/>
          <p:nvPr/>
        </p:nvSpPr>
        <p:spPr>
          <a:xfrm>
            <a:off x="7239000" y="1761566"/>
            <a:ext cx="4457700" cy="1908215"/>
          </a:xfrm>
          <a:prstGeom prst="rect">
            <a:avLst/>
          </a:prstGeom>
          <a:noFill/>
        </p:spPr>
        <p:txBody>
          <a:bodyPr wrap="square" rtlCol="0">
            <a:spAutoFit/>
          </a:bodyPr>
          <a:lstStyle/>
          <a:p>
            <a:pPr algn="l"/>
            <a:r>
              <a:rPr lang="en-US" sz="2000" b="1" i="0" dirty="0">
                <a:solidFill>
                  <a:srgbClr val="00B0F0"/>
                </a:solidFill>
                <a:effectLst/>
                <a:latin typeface="Söhne"/>
              </a:rPr>
              <a:t>High-Quality Imagery</a:t>
            </a:r>
            <a:r>
              <a:rPr lang="en-US" sz="2000" b="1" i="0" dirty="0">
                <a:solidFill>
                  <a:srgbClr val="0D0D0D"/>
                </a:solidFill>
                <a:effectLst/>
                <a:latin typeface="Söhne"/>
              </a:rPr>
              <a:t>:</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Use high-resolution, relevant images that enhance the content.</a:t>
            </a:r>
          </a:p>
          <a:p>
            <a:pPr algn="l">
              <a:buFont typeface="Arial" panose="020B0604020202020204" pitchFamily="34" charset="0"/>
              <a:buChar char="•"/>
            </a:pPr>
            <a:r>
              <a:rPr lang="en-US" sz="2000" b="0" i="0" dirty="0">
                <a:solidFill>
                  <a:srgbClr val="0D0D0D"/>
                </a:solidFill>
                <a:effectLst/>
                <a:latin typeface="Söhne"/>
              </a:rPr>
              <a:t>Optimize images for web to ensure fast loading times.</a:t>
            </a:r>
          </a:p>
          <a:p>
            <a:endParaRPr lang="en-US" dirty="0"/>
          </a:p>
        </p:txBody>
      </p:sp>
      <p:sp>
        <p:nvSpPr>
          <p:cNvPr id="12" name="TextBox 11">
            <a:extLst>
              <a:ext uri="{FF2B5EF4-FFF2-40B4-BE49-F238E27FC236}">
                <a16:creationId xmlns:a16="http://schemas.microsoft.com/office/drawing/2014/main" id="{92045022-9764-4ABC-99B4-31DA7AADA693}"/>
              </a:ext>
            </a:extLst>
          </p:cNvPr>
          <p:cNvSpPr txBox="1"/>
          <p:nvPr/>
        </p:nvSpPr>
        <p:spPr>
          <a:xfrm>
            <a:off x="7378700" y="3924300"/>
            <a:ext cx="4033370" cy="2215991"/>
          </a:xfrm>
          <a:prstGeom prst="rect">
            <a:avLst/>
          </a:prstGeom>
          <a:noFill/>
        </p:spPr>
        <p:txBody>
          <a:bodyPr wrap="square" rtlCol="0">
            <a:spAutoFit/>
          </a:bodyPr>
          <a:lstStyle/>
          <a:p>
            <a:pPr algn="l"/>
            <a:r>
              <a:rPr lang="en-US" sz="2000" b="1" i="0" dirty="0">
                <a:solidFill>
                  <a:srgbClr val="00B0F0"/>
                </a:solidFill>
                <a:effectLst/>
                <a:latin typeface="Söhne"/>
              </a:rPr>
              <a:t>Consistent Branding</a:t>
            </a:r>
            <a:r>
              <a:rPr lang="en-US" sz="2000" b="1" i="0" dirty="0">
                <a:solidFill>
                  <a:srgbClr val="0D0D0D"/>
                </a:solidFill>
                <a:effectLst/>
                <a:latin typeface="Söhne"/>
              </a:rPr>
              <a:t>:</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Maintain a consistent color scheme, typography, and imagery throughout the website.</a:t>
            </a:r>
          </a:p>
          <a:p>
            <a:pPr algn="l">
              <a:buFont typeface="Arial" panose="020B0604020202020204" pitchFamily="34" charset="0"/>
              <a:buChar char="•"/>
            </a:pPr>
            <a:r>
              <a:rPr lang="en-US" sz="2000" b="0" i="0" dirty="0">
                <a:solidFill>
                  <a:srgbClr val="0D0D0D"/>
                </a:solidFill>
                <a:effectLst/>
                <a:latin typeface="Söhne"/>
              </a:rPr>
              <a:t>Use your logo prominently and link it to the homepage.</a:t>
            </a:r>
          </a:p>
          <a:p>
            <a:endParaRPr lang="en-US" dirty="0"/>
          </a:p>
        </p:txBody>
      </p:sp>
      <p:sp>
        <p:nvSpPr>
          <p:cNvPr id="13" name="Smiley Face 12">
            <a:extLst>
              <a:ext uri="{FF2B5EF4-FFF2-40B4-BE49-F238E27FC236}">
                <a16:creationId xmlns:a16="http://schemas.microsoft.com/office/drawing/2014/main" id="{75CF787E-1D85-4F8E-B5BD-08E87EBB0197}"/>
              </a:ext>
            </a:extLst>
          </p:cNvPr>
          <p:cNvSpPr/>
          <p:nvPr/>
        </p:nvSpPr>
        <p:spPr>
          <a:xfrm>
            <a:off x="447488" y="1866900"/>
            <a:ext cx="203200" cy="228600"/>
          </a:xfrm>
          <a:prstGeom prst="smileyFac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Smiley Face 13">
            <a:extLst>
              <a:ext uri="{FF2B5EF4-FFF2-40B4-BE49-F238E27FC236}">
                <a16:creationId xmlns:a16="http://schemas.microsoft.com/office/drawing/2014/main" id="{7E239204-F5E0-45CE-AF05-763BF5479FB7}"/>
              </a:ext>
            </a:extLst>
          </p:cNvPr>
          <p:cNvSpPr/>
          <p:nvPr/>
        </p:nvSpPr>
        <p:spPr>
          <a:xfrm>
            <a:off x="451597" y="3660579"/>
            <a:ext cx="203200" cy="228600"/>
          </a:xfrm>
          <a:prstGeom prst="smileyFac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Smiley Face 14">
            <a:extLst>
              <a:ext uri="{FF2B5EF4-FFF2-40B4-BE49-F238E27FC236}">
                <a16:creationId xmlns:a16="http://schemas.microsoft.com/office/drawing/2014/main" id="{215CF1DA-AABF-4E01-A404-4693C4967840}"/>
              </a:ext>
            </a:extLst>
          </p:cNvPr>
          <p:cNvSpPr/>
          <p:nvPr/>
        </p:nvSpPr>
        <p:spPr>
          <a:xfrm>
            <a:off x="447488" y="5455747"/>
            <a:ext cx="203200" cy="228600"/>
          </a:xfrm>
          <a:prstGeom prst="smileyFac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Smiley Face 16">
            <a:extLst>
              <a:ext uri="{FF2B5EF4-FFF2-40B4-BE49-F238E27FC236}">
                <a16:creationId xmlns:a16="http://schemas.microsoft.com/office/drawing/2014/main" id="{86438973-47DE-4873-96EA-531DBAE00992}"/>
              </a:ext>
            </a:extLst>
          </p:cNvPr>
          <p:cNvSpPr/>
          <p:nvPr/>
        </p:nvSpPr>
        <p:spPr>
          <a:xfrm>
            <a:off x="6971179" y="1866900"/>
            <a:ext cx="203200" cy="228600"/>
          </a:xfrm>
          <a:prstGeom prst="smileyFac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Smiley Face 17">
            <a:extLst>
              <a:ext uri="{FF2B5EF4-FFF2-40B4-BE49-F238E27FC236}">
                <a16:creationId xmlns:a16="http://schemas.microsoft.com/office/drawing/2014/main" id="{6A9380C7-2DEB-48CE-8E43-58E0A6888B93}"/>
              </a:ext>
            </a:extLst>
          </p:cNvPr>
          <p:cNvSpPr/>
          <p:nvPr/>
        </p:nvSpPr>
        <p:spPr>
          <a:xfrm>
            <a:off x="7023100" y="4074432"/>
            <a:ext cx="203200" cy="228600"/>
          </a:xfrm>
          <a:prstGeom prst="smileyFac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0446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4F82B8-727A-43E9-890C-A8FE6678EE7B}"/>
              </a:ext>
            </a:extLst>
          </p:cNvPr>
          <p:cNvSpPr txBox="1"/>
          <p:nvPr/>
        </p:nvSpPr>
        <p:spPr>
          <a:xfrm>
            <a:off x="927100" y="736600"/>
            <a:ext cx="3657600" cy="1908215"/>
          </a:xfrm>
          <a:prstGeom prst="rect">
            <a:avLst/>
          </a:prstGeom>
          <a:noFill/>
        </p:spPr>
        <p:txBody>
          <a:bodyPr wrap="square" rtlCol="0">
            <a:spAutoFit/>
          </a:bodyPr>
          <a:lstStyle/>
          <a:p>
            <a:pPr algn="l"/>
            <a:r>
              <a:rPr lang="en-US" sz="2000" b="1" i="0" dirty="0">
                <a:solidFill>
                  <a:srgbClr val="00B0F0"/>
                </a:solidFill>
                <a:effectLst/>
                <a:latin typeface="Söhne"/>
              </a:rPr>
              <a:t>Loading Speed</a:t>
            </a:r>
            <a:r>
              <a:rPr lang="en-US" sz="2000" b="1" i="0" dirty="0">
                <a:solidFill>
                  <a:srgbClr val="0D0D0D"/>
                </a:solidFill>
                <a:effectLst/>
                <a:latin typeface="Söhne"/>
              </a:rPr>
              <a:t>:</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Optimize images, scripts, and code to improve loading times.</a:t>
            </a:r>
          </a:p>
          <a:p>
            <a:pPr algn="l">
              <a:buFont typeface="Arial" panose="020B0604020202020204" pitchFamily="34" charset="0"/>
              <a:buChar char="•"/>
            </a:pPr>
            <a:r>
              <a:rPr lang="en-US" sz="2000" b="0" i="0" dirty="0">
                <a:solidFill>
                  <a:srgbClr val="0D0D0D"/>
                </a:solidFill>
                <a:effectLst/>
                <a:latin typeface="Söhne"/>
              </a:rPr>
              <a:t>Consider lazy loading for images to prioritize initial content.</a:t>
            </a:r>
          </a:p>
          <a:p>
            <a:endParaRPr lang="en-US" dirty="0"/>
          </a:p>
        </p:txBody>
      </p:sp>
      <p:sp>
        <p:nvSpPr>
          <p:cNvPr id="4" name="TextBox 3">
            <a:extLst>
              <a:ext uri="{FF2B5EF4-FFF2-40B4-BE49-F238E27FC236}">
                <a16:creationId xmlns:a16="http://schemas.microsoft.com/office/drawing/2014/main" id="{D64D5A75-3293-4FDD-97E1-0E4548E8C2F4}"/>
              </a:ext>
            </a:extLst>
          </p:cNvPr>
          <p:cNvSpPr txBox="1"/>
          <p:nvPr/>
        </p:nvSpPr>
        <p:spPr>
          <a:xfrm>
            <a:off x="927100" y="2644816"/>
            <a:ext cx="3657600" cy="2215991"/>
          </a:xfrm>
          <a:prstGeom prst="rect">
            <a:avLst/>
          </a:prstGeom>
          <a:noFill/>
        </p:spPr>
        <p:txBody>
          <a:bodyPr wrap="square" rtlCol="0">
            <a:spAutoFit/>
          </a:bodyPr>
          <a:lstStyle/>
          <a:p>
            <a:pPr algn="l"/>
            <a:r>
              <a:rPr lang="en-US" sz="2000" b="1" i="0" dirty="0">
                <a:solidFill>
                  <a:srgbClr val="00B0F0"/>
                </a:solidFill>
                <a:effectLst/>
                <a:latin typeface="Söhne"/>
              </a:rPr>
              <a:t>Security Measures</a:t>
            </a:r>
            <a:r>
              <a:rPr lang="en-US" sz="2000" b="1" i="0" dirty="0">
                <a:solidFill>
                  <a:srgbClr val="0D0D0D"/>
                </a:solidFill>
                <a:effectLst/>
                <a:latin typeface="Söhne"/>
              </a:rPr>
              <a:t>:</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Implement SSL encryption for secure data transmission.</a:t>
            </a:r>
          </a:p>
          <a:p>
            <a:pPr algn="l">
              <a:buFont typeface="Arial" panose="020B0604020202020204" pitchFamily="34" charset="0"/>
              <a:buChar char="•"/>
            </a:pPr>
            <a:r>
              <a:rPr lang="en-US" sz="2000" b="0" i="0" dirty="0">
                <a:solidFill>
                  <a:srgbClr val="0D0D0D"/>
                </a:solidFill>
                <a:effectLst/>
                <a:latin typeface="Söhne"/>
              </a:rPr>
              <a:t>Regularly update and patch your website's software to prevent vulnerabilities</a:t>
            </a:r>
          </a:p>
          <a:p>
            <a:endParaRPr lang="en-US" dirty="0"/>
          </a:p>
        </p:txBody>
      </p:sp>
      <p:sp>
        <p:nvSpPr>
          <p:cNvPr id="5" name="TextBox 4">
            <a:extLst>
              <a:ext uri="{FF2B5EF4-FFF2-40B4-BE49-F238E27FC236}">
                <a16:creationId xmlns:a16="http://schemas.microsoft.com/office/drawing/2014/main" id="{59297BE0-CB32-46FA-AD4E-45A2FC7B8B3E}"/>
              </a:ext>
            </a:extLst>
          </p:cNvPr>
          <p:cNvSpPr txBox="1"/>
          <p:nvPr/>
        </p:nvSpPr>
        <p:spPr>
          <a:xfrm>
            <a:off x="927100" y="4860807"/>
            <a:ext cx="3657600" cy="1908215"/>
          </a:xfrm>
          <a:prstGeom prst="rect">
            <a:avLst/>
          </a:prstGeom>
          <a:noFill/>
        </p:spPr>
        <p:txBody>
          <a:bodyPr wrap="square" rtlCol="0">
            <a:spAutoFit/>
          </a:bodyPr>
          <a:lstStyle/>
          <a:p>
            <a:pPr algn="l"/>
            <a:r>
              <a:rPr lang="en-US" sz="2000" b="1" i="0" dirty="0">
                <a:solidFill>
                  <a:srgbClr val="00B0F0"/>
                </a:solidFill>
                <a:effectLst/>
                <a:latin typeface="Söhne"/>
              </a:rPr>
              <a:t>Cross-Browser Testing</a:t>
            </a:r>
            <a:r>
              <a:rPr lang="en-US" sz="2000" b="1" i="0" dirty="0">
                <a:solidFill>
                  <a:srgbClr val="0D0D0D"/>
                </a:solidFill>
                <a:effectLst/>
                <a:latin typeface="Söhne"/>
              </a:rPr>
              <a:t>:</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Test your website on multiple browsers (Chrome, Firefox, Safari, Edge, etc.) to ensure consistent performance.</a:t>
            </a:r>
          </a:p>
          <a:p>
            <a:endParaRPr lang="en-US" dirty="0"/>
          </a:p>
        </p:txBody>
      </p:sp>
      <p:sp>
        <p:nvSpPr>
          <p:cNvPr id="6" name="TextBox 5">
            <a:extLst>
              <a:ext uri="{FF2B5EF4-FFF2-40B4-BE49-F238E27FC236}">
                <a16:creationId xmlns:a16="http://schemas.microsoft.com/office/drawing/2014/main" id="{7CD47376-185E-4DED-9A0B-9226E76D7503}"/>
              </a:ext>
            </a:extLst>
          </p:cNvPr>
          <p:cNvSpPr txBox="1"/>
          <p:nvPr/>
        </p:nvSpPr>
        <p:spPr>
          <a:xfrm>
            <a:off x="6515100" y="736600"/>
            <a:ext cx="5384800" cy="1600438"/>
          </a:xfrm>
          <a:prstGeom prst="rect">
            <a:avLst/>
          </a:prstGeom>
          <a:noFill/>
        </p:spPr>
        <p:txBody>
          <a:bodyPr wrap="square" rtlCol="0">
            <a:spAutoFit/>
          </a:bodyPr>
          <a:lstStyle/>
          <a:p>
            <a:pPr algn="l"/>
            <a:r>
              <a:rPr lang="en-US" sz="2000" b="1" i="0" dirty="0">
                <a:solidFill>
                  <a:srgbClr val="00B0F0"/>
                </a:solidFill>
                <a:effectLst/>
                <a:latin typeface="Söhne"/>
              </a:rPr>
              <a:t>Cross-Browser Testing</a:t>
            </a:r>
            <a:r>
              <a:rPr lang="en-US" sz="2000" b="1" i="0" dirty="0">
                <a:solidFill>
                  <a:srgbClr val="0D0D0D"/>
                </a:solidFill>
                <a:effectLst/>
                <a:latin typeface="Söhne"/>
              </a:rPr>
              <a:t>:</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Test your website on multiple browsers (Chrome, Firefox, Safari, Edge, etc.) to ensure consistent performance.</a:t>
            </a:r>
          </a:p>
          <a:p>
            <a:endParaRPr lang="en-US" dirty="0"/>
          </a:p>
        </p:txBody>
      </p:sp>
      <p:sp>
        <p:nvSpPr>
          <p:cNvPr id="7" name="TextBox 6">
            <a:extLst>
              <a:ext uri="{FF2B5EF4-FFF2-40B4-BE49-F238E27FC236}">
                <a16:creationId xmlns:a16="http://schemas.microsoft.com/office/drawing/2014/main" id="{E85D96BB-5D62-45FB-BD2C-A55E06CE773E}"/>
              </a:ext>
            </a:extLst>
          </p:cNvPr>
          <p:cNvSpPr txBox="1"/>
          <p:nvPr/>
        </p:nvSpPr>
        <p:spPr>
          <a:xfrm>
            <a:off x="6515100" y="2644815"/>
            <a:ext cx="5384800" cy="1908215"/>
          </a:xfrm>
          <a:prstGeom prst="rect">
            <a:avLst/>
          </a:prstGeom>
          <a:noFill/>
        </p:spPr>
        <p:txBody>
          <a:bodyPr wrap="square" rtlCol="0">
            <a:spAutoFit/>
          </a:bodyPr>
          <a:lstStyle/>
          <a:p>
            <a:pPr algn="l"/>
            <a:r>
              <a:rPr lang="en-US" sz="2000" b="1" i="0" dirty="0">
                <a:solidFill>
                  <a:srgbClr val="00B0F0"/>
                </a:solidFill>
                <a:effectLst/>
                <a:latin typeface="Söhne"/>
              </a:rPr>
              <a:t>Feedback and Confirmation</a:t>
            </a:r>
            <a:r>
              <a:rPr lang="en-US" sz="2000" b="1" i="0" dirty="0">
                <a:solidFill>
                  <a:srgbClr val="0D0D0D"/>
                </a:solidFill>
                <a:effectLst/>
                <a:latin typeface="Söhne"/>
              </a:rPr>
              <a:t>:</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Provide feedback for user actions (hover effects, button press animations).</a:t>
            </a:r>
          </a:p>
          <a:p>
            <a:pPr algn="l">
              <a:buFont typeface="Arial" panose="020B0604020202020204" pitchFamily="34" charset="0"/>
              <a:buChar char="•"/>
            </a:pPr>
            <a:r>
              <a:rPr lang="en-US" sz="2000" b="0" i="0" dirty="0">
                <a:solidFill>
                  <a:srgbClr val="0D0D0D"/>
                </a:solidFill>
                <a:effectLst/>
                <a:latin typeface="Söhne"/>
              </a:rPr>
              <a:t>Confirm user actions to prevent errors and enhance user confidence</a:t>
            </a:r>
            <a:r>
              <a:rPr lang="en-US" b="0" i="0" dirty="0">
                <a:solidFill>
                  <a:srgbClr val="0D0D0D"/>
                </a:solidFill>
                <a:effectLst/>
                <a:latin typeface="Söhne"/>
              </a:rPr>
              <a:t>.</a:t>
            </a:r>
          </a:p>
          <a:p>
            <a:endParaRPr lang="en-US" dirty="0"/>
          </a:p>
        </p:txBody>
      </p:sp>
      <p:sp>
        <p:nvSpPr>
          <p:cNvPr id="9" name="TextBox 8">
            <a:extLst>
              <a:ext uri="{FF2B5EF4-FFF2-40B4-BE49-F238E27FC236}">
                <a16:creationId xmlns:a16="http://schemas.microsoft.com/office/drawing/2014/main" id="{8996C43F-E74E-4B8F-B64E-799730AA24DE}"/>
              </a:ext>
            </a:extLst>
          </p:cNvPr>
          <p:cNvSpPr txBox="1"/>
          <p:nvPr/>
        </p:nvSpPr>
        <p:spPr>
          <a:xfrm>
            <a:off x="6515100" y="4860807"/>
            <a:ext cx="5181600" cy="1908215"/>
          </a:xfrm>
          <a:prstGeom prst="rect">
            <a:avLst/>
          </a:prstGeom>
          <a:noFill/>
        </p:spPr>
        <p:txBody>
          <a:bodyPr wrap="square" rtlCol="0">
            <a:spAutoFit/>
          </a:bodyPr>
          <a:lstStyle/>
          <a:p>
            <a:pPr algn="l"/>
            <a:r>
              <a:rPr lang="en-US" sz="2000" b="1" i="0" dirty="0">
                <a:solidFill>
                  <a:srgbClr val="00B0F0"/>
                </a:solidFill>
                <a:effectLst/>
                <a:latin typeface="Söhne"/>
              </a:rPr>
              <a:t>Loading Speed</a:t>
            </a:r>
            <a:r>
              <a:rPr lang="en-US" sz="2000" b="1" i="0" dirty="0">
                <a:solidFill>
                  <a:srgbClr val="0D0D0D"/>
                </a:solidFill>
                <a:effectLst/>
                <a:latin typeface="Söhne"/>
              </a:rPr>
              <a:t>:</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Optimize images, scripts, and code to improve loading times.</a:t>
            </a:r>
          </a:p>
          <a:p>
            <a:pPr algn="l">
              <a:buFont typeface="Arial" panose="020B0604020202020204" pitchFamily="34" charset="0"/>
              <a:buChar char="•"/>
            </a:pPr>
            <a:r>
              <a:rPr lang="en-US" sz="2000" b="0" i="0" dirty="0">
                <a:solidFill>
                  <a:srgbClr val="0D0D0D"/>
                </a:solidFill>
                <a:effectLst/>
                <a:latin typeface="Söhne"/>
              </a:rPr>
              <a:t>Consider lazy loading for images to prioritize initial content.</a:t>
            </a:r>
          </a:p>
          <a:p>
            <a:pPr algn="l"/>
            <a:endParaRPr lang="en-US" b="0" i="0" dirty="0">
              <a:solidFill>
                <a:srgbClr val="0D0D0D"/>
              </a:solidFill>
              <a:effectLst/>
              <a:latin typeface="Söhne"/>
            </a:endParaRPr>
          </a:p>
        </p:txBody>
      </p:sp>
      <p:sp>
        <p:nvSpPr>
          <p:cNvPr id="10" name="Oval 9">
            <a:extLst>
              <a:ext uri="{FF2B5EF4-FFF2-40B4-BE49-F238E27FC236}">
                <a16:creationId xmlns:a16="http://schemas.microsoft.com/office/drawing/2014/main" id="{DD95D9F3-C404-47D5-B947-15B805929EE1}"/>
              </a:ext>
            </a:extLst>
          </p:cNvPr>
          <p:cNvSpPr/>
          <p:nvPr/>
        </p:nvSpPr>
        <p:spPr>
          <a:xfrm>
            <a:off x="881381" y="914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1DC42A3-48AD-49EA-A43C-BC9A3CCD617B}"/>
              </a:ext>
            </a:extLst>
          </p:cNvPr>
          <p:cNvSpPr/>
          <p:nvPr/>
        </p:nvSpPr>
        <p:spPr>
          <a:xfrm>
            <a:off x="749299" y="864867"/>
            <a:ext cx="205740" cy="1905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70BEAEDC-E797-4E8D-B38E-26F9396E69EA}"/>
              </a:ext>
            </a:extLst>
          </p:cNvPr>
          <p:cNvSpPr/>
          <p:nvPr/>
        </p:nvSpPr>
        <p:spPr>
          <a:xfrm>
            <a:off x="721360" y="2767585"/>
            <a:ext cx="205740" cy="1905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9D19974-8980-4613-ACAB-BD7854654117}"/>
              </a:ext>
            </a:extLst>
          </p:cNvPr>
          <p:cNvSpPr/>
          <p:nvPr/>
        </p:nvSpPr>
        <p:spPr>
          <a:xfrm>
            <a:off x="721359" y="4965700"/>
            <a:ext cx="205740" cy="1905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0BD73AF-B228-4921-B7BF-B8AAF651E710}"/>
              </a:ext>
            </a:extLst>
          </p:cNvPr>
          <p:cNvSpPr/>
          <p:nvPr/>
        </p:nvSpPr>
        <p:spPr>
          <a:xfrm>
            <a:off x="6294118" y="864867"/>
            <a:ext cx="205740" cy="1905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BD8B6A7-2E22-4F5B-971D-2369E8672502}"/>
              </a:ext>
            </a:extLst>
          </p:cNvPr>
          <p:cNvSpPr/>
          <p:nvPr/>
        </p:nvSpPr>
        <p:spPr>
          <a:xfrm>
            <a:off x="6309360" y="2767585"/>
            <a:ext cx="205740" cy="1905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A262BF45-064B-43B3-8EDC-54445435C693}"/>
              </a:ext>
            </a:extLst>
          </p:cNvPr>
          <p:cNvSpPr/>
          <p:nvPr/>
        </p:nvSpPr>
        <p:spPr>
          <a:xfrm>
            <a:off x="6309360" y="4983577"/>
            <a:ext cx="205740" cy="1905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34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501DCD-CD5A-41A1-8013-3F77EBE72201}"/>
              </a:ext>
            </a:extLst>
          </p:cNvPr>
          <p:cNvSpPr txBox="1"/>
          <p:nvPr/>
        </p:nvSpPr>
        <p:spPr>
          <a:xfrm>
            <a:off x="658906" y="2130657"/>
            <a:ext cx="6979024" cy="461665"/>
          </a:xfrm>
          <a:prstGeom prst="rect">
            <a:avLst/>
          </a:prstGeom>
          <a:noFill/>
        </p:spPr>
        <p:txBody>
          <a:bodyPr wrap="square" rtlCol="0">
            <a:spAutoFit/>
          </a:bodyPr>
          <a:lstStyle/>
          <a:p>
            <a:r>
              <a:rPr lang="en-US" sz="2400" b="1" dirty="0">
                <a:solidFill>
                  <a:srgbClr val="FF0000"/>
                </a:solidFill>
              </a:rPr>
              <a:t>I CREATE A LANDING PAGE FOR TCS </a:t>
            </a:r>
            <a:r>
              <a:rPr lang="en-US" sz="2400" b="1" dirty="0"/>
              <a:t>(INVESTOR PAGE)</a:t>
            </a:r>
          </a:p>
        </p:txBody>
      </p:sp>
      <p:sp>
        <p:nvSpPr>
          <p:cNvPr id="3" name="TextBox 2">
            <a:extLst>
              <a:ext uri="{FF2B5EF4-FFF2-40B4-BE49-F238E27FC236}">
                <a16:creationId xmlns:a16="http://schemas.microsoft.com/office/drawing/2014/main" id="{1A9B5E89-D16B-4C8A-A749-0BDED9009F90}"/>
              </a:ext>
            </a:extLst>
          </p:cNvPr>
          <p:cNvSpPr txBox="1"/>
          <p:nvPr/>
        </p:nvSpPr>
        <p:spPr>
          <a:xfrm>
            <a:off x="974144" y="2901719"/>
            <a:ext cx="6728010" cy="1477328"/>
          </a:xfrm>
          <a:prstGeom prst="rect">
            <a:avLst/>
          </a:prstGeom>
          <a:noFill/>
        </p:spPr>
        <p:txBody>
          <a:bodyPr wrap="square" rtlCol="0">
            <a:spAutoFit/>
          </a:bodyPr>
          <a:lstStyle/>
          <a:p>
            <a:r>
              <a:rPr lang="en-US" b="1" dirty="0">
                <a:hlinkClick r:id="rId2">
                  <a:extLst>
                    <a:ext uri="{A12FA001-AC4F-418D-AE19-62706E023703}">
                      <ahyp:hlinkClr xmlns:ahyp="http://schemas.microsoft.com/office/drawing/2018/hyperlinkcolor" val="tx"/>
                    </a:ext>
                  </a:extLst>
                </a:hlinkClick>
              </a:rPr>
              <a:t>https://www.figma.com/proto/R0eFUMv7VkRyWUhE5b6SX9/Landing-Page-for---Zomentum-(Community)?page-id=0%3A1&amp;type=design&amp;node-id=1-9&amp;viewport=558%2C1580%2C0.44&amp;t=CvsRx7AEoyd6LsbC-1&amp;scaling=scale-down-width&amp;mode=design</a:t>
            </a:r>
            <a:endParaRPr lang="en-US" b="1" dirty="0"/>
          </a:p>
        </p:txBody>
      </p:sp>
      <p:pic>
        <p:nvPicPr>
          <p:cNvPr id="9" name="Picture 8">
            <a:extLst>
              <a:ext uri="{FF2B5EF4-FFF2-40B4-BE49-F238E27FC236}">
                <a16:creationId xmlns:a16="http://schemas.microsoft.com/office/drawing/2014/main" id="{947D5860-E94E-477A-9F5F-E81B54EB250C}"/>
              </a:ext>
            </a:extLst>
          </p:cNvPr>
          <p:cNvPicPr>
            <a:picLocks noChangeAspect="1"/>
          </p:cNvPicPr>
          <p:nvPr/>
        </p:nvPicPr>
        <p:blipFill>
          <a:blip r:embed="rId3"/>
          <a:stretch>
            <a:fillRect/>
          </a:stretch>
        </p:blipFill>
        <p:spPr>
          <a:xfrm>
            <a:off x="7853852" y="1398494"/>
            <a:ext cx="3679242" cy="3305570"/>
          </a:xfrm>
          <a:prstGeom prst="rect">
            <a:avLst/>
          </a:prstGeom>
        </p:spPr>
      </p:pic>
      <p:sp>
        <p:nvSpPr>
          <p:cNvPr id="10" name="TextBox 9">
            <a:extLst>
              <a:ext uri="{FF2B5EF4-FFF2-40B4-BE49-F238E27FC236}">
                <a16:creationId xmlns:a16="http://schemas.microsoft.com/office/drawing/2014/main" id="{2F665BF0-FCE5-4723-92C1-A8EDA944D5F4}"/>
              </a:ext>
            </a:extLst>
          </p:cNvPr>
          <p:cNvSpPr txBox="1"/>
          <p:nvPr/>
        </p:nvSpPr>
        <p:spPr>
          <a:xfrm>
            <a:off x="3287101" y="5459506"/>
            <a:ext cx="4554074" cy="1107996"/>
          </a:xfrm>
          <a:prstGeom prst="rect">
            <a:avLst/>
          </a:prstGeom>
          <a:noFill/>
        </p:spPr>
        <p:txBody>
          <a:bodyPr wrap="square" rtlCol="0">
            <a:spAutoFit/>
          </a:bodyPr>
          <a:lstStyle/>
          <a:p>
            <a:r>
              <a:rPr lang="en-US" sz="6600" b="1" dirty="0"/>
              <a:t>THANK YOU</a:t>
            </a:r>
          </a:p>
        </p:txBody>
      </p:sp>
    </p:spTree>
    <p:extLst>
      <p:ext uri="{BB962C8B-B14F-4D97-AF65-F5344CB8AC3E}">
        <p14:creationId xmlns:p14="http://schemas.microsoft.com/office/powerpoint/2010/main" val="247522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245DF4-EFE9-44E9-A407-BC2AEB3561FC}"/>
              </a:ext>
            </a:extLst>
          </p:cNvPr>
          <p:cNvSpPr txBox="1"/>
          <p:nvPr/>
        </p:nvSpPr>
        <p:spPr>
          <a:xfrm rot="10800000" flipV="1">
            <a:off x="389964" y="202972"/>
            <a:ext cx="11610415" cy="1908215"/>
          </a:xfrm>
          <a:prstGeom prst="rect">
            <a:avLst/>
          </a:prstGeom>
          <a:solidFill>
            <a:schemeClr val="bg2"/>
          </a:solidFill>
          <a:effectLst>
            <a:outerShdw blurRad="63500" sx="102000" sy="102000" algn="ctr" rotWithShape="0">
              <a:prstClr val="black">
                <a:alpha val="40000"/>
              </a:prstClr>
            </a:outerShdw>
          </a:effectLst>
        </p:spPr>
        <p:txBody>
          <a:bodyPr wrap="square" rtlCol="0">
            <a:spAutoFit/>
          </a:bodyPr>
          <a:lstStyle/>
          <a:p>
            <a:pPr algn="ctr"/>
            <a:r>
              <a:rPr lang="en-US" sz="3600" b="1" dirty="0"/>
              <a:t> SERVICES &amp; SUPPORT</a:t>
            </a:r>
          </a:p>
          <a:p>
            <a:pPr algn="ctr"/>
            <a:r>
              <a:rPr lang="en-US" sz="2800" b="1" dirty="0"/>
              <a:t>OF</a:t>
            </a:r>
          </a:p>
          <a:p>
            <a:pPr algn="ctr"/>
            <a:r>
              <a:rPr lang="en-US" sz="5400" b="0" i="0" dirty="0">
                <a:solidFill>
                  <a:schemeClr val="accent1">
                    <a:lumMod val="50000"/>
                  </a:schemeClr>
                </a:solidFill>
                <a:effectLst/>
                <a:latin typeface="Google Sans"/>
              </a:rPr>
              <a:t>Tata Consultancy Services Limited</a:t>
            </a:r>
            <a:endParaRPr lang="en-US" sz="5400" b="1" dirty="0">
              <a:solidFill>
                <a:schemeClr val="accent1">
                  <a:lumMod val="50000"/>
                </a:schemeClr>
              </a:solidFill>
            </a:endParaRPr>
          </a:p>
        </p:txBody>
      </p:sp>
      <p:sp>
        <p:nvSpPr>
          <p:cNvPr id="3" name="TextBox 2">
            <a:extLst>
              <a:ext uri="{FF2B5EF4-FFF2-40B4-BE49-F238E27FC236}">
                <a16:creationId xmlns:a16="http://schemas.microsoft.com/office/drawing/2014/main" id="{02779CAB-D6CA-4922-B328-411598FF7B71}"/>
              </a:ext>
            </a:extLst>
          </p:cNvPr>
          <p:cNvSpPr txBox="1"/>
          <p:nvPr/>
        </p:nvSpPr>
        <p:spPr>
          <a:xfrm>
            <a:off x="510988" y="2796988"/>
            <a:ext cx="11489391" cy="1569660"/>
          </a:xfrm>
          <a:prstGeom prst="rect">
            <a:avLst/>
          </a:prstGeom>
          <a:noFill/>
        </p:spPr>
        <p:txBody>
          <a:bodyPr wrap="square" rtlCol="0">
            <a:spAutoFit/>
          </a:bodyPr>
          <a:lstStyle/>
          <a:p>
            <a:r>
              <a:rPr lang="en-US" sz="2400" b="1" i="0" dirty="0">
                <a:solidFill>
                  <a:srgbClr val="00B0F0"/>
                </a:solidFill>
                <a:effectLst/>
                <a:latin typeface="Söhne"/>
              </a:rPr>
              <a:t>Consulting Services</a:t>
            </a:r>
            <a:r>
              <a:rPr lang="en-US" sz="2400" b="1" i="0" dirty="0">
                <a:solidFill>
                  <a:srgbClr val="0D0D0D"/>
                </a:solidFill>
                <a:effectLst/>
                <a:latin typeface="Söhne"/>
              </a:rPr>
              <a:t>: </a:t>
            </a:r>
            <a:r>
              <a:rPr lang="en-US" sz="2400" i="0" dirty="0">
                <a:solidFill>
                  <a:srgbClr val="0D0D0D"/>
                </a:solidFill>
                <a:effectLst/>
                <a:latin typeface="Söhne"/>
              </a:rPr>
              <a:t>TCS offers a wide range of consulting services to help businesses enhance their operations, embrace digital transformation, and address various challenges. This includes strategic consulting, IT consulting, and business process consulting to optimize processes and improve overall efficiency.</a:t>
            </a:r>
            <a:endParaRPr lang="en-US" sz="2400" dirty="0"/>
          </a:p>
        </p:txBody>
      </p:sp>
      <p:sp>
        <p:nvSpPr>
          <p:cNvPr id="4" name="TextBox 3">
            <a:extLst>
              <a:ext uri="{FF2B5EF4-FFF2-40B4-BE49-F238E27FC236}">
                <a16:creationId xmlns:a16="http://schemas.microsoft.com/office/drawing/2014/main" id="{907191BA-50B1-4438-B113-834668BC212B}"/>
              </a:ext>
            </a:extLst>
          </p:cNvPr>
          <p:cNvSpPr txBox="1"/>
          <p:nvPr/>
        </p:nvSpPr>
        <p:spPr>
          <a:xfrm>
            <a:off x="510988" y="4746813"/>
            <a:ext cx="10824883" cy="1938992"/>
          </a:xfrm>
          <a:prstGeom prst="rect">
            <a:avLst/>
          </a:prstGeom>
          <a:noFill/>
        </p:spPr>
        <p:txBody>
          <a:bodyPr wrap="square" rtlCol="0">
            <a:spAutoFit/>
          </a:bodyPr>
          <a:lstStyle/>
          <a:p>
            <a:r>
              <a:rPr lang="en-US" sz="2400" b="1" i="0" dirty="0">
                <a:solidFill>
                  <a:srgbClr val="00B0F0"/>
                </a:solidFill>
                <a:effectLst/>
                <a:latin typeface="Söhne"/>
              </a:rPr>
              <a:t>Cybersecurity Solutions</a:t>
            </a:r>
            <a:r>
              <a:rPr lang="en-US" sz="2400" b="1" i="0" dirty="0">
                <a:solidFill>
                  <a:srgbClr val="0D0D0D"/>
                </a:solidFill>
                <a:effectLst/>
                <a:latin typeface="Söhne"/>
              </a:rPr>
              <a:t>:</a:t>
            </a:r>
            <a:r>
              <a:rPr lang="en-US" sz="2400" b="0" i="0" dirty="0">
                <a:solidFill>
                  <a:srgbClr val="0D0D0D"/>
                </a:solidFill>
                <a:effectLst/>
                <a:latin typeface="Söhne"/>
              </a:rPr>
              <a:t> Recognizing the growing importance of cybersecurity, TCS provides a suite of services and solutions to help businesses safeguard their digital assets. This includes threat intelligence, vulnerability assessments, and the implementation of robust cybersecurity measures to protect against evolving cyber threats.</a:t>
            </a:r>
            <a:endParaRPr lang="en-US" sz="2400" dirty="0"/>
          </a:p>
        </p:txBody>
      </p:sp>
    </p:spTree>
    <p:extLst>
      <p:ext uri="{BB962C8B-B14F-4D97-AF65-F5344CB8AC3E}">
        <p14:creationId xmlns:p14="http://schemas.microsoft.com/office/powerpoint/2010/main" val="246569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6D9F86-51F8-4C68-9DC9-3E58BF860718}"/>
              </a:ext>
            </a:extLst>
          </p:cNvPr>
          <p:cNvSpPr txBox="1"/>
          <p:nvPr/>
        </p:nvSpPr>
        <p:spPr>
          <a:xfrm>
            <a:off x="537882" y="524435"/>
            <a:ext cx="10945906" cy="954107"/>
          </a:xfrm>
          <a:prstGeom prst="rect">
            <a:avLst/>
          </a:prstGeom>
          <a:noFill/>
        </p:spPr>
        <p:txBody>
          <a:bodyPr wrap="square" rtlCol="0">
            <a:spAutoFit/>
          </a:bodyPr>
          <a:lstStyle/>
          <a:p>
            <a:r>
              <a:rPr lang="en-US" sz="2800" b="1" i="0" dirty="0">
                <a:solidFill>
                  <a:srgbClr val="00B0F0"/>
                </a:solidFill>
                <a:effectLst/>
                <a:latin typeface="Söhne"/>
              </a:rPr>
              <a:t>Cloud Computing Support</a:t>
            </a:r>
            <a:r>
              <a:rPr lang="en-US" sz="2800" b="1" i="0" dirty="0">
                <a:solidFill>
                  <a:srgbClr val="0D0D0D"/>
                </a:solidFill>
                <a:effectLst/>
                <a:latin typeface="Söhne"/>
              </a:rPr>
              <a:t>:</a:t>
            </a:r>
            <a:r>
              <a:rPr lang="en-US" sz="2800" b="0" i="0" dirty="0">
                <a:solidFill>
                  <a:srgbClr val="0D0D0D"/>
                </a:solidFill>
                <a:effectLst/>
                <a:latin typeface="Söhne"/>
              </a:rPr>
              <a:t> TCS helps businesses move their IT systems to the cloud, making them more flexible, scalable, and cost-effective</a:t>
            </a:r>
            <a:r>
              <a:rPr lang="en-US" b="0" i="0" dirty="0">
                <a:solidFill>
                  <a:srgbClr val="0D0D0D"/>
                </a:solidFill>
                <a:effectLst/>
                <a:latin typeface="Söhne"/>
              </a:rPr>
              <a:t>.</a:t>
            </a:r>
            <a:endParaRPr lang="en-US" dirty="0"/>
          </a:p>
        </p:txBody>
      </p:sp>
      <p:sp>
        <p:nvSpPr>
          <p:cNvPr id="3" name="TextBox 2">
            <a:extLst>
              <a:ext uri="{FF2B5EF4-FFF2-40B4-BE49-F238E27FC236}">
                <a16:creationId xmlns:a16="http://schemas.microsoft.com/office/drawing/2014/main" id="{786024D5-06EE-4373-A613-80E1172860A9}"/>
              </a:ext>
            </a:extLst>
          </p:cNvPr>
          <p:cNvSpPr txBox="1"/>
          <p:nvPr/>
        </p:nvSpPr>
        <p:spPr>
          <a:xfrm>
            <a:off x="537882" y="1734672"/>
            <a:ext cx="11080377" cy="1384995"/>
          </a:xfrm>
          <a:prstGeom prst="rect">
            <a:avLst/>
          </a:prstGeom>
          <a:noFill/>
        </p:spPr>
        <p:txBody>
          <a:bodyPr wrap="square" rtlCol="0">
            <a:spAutoFit/>
          </a:bodyPr>
          <a:lstStyle/>
          <a:p>
            <a:r>
              <a:rPr lang="en-US" sz="2800" b="1" i="0" dirty="0">
                <a:solidFill>
                  <a:srgbClr val="00B0F0"/>
                </a:solidFill>
                <a:effectLst/>
                <a:latin typeface="Söhne"/>
              </a:rPr>
              <a:t>Digital Transformation Help</a:t>
            </a:r>
            <a:r>
              <a:rPr lang="en-US" sz="2800" b="1" i="0" dirty="0">
                <a:solidFill>
                  <a:srgbClr val="0D0D0D"/>
                </a:solidFill>
                <a:effectLst/>
                <a:latin typeface="Söhne"/>
              </a:rPr>
              <a:t>:</a:t>
            </a:r>
            <a:r>
              <a:rPr lang="en-US" sz="2800" b="0" i="0" dirty="0">
                <a:solidFill>
                  <a:srgbClr val="0D0D0D"/>
                </a:solidFill>
                <a:effectLst/>
                <a:latin typeface="Söhne"/>
              </a:rPr>
              <a:t> TCS assists companies in adapting to the digital age by implementing new technologies like artificial intelligence and  ensuring they stay modern and relevant.</a:t>
            </a:r>
            <a:endParaRPr lang="en-US" sz="2800" dirty="0"/>
          </a:p>
        </p:txBody>
      </p:sp>
      <p:sp>
        <p:nvSpPr>
          <p:cNvPr id="7" name="TextBox 6">
            <a:extLst>
              <a:ext uri="{FF2B5EF4-FFF2-40B4-BE49-F238E27FC236}">
                <a16:creationId xmlns:a16="http://schemas.microsoft.com/office/drawing/2014/main" id="{446EB726-746C-42C7-A463-EE95B743730D}"/>
              </a:ext>
            </a:extLst>
          </p:cNvPr>
          <p:cNvSpPr txBox="1"/>
          <p:nvPr/>
        </p:nvSpPr>
        <p:spPr>
          <a:xfrm>
            <a:off x="537882" y="3424535"/>
            <a:ext cx="11308977" cy="1815882"/>
          </a:xfrm>
          <a:prstGeom prst="rect">
            <a:avLst/>
          </a:prstGeom>
          <a:noFill/>
        </p:spPr>
        <p:txBody>
          <a:bodyPr wrap="square" rtlCol="0">
            <a:spAutoFit/>
          </a:bodyPr>
          <a:lstStyle/>
          <a:p>
            <a:r>
              <a:rPr lang="en-US" sz="2800" b="1" i="0" dirty="0">
                <a:solidFill>
                  <a:srgbClr val="00B0F0"/>
                </a:solidFill>
                <a:effectLst/>
                <a:latin typeface="Söhne"/>
              </a:rPr>
              <a:t>Business Process Outsourcing (BPO):</a:t>
            </a:r>
            <a:r>
              <a:rPr lang="en-US" sz="2800" b="0" i="0" dirty="0">
                <a:solidFill>
                  <a:srgbClr val="00B0F0"/>
                </a:solidFill>
                <a:effectLst/>
                <a:latin typeface="Söhne"/>
              </a:rPr>
              <a:t> </a:t>
            </a:r>
            <a:r>
              <a:rPr lang="en-US" sz="2800" b="0" i="0" dirty="0">
                <a:solidFill>
                  <a:srgbClr val="0D0D0D"/>
                </a:solidFill>
                <a:effectLst/>
                <a:latin typeface="Söhne"/>
              </a:rPr>
              <a:t>TCS provides services where they handle specific business functions, like customer support or data entry, allowing companies to focus on their core activities while TCS manages these processes efficiently.</a:t>
            </a:r>
            <a:endParaRPr lang="en-US" sz="2800" dirty="0"/>
          </a:p>
        </p:txBody>
      </p:sp>
      <p:pic>
        <p:nvPicPr>
          <p:cNvPr id="9" name="Picture 8">
            <a:extLst>
              <a:ext uri="{FF2B5EF4-FFF2-40B4-BE49-F238E27FC236}">
                <a16:creationId xmlns:a16="http://schemas.microsoft.com/office/drawing/2014/main" id="{93EDA6C4-6671-4F43-ACA5-8D6814E52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176" y="5056094"/>
            <a:ext cx="2931459" cy="1573866"/>
          </a:xfrm>
          <a:prstGeom prst="rect">
            <a:avLst/>
          </a:prstGeom>
        </p:spPr>
      </p:pic>
    </p:spTree>
    <p:extLst>
      <p:ext uri="{BB962C8B-B14F-4D97-AF65-F5344CB8AC3E}">
        <p14:creationId xmlns:p14="http://schemas.microsoft.com/office/powerpoint/2010/main" val="188823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003134-DF8C-4BD9-B124-8F2719BCC763}"/>
              </a:ext>
            </a:extLst>
          </p:cNvPr>
          <p:cNvSpPr txBox="1"/>
          <p:nvPr/>
        </p:nvSpPr>
        <p:spPr>
          <a:xfrm>
            <a:off x="161365" y="215153"/>
            <a:ext cx="11887200" cy="1077218"/>
          </a:xfrm>
          <a:prstGeom prst="rect">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3200" b="1" i="0" dirty="0">
                <a:solidFill>
                  <a:schemeClr val="accent1">
                    <a:lumMod val="50000"/>
                  </a:schemeClr>
                </a:solidFill>
                <a:effectLst/>
                <a:latin typeface="Google Sans"/>
              </a:rPr>
              <a:t>Tata Consultancy Services Limited</a:t>
            </a:r>
          </a:p>
          <a:p>
            <a:pPr algn="ctr"/>
            <a:r>
              <a:rPr lang="en-US" sz="3200" b="1" dirty="0">
                <a:solidFill>
                  <a:schemeClr val="accent1">
                    <a:lumMod val="50000"/>
                  </a:schemeClr>
                </a:solidFill>
                <a:latin typeface="Google Sans"/>
              </a:rPr>
              <a:t>Which The Website </a:t>
            </a:r>
            <a:r>
              <a:rPr lang="en-US" sz="3200" b="1" dirty="0" err="1">
                <a:solidFill>
                  <a:schemeClr val="accent1">
                    <a:lumMod val="50000"/>
                  </a:schemeClr>
                </a:solidFill>
                <a:latin typeface="Google Sans"/>
              </a:rPr>
              <a:t>Platafrom</a:t>
            </a:r>
            <a:r>
              <a:rPr lang="en-US" sz="3200" b="1" dirty="0">
                <a:solidFill>
                  <a:schemeClr val="accent1">
                    <a:lumMod val="50000"/>
                  </a:schemeClr>
                </a:solidFill>
                <a:latin typeface="Google Sans"/>
              </a:rPr>
              <a:t> IS </a:t>
            </a:r>
            <a:r>
              <a:rPr lang="en-US" sz="3200" b="1" dirty="0" err="1">
                <a:solidFill>
                  <a:schemeClr val="accent1">
                    <a:lumMod val="50000"/>
                  </a:schemeClr>
                </a:solidFill>
                <a:latin typeface="Google Sans"/>
              </a:rPr>
              <a:t>Develped</a:t>
            </a:r>
            <a:r>
              <a:rPr lang="en-US" sz="3200" b="1" dirty="0">
                <a:solidFill>
                  <a:schemeClr val="accent1">
                    <a:lumMod val="50000"/>
                  </a:schemeClr>
                </a:solidFill>
                <a:latin typeface="Google Sans"/>
              </a:rPr>
              <a:t> BY </a:t>
            </a:r>
            <a:endParaRPr lang="en-US" sz="3200" b="1" dirty="0">
              <a:solidFill>
                <a:schemeClr val="accent1">
                  <a:lumMod val="50000"/>
                </a:schemeClr>
              </a:solidFill>
            </a:endParaRPr>
          </a:p>
        </p:txBody>
      </p:sp>
      <p:sp>
        <p:nvSpPr>
          <p:cNvPr id="4" name="TextBox 3">
            <a:extLst>
              <a:ext uri="{FF2B5EF4-FFF2-40B4-BE49-F238E27FC236}">
                <a16:creationId xmlns:a16="http://schemas.microsoft.com/office/drawing/2014/main" id="{8149DD3D-8806-44D5-8610-1EB3AB12E00F}"/>
              </a:ext>
            </a:extLst>
          </p:cNvPr>
          <p:cNvSpPr txBox="1"/>
          <p:nvPr/>
        </p:nvSpPr>
        <p:spPr>
          <a:xfrm>
            <a:off x="4120985" y="1642297"/>
            <a:ext cx="3765550" cy="800219"/>
          </a:xfrm>
          <a:prstGeom prst="rect">
            <a:avLst/>
          </a:prstGeom>
          <a:noFill/>
        </p:spPr>
        <p:txBody>
          <a:bodyPr wrap="square" rtlCol="0">
            <a:spAutoFit/>
          </a:bodyPr>
          <a:lstStyle/>
          <a:p>
            <a:r>
              <a:rPr lang="en-US" b="1" dirty="0">
                <a:solidFill>
                  <a:schemeClr val="accent1">
                    <a:lumMod val="75000"/>
                  </a:schemeClr>
                </a:solidFill>
              </a:rPr>
              <a:t>CMS</a:t>
            </a:r>
          </a:p>
          <a:p>
            <a:r>
              <a:rPr lang="en-US" sz="2800" b="1" dirty="0">
                <a:solidFill>
                  <a:schemeClr val="bg2">
                    <a:lumMod val="10000"/>
                  </a:schemeClr>
                </a:solidFill>
              </a:rPr>
              <a:t>  </a:t>
            </a:r>
            <a:r>
              <a:rPr lang="en-US" b="1" dirty="0">
                <a:solidFill>
                  <a:schemeClr val="bg2">
                    <a:lumMod val="10000"/>
                  </a:schemeClr>
                </a:solidFill>
              </a:rPr>
              <a:t>ADOBE EXPERIENCE MANAGER</a:t>
            </a:r>
          </a:p>
        </p:txBody>
      </p:sp>
      <p:sp>
        <p:nvSpPr>
          <p:cNvPr id="5" name="TextBox 4">
            <a:extLst>
              <a:ext uri="{FF2B5EF4-FFF2-40B4-BE49-F238E27FC236}">
                <a16:creationId xmlns:a16="http://schemas.microsoft.com/office/drawing/2014/main" id="{A13980E8-8F72-432B-982E-318B583CB0A6}"/>
              </a:ext>
            </a:extLst>
          </p:cNvPr>
          <p:cNvSpPr txBox="1"/>
          <p:nvPr/>
        </p:nvSpPr>
        <p:spPr>
          <a:xfrm>
            <a:off x="1662579" y="6006978"/>
            <a:ext cx="1676215" cy="646331"/>
          </a:xfrm>
          <a:prstGeom prst="rect">
            <a:avLst/>
          </a:prstGeom>
          <a:noFill/>
        </p:spPr>
        <p:txBody>
          <a:bodyPr wrap="square" rtlCol="0">
            <a:spAutoFit/>
          </a:bodyPr>
          <a:lstStyle/>
          <a:p>
            <a:r>
              <a:rPr lang="en-US" b="1" dirty="0">
                <a:solidFill>
                  <a:schemeClr val="accent1">
                    <a:lumMod val="75000"/>
                  </a:schemeClr>
                </a:solidFill>
              </a:rPr>
              <a:t>CDN</a:t>
            </a:r>
          </a:p>
          <a:p>
            <a:r>
              <a:rPr lang="en-US" b="1" dirty="0"/>
              <a:t>     UNPKG</a:t>
            </a:r>
          </a:p>
        </p:txBody>
      </p:sp>
      <p:sp>
        <p:nvSpPr>
          <p:cNvPr id="6" name="TextBox 5">
            <a:extLst>
              <a:ext uri="{FF2B5EF4-FFF2-40B4-BE49-F238E27FC236}">
                <a16:creationId xmlns:a16="http://schemas.microsoft.com/office/drawing/2014/main" id="{BE630300-2F0A-4ECA-81C6-16D25FDDBDF2}"/>
              </a:ext>
            </a:extLst>
          </p:cNvPr>
          <p:cNvSpPr txBox="1"/>
          <p:nvPr/>
        </p:nvSpPr>
        <p:spPr>
          <a:xfrm>
            <a:off x="419100" y="4107360"/>
            <a:ext cx="4940300" cy="954107"/>
          </a:xfrm>
          <a:prstGeom prst="rect">
            <a:avLst/>
          </a:prstGeom>
          <a:noFill/>
        </p:spPr>
        <p:txBody>
          <a:bodyPr wrap="square" rtlCol="0">
            <a:spAutoFit/>
          </a:bodyPr>
          <a:lstStyle/>
          <a:p>
            <a:endParaRPr lang="en-US" sz="2800" b="1" dirty="0">
              <a:solidFill>
                <a:schemeClr val="accent1">
                  <a:lumMod val="75000"/>
                </a:schemeClr>
              </a:solidFill>
            </a:endParaRPr>
          </a:p>
          <a:p>
            <a:r>
              <a:rPr lang="en-US" sz="2800" b="1" dirty="0">
                <a:solidFill>
                  <a:schemeClr val="accent1">
                    <a:lumMod val="75000"/>
                  </a:schemeClr>
                </a:solidFill>
              </a:rPr>
              <a:t>                </a:t>
            </a:r>
          </a:p>
        </p:txBody>
      </p:sp>
      <p:sp>
        <p:nvSpPr>
          <p:cNvPr id="7" name="TextBox 6">
            <a:extLst>
              <a:ext uri="{FF2B5EF4-FFF2-40B4-BE49-F238E27FC236}">
                <a16:creationId xmlns:a16="http://schemas.microsoft.com/office/drawing/2014/main" id="{1AAC404A-D115-4CDA-9A8F-ED4314D24052}"/>
              </a:ext>
            </a:extLst>
          </p:cNvPr>
          <p:cNvSpPr txBox="1"/>
          <p:nvPr/>
        </p:nvSpPr>
        <p:spPr>
          <a:xfrm>
            <a:off x="419100" y="4204110"/>
            <a:ext cx="3434473" cy="1200329"/>
          </a:xfrm>
          <a:prstGeom prst="rect">
            <a:avLst/>
          </a:prstGeom>
          <a:noFill/>
        </p:spPr>
        <p:txBody>
          <a:bodyPr wrap="square" rtlCol="0">
            <a:spAutoFit/>
          </a:bodyPr>
          <a:lstStyle/>
          <a:p>
            <a:r>
              <a:rPr lang="en-US" b="1" dirty="0">
                <a:solidFill>
                  <a:schemeClr val="accent1">
                    <a:lumMod val="75000"/>
                  </a:schemeClr>
                </a:solidFill>
              </a:rPr>
              <a:t>ANALYTICS</a:t>
            </a:r>
          </a:p>
          <a:p>
            <a:r>
              <a:rPr lang="en-US" dirty="0"/>
              <a:t>      </a:t>
            </a:r>
            <a:r>
              <a:rPr lang="en-US" b="1" dirty="0"/>
              <a:t>ADOBE ANALYTICS</a:t>
            </a:r>
          </a:p>
          <a:p>
            <a:r>
              <a:rPr lang="en-US" b="1" dirty="0"/>
              <a:t>       DEMANDBASE</a:t>
            </a:r>
          </a:p>
          <a:p>
            <a:r>
              <a:rPr lang="en-US" b="1" dirty="0"/>
              <a:t>       LINKEDIN INSIGHT TAG</a:t>
            </a:r>
          </a:p>
        </p:txBody>
      </p:sp>
      <p:sp>
        <p:nvSpPr>
          <p:cNvPr id="8" name="TextBox 7">
            <a:extLst>
              <a:ext uri="{FF2B5EF4-FFF2-40B4-BE49-F238E27FC236}">
                <a16:creationId xmlns:a16="http://schemas.microsoft.com/office/drawing/2014/main" id="{DBF13BE0-31A3-44FF-910A-894F10C6ED3C}"/>
              </a:ext>
            </a:extLst>
          </p:cNvPr>
          <p:cNvSpPr txBox="1"/>
          <p:nvPr/>
        </p:nvSpPr>
        <p:spPr>
          <a:xfrm>
            <a:off x="891602" y="3164602"/>
            <a:ext cx="2470150" cy="646331"/>
          </a:xfrm>
          <a:prstGeom prst="rect">
            <a:avLst/>
          </a:prstGeom>
          <a:noFill/>
        </p:spPr>
        <p:txBody>
          <a:bodyPr wrap="square" rtlCol="0">
            <a:spAutoFit/>
          </a:bodyPr>
          <a:lstStyle/>
          <a:p>
            <a:r>
              <a:rPr lang="en-US" b="1" dirty="0">
                <a:solidFill>
                  <a:schemeClr val="accent1">
                    <a:lumMod val="75000"/>
                  </a:schemeClr>
                </a:solidFill>
              </a:rPr>
              <a:t>WIDGETS</a:t>
            </a:r>
          </a:p>
          <a:p>
            <a:r>
              <a:rPr lang="en-US" dirty="0"/>
              <a:t>       </a:t>
            </a:r>
            <a:r>
              <a:rPr lang="en-US" b="1" dirty="0"/>
              <a:t>STORIFY ME</a:t>
            </a:r>
          </a:p>
        </p:txBody>
      </p:sp>
      <p:sp>
        <p:nvSpPr>
          <p:cNvPr id="10" name="TextBox 9">
            <a:extLst>
              <a:ext uri="{FF2B5EF4-FFF2-40B4-BE49-F238E27FC236}">
                <a16:creationId xmlns:a16="http://schemas.microsoft.com/office/drawing/2014/main" id="{45A96B87-0D0D-4C35-8ACE-8D7E84FBEFBA}"/>
              </a:ext>
            </a:extLst>
          </p:cNvPr>
          <p:cNvSpPr txBox="1"/>
          <p:nvPr/>
        </p:nvSpPr>
        <p:spPr>
          <a:xfrm>
            <a:off x="459964" y="1973359"/>
            <a:ext cx="3918091" cy="1015663"/>
          </a:xfrm>
          <a:prstGeom prst="rect">
            <a:avLst/>
          </a:prstGeom>
          <a:noFill/>
        </p:spPr>
        <p:txBody>
          <a:bodyPr wrap="square" rtlCol="0">
            <a:spAutoFit/>
          </a:bodyPr>
          <a:lstStyle/>
          <a:p>
            <a:r>
              <a:rPr lang="en-US" b="1" dirty="0">
                <a:solidFill>
                  <a:schemeClr val="accent1">
                    <a:lumMod val="75000"/>
                  </a:schemeClr>
                </a:solidFill>
              </a:rPr>
              <a:t>MARKERTING</a:t>
            </a:r>
            <a:r>
              <a:rPr lang="en-US" sz="2400" b="1" dirty="0">
                <a:solidFill>
                  <a:schemeClr val="accent1">
                    <a:lumMod val="75000"/>
                  </a:schemeClr>
                </a:solidFill>
              </a:rPr>
              <a:t> </a:t>
            </a:r>
            <a:r>
              <a:rPr lang="en-US" b="1" dirty="0">
                <a:solidFill>
                  <a:schemeClr val="accent1">
                    <a:lumMod val="75000"/>
                  </a:schemeClr>
                </a:solidFill>
              </a:rPr>
              <a:t>AUTOMATION</a:t>
            </a:r>
          </a:p>
          <a:p>
            <a:r>
              <a:rPr lang="en-US" dirty="0"/>
              <a:t>      </a:t>
            </a:r>
            <a:r>
              <a:rPr lang="en-US" b="1" dirty="0"/>
              <a:t>MARKETO</a:t>
            </a:r>
          </a:p>
          <a:p>
            <a:r>
              <a:rPr lang="en-US" dirty="0"/>
              <a:t>            </a:t>
            </a:r>
          </a:p>
        </p:txBody>
      </p:sp>
      <p:sp>
        <p:nvSpPr>
          <p:cNvPr id="11" name="TextBox 10">
            <a:extLst>
              <a:ext uri="{FF2B5EF4-FFF2-40B4-BE49-F238E27FC236}">
                <a16:creationId xmlns:a16="http://schemas.microsoft.com/office/drawing/2014/main" id="{EFBCD1CC-9D57-4713-9B99-EDF21AC3E001}"/>
              </a:ext>
            </a:extLst>
          </p:cNvPr>
          <p:cNvSpPr txBox="1"/>
          <p:nvPr/>
        </p:nvSpPr>
        <p:spPr>
          <a:xfrm>
            <a:off x="8813052" y="3324576"/>
            <a:ext cx="2184400" cy="646331"/>
          </a:xfrm>
          <a:prstGeom prst="rect">
            <a:avLst/>
          </a:prstGeom>
          <a:noFill/>
        </p:spPr>
        <p:txBody>
          <a:bodyPr wrap="square" rtlCol="0">
            <a:spAutoFit/>
          </a:bodyPr>
          <a:lstStyle/>
          <a:p>
            <a:r>
              <a:rPr lang="en-US" b="1" dirty="0">
                <a:solidFill>
                  <a:schemeClr val="accent1">
                    <a:lumMod val="75000"/>
                  </a:schemeClr>
                </a:solidFill>
              </a:rPr>
              <a:t>ADVERTISING</a:t>
            </a:r>
          </a:p>
          <a:p>
            <a:r>
              <a:rPr lang="en-US" b="1" dirty="0"/>
              <a:t>    LINKEDIN ADS</a:t>
            </a:r>
          </a:p>
        </p:txBody>
      </p:sp>
      <p:sp>
        <p:nvSpPr>
          <p:cNvPr id="13" name="TextBox 12">
            <a:extLst>
              <a:ext uri="{FF2B5EF4-FFF2-40B4-BE49-F238E27FC236}">
                <a16:creationId xmlns:a16="http://schemas.microsoft.com/office/drawing/2014/main" id="{70EAD299-C015-4F9B-97C1-B7EA209DE965}"/>
              </a:ext>
            </a:extLst>
          </p:cNvPr>
          <p:cNvSpPr txBox="1"/>
          <p:nvPr/>
        </p:nvSpPr>
        <p:spPr>
          <a:xfrm>
            <a:off x="8017009" y="2171502"/>
            <a:ext cx="3765550" cy="646331"/>
          </a:xfrm>
          <a:prstGeom prst="rect">
            <a:avLst/>
          </a:prstGeom>
          <a:noFill/>
        </p:spPr>
        <p:txBody>
          <a:bodyPr wrap="square" rtlCol="0">
            <a:spAutoFit/>
          </a:bodyPr>
          <a:lstStyle/>
          <a:p>
            <a:r>
              <a:rPr lang="en-US" b="1" dirty="0">
                <a:solidFill>
                  <a:schemeClr val="accent1">
                    <a:lumMod val="75000"/>
                  </a:schemeClr>
                </a:solidFill>
              </a:rPr>
              <a:t>TAG MANAGERS</a:t>
            </a:r>
          </a:p>
          <a:p>
            <a:r>
              <a:rPr lang="en-US" dirty="0"/>
              <a:t>      </a:t>
            </a:r>
            <a:r>
              <a:rPr lang="en-US" b="1" dirty="0"/>
              <a:t>ADOBE EXPERIENCE</a:t>
            </a:r>
          </a:p>
        </p:txBody>
      </p:sp>
      <p:sp>
        <p:nvSpPr>
          <p:cNvPr id="2" name="TextBox 1">
            <a:extLst>
              <a:ext uri="{FF2B5EF4-FFF2-40B4-BE49-F238E27FC236}">
                <a16:creationId xmlns:a16="http://schemas.microsoft.com/office/drawing/2014/main" id="{2AACFFF1-4DD2-42E2-B05C-819C3D63D07A}"/>
              </a:ext>
            </a:extLst>
          </p:cNvPr>
          <p:cNvSpPr txBox="1"/>
          <p:nvPr/>
        </p:nvSpPr>
        <p:spPr>
          <a:xfrm>
            <a:off x="8813052" y="4738301"/>
            <a:ext cx="2619562" cy="646331"/>
          </a:xfrm>
          <a:prstGeom prst="rect">
            <a:avLst/>
          </a:prstGeom>
          <a:noFill/>
        </p:spPr>
        <p:txBody>
          <a:bodyPr wrap="square" rtlCol="0">
            <a:spAutoFit/>
          </a:bodyPr>
          <a:lstStyle/>
          <a:p>
            <a:r>
              <a:rPr lang="en-US" b="1" dirty="0">
                <a:solidFill>
                  <a:schemeClr val="accent1">
                    <a:lumMod val="75000"/>
                  </a:schemeClr>
                </a:solidFill>
              </a:rPr>
              <a:t>VIODE PLAYERS</a:t>
            </a:r>
          </a:p>
          <a:p>
            <a:r>
              <a:rPr lang="en-US" b="1" dirty="0"/>
              <a:t>     VIODEOJS</a:t>
            </a:r>
          </a:p>
        </p:txBody>
      </p:sp>
      <p:pic>
        <p:nvPicPr>
          <p:cNvPr id="12" name="Picture 11">
            <a:extLst>
              <a:ext uri="{FF2B5EF4-FFF2-40B4-BE49-F238E27FC236}">
                <a16:creationId xmlns:a16="http://schemas.microsoft.com/office/drawing/2014/main" id="{E930D463-CCBE-4302-ABCB-C0631D13F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985" y="2892272"/>
            <a:ext cx="3918091" cy="2988116"/>
          </a:xfrm>
          <a:prstGeom prst="rect">
            <a:avLst/>
          </a:prstGeom>
        </p:spPr>
      </p:pic>
      <p:sp>
        <p:nvSpPr>
          <p:cNvPr id="14" name="TextBox 13">
            <a:extLst>
              <a:ext uri="{FF2B5EF4-FFF2-40B4-BE49-F238E27FC236}">
                <a16:creationId xmlns:a16="http://schemas.microsoft.com/office/drawing/2014/main" id="{0BBBCC82-EF27-4DDC-A31C-ADD0AF4C01CB}"/>
              </a:ext>
            </a:extLst>
          </p:cNvPr>
          <p:cNvSpPr txBox="1"/>
          <p:nvPr/>
        </p:nvSpPr>
        <p:spPr>
          <a:xfrm>
            <a:off x="8853207" y="5960790"/>
            <a:ext cx="2539252" cy="646331"/>
          </a:xfrm>
          <a:prstGeom prst="rect">
            <a:avLst/>
          </a:prstGeom>
          <a:noFill/>
        </p:spPr>
        <p:txBody>
          <a:bodyPr wrap="square" rtlCol="0">
            <a:spAutoFit/>
          </a:bodyPr>
          <a:lstStyle/>
          <a:p>
            <a:r>
              <a:rPr lang="en-US" b="1" dirty="0">
                <a:solidFill>
                  <a:schemeClr val="accent1">
                    <a:lumMod val="75000"/>
                  </a:schemeClr>
                </a:solidFill>
              </a:rPr>
              <a:t>UI FRAMEWORKS</a:t>
            </a:r>
          </a:p>
          <a:p>
            <a:r>
              <a:rPr lang="en-US" dirty="0"/>
              <a:t>       </a:t>
            </a:r>
            <a:r>
              <a:rPr lang="en-US" b="1" dirty="0"/>
              <a:t>BOOTSTRAP</a:t>
            </a:r>
          </a:p>
        </p:txBody>
      </p:sp>
      <p:sp>
        <p:nvSpPr>
          <p:cNvPr id="15" name="TextBox 14">
            <a:extLst>
              <a:ext uri="{FF2B5EF4-FFF2-40B4-BE49-F238E27FC236}">
                <a16:creationId xmlns:a16="http://schemas.microsoft.com/office/drawing/2014/main" id="{D68A70F3-0F08-4EDC-8872-CAB994DF66F5}"/>
              </a:ext>
            </a:extLst>
          </p:cNvPr>
          <p:cNvSpPr txBox="1"/>
          <p:nvPr/>
        </p:nvSpPr>
        <p:spPr>
          <a:xfrm>
            <a:off x="4276165" y="6185647"/>
            <a:ext cx="4114800" cy="646331"/>
          </a:xfrm>
          <a:prstGeom prst="rect">
            <a:avLst/>
          </a:prstGeom>
          <a:noFill/>
        </p:spPr>
        <p:txBody>
          <a:bodyPr wrap="square" rtlCol="0">
            <a:spAutoFit/>
          </a:bodyPr>
          <a:lstStyle/>
          <a:p>
            <a:r>
              <a:rPr lang="en-US" b="1" dirty="0">
                <a:solidFill>
                  <a:schemeClr val="accent1">
                    <a:lumMod val="75000"/>
                  </a:schemeClr>
                </a:solidFill>
              </a:rPr>
              <a:t>PROGRAMMING LANGUAGES</a:t>
            </a:r>
          </a:p>
          <a:p>
            <a:r>
              <a:rPr lang="en-US" dirty="0"/>
              <a:t>     </a:t>
            </a:r>
            <a:r>
              <a:rPr lang="en-US" b="1" dirty="0"/>
              <a:t>JAVA</a:t>
            </a:r>
          </a:p>
        </p:txBody>
      </p:sp>
    </p:spTree>
    <p:extLst>
      <p:ext uri="{BB962C8B-B14F-4D97-AF65-F5344CB8AC3E}">
        <p14:creationId xmlns:p14="http://schemas.microsoft.com/office/powerpoint/2010/main" val="277493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4E93AA-7A39-491C-9EE9-1B5A2365D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8659" y="1277470"/>
            <a:ext cx="4921624" cy="4572001"/>
          </a:xfrm>
          <a:prstGeom prst="rect">
            <a:avLst/>
          </a:prstGeom>
        </p:spPr>
      </p:pic>
      <p:sp>
        <p:nvSpPr>
          <p:cNvPr id="6" name="TextBox 5">
            <a:extLst>
              <a:ext uri="{FF2B5EF4-FFF2-40B4-BE49-F238E27FC236}">
                <a16:creationId xmlns:a16="http://schemas.microsoft.com/office/drawing/2014/main" id="{B3086F7B-8BAE-4018-BF1A-E09ABB9C7EC1}"/>
              </a:ext>
            </a:extLst>
          </p:cNvPr>
          <p:cNvSpPr txBox="1"/>
          <p:nvPr/>
        </p:nvSpPr>
        <p:spPr>
          <a:xfrm>
            <a:off x="4437529" y="927846"/>
            <a:ext cx="3536577" cy="707886"/>
          </a:xfrm>
          <a:prstGeom prst="rect">
            <a:avLst/>
          </a:prstGeom>
          <a:noFill/>
        </p:spPr>
        <p:txBody>
          <a:bodyPr wrap="square" rtlCol="0">
            <a:spAutoFit/>
          </a:bodyPr>
          <a:lstStyle/>
          <a:p>
            <a:r>
              <a:rPr lang="en-US" sz="2000" b="1" dirty="0">
                <a:solidFill>
                  <a:schemeClr val="accent1">
                    <a:lumMod val="75000"/>
                  </a:schemeClr>
                </a:solidFill>
              </a:rPr>
              <a:t>WEB SERVERS</a:t>
            </a:r>
          </a:p>
          <a:p>
            <a:r>
              <a:rPr lang="en-US" sz="2000" dirty="0"/>
              <a:t>       </a:t>
            </a:r>
            <a:r>
              <a:rPr lang="en-US" sz="2000" b="1" dirty="0"/>
              <a:t>APACHE HTTP SERVER</a:t>
            </a:r>
          </a:p>
        </p:txBody>
      </p:sp>
      <p:sp>
        <p:nvSpPr>
          <p:cNvPr id="7" name="TextBox 6">
            <a:extLst>
              <a:ext uri="{FF2B5EF4-FFF2-40B4-BE49-F238E27FC236}">
                <a16:creationId xmlns:a16="http://schemas.microsoft.com/office/drawing/2014/main" id="{D008A74D-4B29-4ADF-B9D9-2CDAA720520C}"/>
              </a:ext>
            </a:extLst>
          </p:cNvPr>
          <p:cNvSpPr txBox="1"/>
          <p:nvPr/>
        </p:nvSpPr>
        <p:spPr>
          <a:xfrm>
            <a:off x="981634" y="1695200"/>
            <a:ext cx="2837330" cy="707886"/>
          </a:xfrm>
          <a:prstGeom prst="rect">
            <a:avLst/>
          </a:prstGeom>
          <a:noFill/>
        </p:spPr>
        <p:txBody>
          <a:bodyPr wrap="square" rtlCol="0">
            <a:spAutoFit/>
          </a:bodyPr>
          <a:lstStyle/>
          <a:p>
            <a:r>
              <a:rPr lang="en-US" sz="2000" b="1" dirty="0">
                <a:solidFill>
                  <a:schemeClr val="accent1">
                    <a:lumMod val="75000"/>
                  </a:schemeClr>
                </a:solidFill>
              </a:rPr>
              <a:t>COOKIE COMPLIANCE</a:t>
            </a:r>
          </a:p>
          <a:p>
            <a:r>
              <a:rPr lang="en-US" sz="2000" b="1" dirty="0"/>
              <a:t>    ONE TRUST</a:t>
            </a:r>
          </a:p>
        </p:txBody>
      </p:sp>
      <p:sp>
        <p:nvSpPr>
          <p:cNvPr id="8" name="TextBox 7">
            <a:extLst>
              <a:ext uri="{FF2B5EF4-FFF2-40B4-BE49-F238E27FC236}">
                <a16:creationId xmlns:a16="http://schemas.microsoft.com/office/drawing/2014/main" id="{A8BAC4D0-17C6-4BBB-AB07-5C5B19610878}"/>
              </a:ext>
            </a:extLst>
          </p:cNvPr>
          <p:cNvSpPr txBox="1"/>
          <p:nvPr/>
        </p:nvSpPr>
        <p:spPr>
          <a:xfrm>
            <a:off x="9049871" y="2049143"/>
            <a:ext cx="2407024" cy="1323439"/>
          </a:xfrm>
          <a:prstGeom prst="rect">
            <a:avLst/>
          </a:prstGeom>
          <a:noFill/>
        </p:spPr>
        <p:txBody>
          <a:bodyPr wrap="square" rtlCol="0">
            <a:spAutoFit/>
          </a:bodyPr>
          <a:lstStyle/>
          <a:p>
            <a:r>
              <a:rPr lang="en-US" sz="2000" b="1" dirty="0">
                <a:solidFill>
                  <a:schemeClr val="accent1">
                    <a:lumMod val="75000"/>
                  </a:schemeClr>
                </a:solidFill>
              </a:rPr>
              <a:t>MISCELLANEOUS</a:t>
            </a:r>
          </a:p>
          <a:p>
            <a:r>
              <a:rPr lang="en-US" sz="2000" b="1" dirty="0"/>
              <a:t>    PWA</a:t>
            </a:r>
          </a:p>
          <a:p>
            <a:r>
              <a:rPr lang="en-US" sz="2000" b="1" dirty="0"/>
              <a:t>    OPEN GRAPH</a:t>
            </a:r>
          </a:p>
          <a:p>
            <a:r>
              <a:rPr lang="en-US" sz="2000" b="1" dirty="0"/>
              <a:t>     PDF.IS</a:t>
            </a:r>
          </a:p>
        </p:txBody>
      </p:sp>
      <p:sp>
        <p:nvSpPr>
          <p:cNvPr id="9" name="TextBox 8">
            <a:extLst>
              <a:ext uri="{FF2B5EF4-FFF2-40B4-BE49-F238E27FC236}">
                <a16:creationId xmlns:a16="http://schemas.microsoft.com/office/drawing/2014/main" id="{1F1FC274-1ECE-4730-BF28-2E8C2A85BD68}"/>
              </a:ext>
            </a:extLst>
          </p:cNvPr>
          <p:cNvSpPr txBox="1"/>
          <p:nvPr/>
        </p:nvSpPr>
        <p:spPr>
          <a:xfrm>
            <a:off x="1169894" y="3630706"/>
            <a:ext cx="2030506" cy="1015663"/>
          </a:xfrm>
          <a:prstGeom prst="rect">
            <a:avLst/>
          </a:prstGeom>
          <a:noFill/>
        </p:spPr>
        <p:txBody>
          <a:bodyPr wrap="square" rtlCol="0">
            <a:spAutoFit/>
          </a:bodyPr>
          <a:lstStyle/>
          <a:p>
            <a:r>
              <a:rPr lang="en-US" sz="2000" b="1" dirty="0">
                <a:solidFill>
                  <a:schemeClr val="accent1">
                    <a:lumMod val="75000"/>
                  </a:schemeClr>
                </a:solidFill>
              </a:rPr>
              <a:t>SECURITY</a:t>
            </a:r>
          </a:p>
          <a:p>
            <a:r>
              <a:rPr lang="en-US" sz="2000" b="1" dirty="0"/>
              <a:t>  reCAPTCHA</a:t>
            </a:r>
          </a:p>
          <a:p>
            <a:r>
              <a:rPr lang="en-US" sz="2000" b="1" dirty="0"/>
              <a:t>  HSTS</a:t>
            </a:r>
          </a:p>
        </p:txBody>
      </p:sp>
      <p:sp>
        <p:nvSpPr>
          <p:cNvPr id="10" name="TextBox 9">
            <a:extLst>
              <a:ext uri="{FF2B5EF4-FFF2-40B4-BE49-F238E27FC236}">
                <a16:creationId xmlns:a16="http://schemas.microsoft.com/office/drawing/2014/main" id="{D444411B-8097-4ABC-8842-A090130F1C5E}"/>
              </a:ext>
            </a:extLst>
          </p:cNvPr>
          <p:cNvSpPr txBox="1"/>
          <p:nvPr/>
        </p:nvSpPr>
        <p:spPr>
          <a:xfrm>
            <a:off x="3843618" y="5813845"/>
            <a:ext cx="4011706" cy="1015663"/>
          </a:xfrm>
          <a:prstGeom prst="rect">
            <a:avLst/>
          </a:prstGeom>
          <a:noFill/>
        </p:spPr>
        <p:txBody>
          <a:bodyPr wrap="square" rtlCol="0">
            <a:spAutoFit/>
          </a:bodyPr>
          <a:lstStyle/>
          <a:p>
            <a:r>
              <a:rPr lang="en-US" sz="2000" b="1" dirty="0">
                <a:solidFill>
                  <a:schemeClr val="accent1">
                    <a:lumMod val="75000"/>
                  </a:schemeClr>
                </a:solidFill>
              </a:rPr>
              <a:t>DIGITAL ASSEMANAGEMENT</a:t>
            </a:r>
          </a:p>
          <a:p>
            <a:r>
              <a:rPr lang="en-US" sz="2000" dirty="0"/>
              <a:t>   </a:t>
            </a:r>
            <a:r>
              <a:rPr lang="en-US" sz="2000" b="1" dirty="0"/>
              <a:t>ADOBE DYNAMIC MEDIA CLASSIC</a:t>
            </a:r>
          </a:p>
          <a:p>
            <a:r>
              <a:rPr lang="en-US" sz="2000" b="1" dirty="0"/>
              <a:t>           </a:t>
            </a:r>
          </a:p>
        </p:txBody>
      </p:sp>
      <p:sp>
        <p:nvSpPr>
          <p:cNvPr id="11" name="TextBox 10">
            <a:extLst>
              <a:ext uri="{FF2B5EF4-FFF2-40B4-BE49-F238E27FC236}">
                <a16:creationId xmlns:a16="http://schemas.microsoft.com/office/drawing/2014/main" id="{87493E0B-D966-4673-9EAE-A94771D92BF7}"/>
              </a:ext>
            </a:extLst>
          </p:cNvPr>
          <p:cNvSpPr txBox="1"/>
          <p:nvPr/>
        </p:nvSpPr>
        <p:spPr>
          <a:xfrm>
            <a:off x="8736106" y="4646369"/>
            <a:ext cx="2662517" cy="1015663"/>
          </a:xfrm>
          <a:prstGeom prst="rect">
            <a:avLst/>
          </a:prstGeom>
          <a:noFill/>
        </p:spPr>
        <p:txBody>
          <a:bodyPr wrap="square" rtlCol="0">
            <a:spAutoFit/>
          </a:bodyPr>
          <a:lstStyle/>
          <a:p>
            <a:r>
              <a:rPr lang="en-US" sz="2000" b="1" dirty="0">
                <a:solidFill>
                  <a:schemeClr val="accent1">
                    <a:lumMod val="75000"/>
                  </a:schemeClr>
                </a:solidFill>
              </a:rPr>
              <a:t>JAVASCRIPT LIBRARIES</a:t>
            </a:r>
          </a:p>
          <a:p>
            <a:r>
              <a:rPr lang="en-US" sz="2000" b="1" dirty="0"/>
              <a:t>     SWIPER</a:t>
            </a:r>
          </a:p>
          <a:p>
            <a:r>
              <a:rPr lang="en-US" sz="2000" b="1" dirty="0"/>
              <a:t>     JQUERY</a:t>
            </a:r>
          </a:p>
        </p:txBody>
      </p:sp>
    </p:spTree>
    <p:extLst>
      <p:ext uri="{BB962C8B-B14F-4D97-AF65-F5344CB8AC3E}">
        <p14:creationId xmlns:p14="http://schemas.microsoft.com/office/powerpoint/2010/main" val="49189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260C4A-4653-4D88-BFDD-77EECD823BEA}"/>
              </a:ext>
            </a:extLst>
          </p:cNvPr>
          <p:cNvSpPr txBox="1"/>
          <p:nvPr/>
        </p:nvSpPr>
        <p:spPr>
          <a:xfrm>
            <a:off x="927847" y="443753"/>
            <a:ext cx="10529047" cy="1569660"/>
          </a:xfrm>
          <a:prstGeom prst="rect">
            <a:avLst/>
          </a:prstGeom>
          <a:solidFill>
            <a:srgbClr val="92D050"/>
          </a:solidFill>
          <a:effectLst>
            <a:outerShdw blurRad="50800" dist="38100" dir="8100000" algn="tr" rotWithShape="0">
              <a:prstClr val="black">
                <a:alpha val="40000"/>
              </a:prstClr>
            </a:outerShdw>
          </a:effectLst>
        </p:spPr>
        <p:txBody>
          <a:bodyPr wrap="square" rtlCol="0">
            <a:spAutoFit/>
          </a:bodyPr>
          <a:lstStyle/>
          <a:p>
            <a:pPr algn="ctr"/>
            <a:r>
              <a:rPr lang="en-US" sz="3200" dirty="0">
                <a:solidFill>
                  <a:schemeClr val="bg2">
                    <a:lumMod val="25000"/>
                  </a:schemeClr>
                </a:solidFill>
              </a:rPr>
              <a:t>Test the website’s</a:t>
            </a:r>
          </a:p>
          <a:p>
            <a:pPr algn="ctr"/>
            <a:r>
              <a:rPr lang="en-US" sz="3200" dirty="0">
                <a:solidFill>
                  <a:schemeClr val="accent1"/>
                </a:solidFill>
              </a:rPr>
              <a:t> </a:t>
            </a:r>
            <a:r>
              <a:rPr lang="en-US" sz="3200" b="0" i="0" dirty="0">
                <a:solidFill>
                  <a:srgbClr val="FF0000"/>
                </a:solidFill>
                <a:effectLst/>
                <a:latin typeface="Google Sans"/>
              </a:rPr>
              <a:t>Tata Consultancy Services Limited</a:t>
            </a:r>
            <a:r>
              <a:rPr lang="en-US" sz="3200" dirty="0">
                <a:solidFill>
                  <a:srgbClr val="FF0000"/>
                </a:solidFill>
              </a:rPr>
              <a:t> </a:t>
            </a:r>
          </a:p>
          <a:p>
            <a:pPr algn="ctr"/>
            <a:r>
              <a:rPr lang="en-US" sz="3200" dirty="0">
                <a:solidFill>
                  <a:schemeClr val="bg2">
                    <a:lumMod val="25000"/>
                  </a:schemeClr>
                </a:solidFill>
              </a:rPr>
              <a:t>responsive design and mobile optimization</a:t>
            </a:r>
          </a:p>
        </p:txBody>
      </p:sp>
      <p:sp>
        <p:nvSpPr>
          <p:cNvPr id="3" name="TextBox 2">
            <a:extLst>
              <a:ext uri="{FF2B5EF4-FFF2-40B4-BE49-F238E27FC236}">
                <a16:creationId xmlns:a16="http://schemas.microsoft.com/office/drawing/2014/main" id="{0E3B932C-272A-4250-9EEA-9BB7C13E7E57}"/>
              </a:ext>
            </a:extLst>
          </p:cNvPr>
          <p:cNvSpPr txBox="1"/>
          <p:nvPr/>
        </p:nvSpPr>
        <p:spPr>
          <a:xfrm>
            <a:off x="460560" y="2428726"/>
            <a:ext cx="5214099" cy="2000548"/>
          </a:xfrm>
          <a:prstGeom prst="rect">
            <a:avLst/>
          </a:prstGeom>
          <a:noFill/>
        </p:spPr>
        <p:txBody>
          <a:bodyPr wrap="square" rtlCol="0">
            <a:spAutoFit/>
          </a:bodyPr>
          <a:lstStyle/>
          <a:p>
            <a:r>
              <a:rPr lang="en-US" sz="2400" b="1" dirty="0">
                <a:solidFill>
                  <a:srgbClr val="00B0F0"/>
                </a:solidFill>
              </a:rPr>
              <a:t>TCS</a:t>
            </a:r>
            <a:r>
              <a:rPr lang="en-US" sz="2400" b="1" dirty="0">
                <a:solidFill>
                  <a:schemeClr val="bg2">
                    <a:lumMod val="25000"/>
                  </a:schemeClr>
                </a:solidFill>
              </a:rPr>
              <a:t> INVERSTOR </a:t>
            </a:r>
            <a:r>
              <a:rPr lang="en-US" sz="2400" b="1" dirty="0">
                <a:solidFill>
                  <a:srgbClr val="00B0F0"/>
                </a:solidFill>
              </a:rPr>
              <a:t>PAGE OBSERVATION</a:t>
            </a:r>
          </a:p>
          <a:p>
            <a:r>
              <a:rPr lang="en-US" sz="1600" b="1" dirty="0"/>
              <a:t>   320 * 568 (I PHONE 5) – </a:t>
            </a:r>
            <a:r>
              <a:rPr lang="en-US" sz="1600" b="1" dirty="0">
                <a:solidFill>
                  <a:srgbClr val="00CC00"/>
                </a:solidFill>
              </a:rPr>
              <a:t>EVERYTHING APPERARS GOOD</a:t>
            </a:r>
          </a:p>
          <a:p>
            <a:r>
              <a:rPr lang="en-US" sz="1600" b="1" dirty="0"/>
              <a:t>   375 * 667 (I PHONE 6) </a:t>
            </a:r>
            <a:r>
              <a:rPr lang="en-US" sz="1600" b="1" dirty="0">
                <a:solidFill>
                  <a:srgbClr val="FF0000"/>
                </a:solidFill>
              </a:rPr>
              <a:t>– </a:t>
            </a:r>
            <a:r>
              <a:rPr lang="en-US" sz="1600" b="1" dirty="0">
                <a:solidFill>
                  <a:srgbClr val="00CC00"/>
                </a:solidFill>
              </a:rPr>
              <a:t>EVERYTHING APPERARS GOOD</a:t>
            </a:r>
          </a:p>
          <a:p>
            <a:r>
              <a:rPr lang="en-US" sz="1600" b="1" dirty="0"/>
              <a:t>  1024* 769 (IPAD)           –  </a:t>
            </a:r>
            <a:r>
              <a:rPr lang="en-US" sz="1600" b="1" dirty="0">
                <a:solidFill>
                  <a:srgbClr val="00CC00"/>
                </a:solidFill>
              </a:rPr>
              <a:t>EVERYTHING APPERARS GOOD</a:t>
            </a:r>
          </a:p>
          <a:p>
            <a:r>
              <a:rPr lang="en-US" sz="1600" b="1" dirty="0"/>
              <a:t>  1440 * 900 (LAPTOP)     –  </a:t>
            </a:r>
            <a:r>
              <a:rPr lang="en-US" sz="1600" b="1" dirty="0">
                <a:solidFill>
                  <a:srgbClr val="00CC00"/>
                </a:solidFill>
              </a:rPr>
              <a:t>EVERYTHING APPERARS GOOD</a:t>
            </a:r>
          </a:p>
          <a:p>
            <a:r>
              <a:rPr lang="en-US" sz="1600" b="1" dirty="0"/>
              <a:t>  1680* 1050(DESKTOP)   – </a:t>
            </a:r>
            <a:r>
              <a:rPr lang="en-US" sz="1600" b="1" dirty="0">
                <a:solidFill>
                  <a:srgbClr val="00CC00"/>
                </a:solidFill>
              </a:rPr>
              <a:t>EVERYTHING APPERARS GOOD</a:t>
            </a:r>
          </a:p>
          <a:p>
            <a:r>
              <a:rPr lang="en-US" sz="1600" b="1" dirty="0"/>
              <a:t>  2560 * 1449 (DESKTOP)   </a:t>
            </a:r>
            <a:r>
              <a:rPr lang="en-US" sz="1600" b="1" dirty="0">
                <a:solidFill>
                  <a:srgbClr val="00CC00"/>
                </a:solidFill>
              </a:rPr>
              <a:t>– EVERYTHING APPERARS GOOD      </a:t>
            </a:r>
          </a:p>
        </p:txBody>
      </p:sp>
      <p:sp>
        <p:nvSpPr>
          <p:cNvPr id="12" name="TextBox 11">
            <a:extLst>
              <a:ext uri="{FF2B5EF4-FFF2-40B4-BE49-F238E27FC236}">
                <a16:creationId xmlns:a16="http://schemas.microsoft.com/office/drawing/2014/main" id="{F2993D88-F24F-4518-BEC7-C2A25A8EDDD3}"/>
              </a:ext>
            </a:extLst>
          </p:cNvPr>
          <p:cNvSpPr txBox="1"/>
          <p:nvPr/>
        </p:nvSpPr>
        <p:spPr>
          <a:xfrm>
            <a:off x="6320118" y="4696670"/>
            <a:ext cx="5378823" cy="1569660"/>
          </a:xfrm>
          <a:prstGeom prst="rect">
            <a:avLst/>
          </a:prstGeom>
          <a:noFill/>
        </p:spPr>
        <p:txBody>
          <a:bodyPr wrap="square" rtlCol="0">
            <a:spAutoFit/>
          </a:bodyPr>
          <a:lstStyle/>
          <a:p>
            <a:r>
              <a:rPr lang="en-US" sz="1600" b="1" dirty="0"/>
              <a:t>320 * 568 (I PHONE 5) – </a:t>
            </a:r>
            <a:r>
              <a:rPr lang="en-US" sz="1600" b="1" dirty="0">
                <a:solidFill>
                  <a:srgbClr val="00CC00"/>
                </a:solidFill>
              </a:rPr>
              <a:t> EVERYTHING APPERARS GOOD</a:t>
            </a:r>
            <a:endParaRPr lang="en-US" sz="1600" b="1" dirty="0">
              <a:solidFill>
                <a:srgbClr val="FF0000"/>
              </a:solidFill>
            </a:endParaRPr>
          </a:p>
          <a:p>
            <a:r>
              <a:rPr lang="en-US" sz="1600" b="1" dirty="0"/>
              <a:t>   375 * 667 (I PHONE 6) – </a:t>
            </a:r>
            <a:r>
              <a:rPr lang="en-US" sz="1600" b="1" dirty="0">
                <a:solidFill>
                  <a:srgbClr val="00CC00"/>
                </a:solidFill>
              </a:rPr>
              <a:t>EVERYTHING APPERARS GOOD</a:t>
            </a:r>
            <a:endParaRPr lang="en-US" sz="1600" b="1" dirty="0">
              <a:solidFill>
                <a:srgbClr val="FF0000"/>
              </a:solidFill>
            </a:endParaRPr>
          </a:p>
          <a:p>
            <a:r>
              <a:rPr lang="en-US" sz="1600" b="1" dirty="0"/>
              <a:t>  1024* 769 (IPAD)           –  </a:t>
            </a:r>
            <a:r>
              <a:rPr lang="en-US" sz="1600" b="1" dirty="0">
                <a:solidFill>
                  <a:srgbClr val="00CC00"/>
                </a:solidFill>
              </a:rPr>
              <a:t>EVERYTHING APPERARS GOOD</a:t>
            </a:r>
          </a:p>
          <a:p>
            <a:r>
              <a:rPr lang="en-US" sz="1600" b="1" dirty="0"/>
              <a:t>  1440 * 900 (LAPTOP)     –  </a:t>
            </a:r>
            <a:r>
              <a:rPr lang="en-US" sz="1600" b="1" dirty="0">
                <a:solidFill>
                  <a:srgbClr val="00CC00"/>
                </a:solidFill>
              </a:rPr>
              <a:t>EVERYTHING APPERARS GOOD</a:t>
            </a:r>
          </a:p>
          <a:p>
            <a:r>
              <a:rPr lang="en-US" sz="1600" b="1" dirty="0"/>
              <a:t>  1680* 1050(DESKTOP)   – </a:t>
            </a:r>
            <a:r>
              <a:rPr lang="en-US" sz="1600" b="1" dirty="0">
                <a:solidFill>
                  <a:srgbClr val="00CC00"/>
                </a:solidFill>
              </a:rPr>
              <a:t>EVERYTHING APPERARS GOOD</a:t>
            </a:r>
          </a:p>
          <a:p>
            <a:r>
              <a:rPr lang="en-US" sz="1600" b="1" dirty="0"/>
              <a:t>  2560 * 1449 (DESKTOP)   </a:t>
            </a:r>
            <a:r>
              <a:rPr lang="en-US" sz="1600" b="1" dirty="0">
                <a:solidFill>
                  <a:srgbClr val="00CC00"/>
                </a:solidFill>
              </a:rPr>
              <a:t>– EVERYTHING APPERARS GOOD      </a:t>
            </a:r>
          </a:p>
        </p:txBody>
      </p:sp>
      <p:sp>
        <p:nvSpPr>
          <p:cNvPr id="13" name="TextBox 12">
            <a:extLst>
              <a:ext uri="{FF2B5EF4-FFF2-40B4-BE49-F238E27FC236}">
                <a16:creationId xmlns:a16="http://schemas.microsoft.com/office/drawing/2014/main" id="{08CF4D27-6BE5-45FC-8A30-79F2B3DE50D5}"/>
              </a:ext>
            </a:extLst>
          </p:cNvPr>
          <p:cNvSpPr txBox="1"/>
          <p:nvPr/>
        </p:nvSpPr>
        <p:spPr>
          <a:xfrm>
            <a:off x="6669742" y="4235005"/>
            <a:ext cx="5647763" cy="461665"/>
          </a:xfrm>
          <a:prstGeom prst="rect">
            <a:avLst/>
          </a:prstGeom>
          <a:noFill/>
        </p:spPr>
        <p:txBody>
          <a:bodyPr wrap="square" rtlCol="0">
            <a:spAutoFit/>
          </a:bodyPr>
          <a:lstStyle/>
          <a:p>
            <a:r>
              <a:rPr lang="en-US" sz="2400" b="1" dirty="0">
                <a:solidFill>
                  <a:srgbClr val="00B0F0"/>
                </a:solidFill>
              </a:rPr>
              <a:t>TCS </a:t>
            </a:r>
            <a:r>
              <a:rPr lang="en-US" sz="2400" b="1" dirty="0">
                <a:solidFill>
                  <a:schemeClr val="bg2">
                    <a:lumMod val="25000"/>
                  </a:schemeClr>
                </a:solidFill>
              </a:rPr>
              <a:t>CAREER</a:t>
            </a:r>
            <a:r>
              <a:rPr lang="en-US" sz="2400" b="1" dirty="0">
                <a:solidFill>
                  <a:srgbClr val="00B0F0"/>
                </a:solidFill>
              </a:rPr>
              <a:t> PAGE OBSERVATION</a:t>
            </a:r>
          </a:p>
        </p:txBody>
      </p:sp>
      <p:pic>
        <p:nvPicPr>
          <p:cNvPr id="15" name="Picture 14">
            <a:extLst>
              <a:ext uri="{FF2B5EF4-FFF2-40B4-BE49-F238E27FC236}">
                <a16:creationId xmlns:a16="http://schemas.microsoft.com/office/drawing/2014/main" id="{1AB07BCE-10C5-4327-935D-521A69146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324" y="4760720"/>
            <a:ext cx="2898981" cy="1653527"/>
          </a:xfrm>
          <a:prstGeom prst="rect">
            <a:avLst/>
          </a:prstGeom>
        </p:spPr>
      </p:pic>
      <p:pic>
        <p:nvPicPr>
          <p:cNvPr id="17" name="Picture 16">
            <a:extLst>
              <a:ext uri="{FF2B5EF4-FFF2-40B4-BE49-F238E27FC236}">
                <a16:creationId xmlns:a16="http://schemas.microsoft.com/office/drawing/2014/main" id="{B71A0830-49A6-464C-8C3E-93BAC3770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071" y="2392161"/>
            <a:ext cx="2971800" cy="1612011"/>
          </a:xfrm>
          <a:prstGeom prst="rect">
            <a:avLst/>
          </a:prstGeom>
        </p:spPr>
      </p:pic>
    </p:spTree>
    <p:extLst>
      <p:ext uri="{BB962C8B-B14F-4D97-AF65-F5344CB8AC3E}">
        <p14:creationId xmlns:p14="http://schemas.microsoft.com/office/powerpoint/2010/main" val="78597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9A58B8-5782-403E-A8B4-7A3AAF99917D}"/>
              </a:ext>
            </a:extLst>
          </p:cNvPr>
          <p:cNvSpPr txBox="1"/>
          <p:nvPr/>
        </p:nvSpPr>
        <p:spPr>
          <a:xfrm>
            <a:off x="165848" y="578223"/>
            <a:ext cx="5818094" cy="1754326"/>
          </a:xfrm>
          <a:prstGeom prst="rect">
            <a:avLst/>
          </a:prstGeom>
          <a:noFill/>
        </p:spPr>
        <p:txBody>
          <a:bodyPr wrap="square" rtlCol="0">
            <a:spAutoFit/>
          </a:bodyPr>
          <a:lstStyle/>
          <a:p>
            <a:r>
              <a:rPr lang="en-US" sz="1800" b="1"/>
              <a:t>320 * 568 (I PHONE 5) – </a:t>
            </a:r>
            <a:r>
              <a:rPr lang="en-US" sz="1800" b="1">
                <a:solidFill>
                  <a:srgbClr val="00CC00"/>
                </a:solidFill>
              </a:rPr>
              <a:t> EVERYTHING APPERARS GOOD</a:t>
            </a:r>
            <a:endParaRPr lang="en-US" sz="1800" b="1">
              <a:solidFill>
                <a:srgbClr val="FF0000"/>
              </a:solidFill>
            </a:endParaRPr>
          </a:p>
          <a:p>
            <a:r>
              <a:rPr lang="en-US" sz="1800" b="1"/>
              <a:t>   375 * 667 (I PHONE 6) – </a:t>
            </a:r>
            <a:r>
              <a:rPr lang="en-US" sz="1800" b="1">
                <a:solidFill>
                  <a:srgbClr val="00CC00"/>
                </a:solidFill>
              </a:rPr>
              <a:t>EVERYTHING APPERARS GOOD</a:t>
            </a:r>
            <a:endParaRPr lang="en-US" sz="1800" b="1">
              <a:solidFill>
                <a:srgbClr val="FF0000"/>
              </a:solidFill>
            </a:endParaRPr>
          </a:p>
          <a:p>
            <a:r>
              <a:rPr lang="en-US" sz="1800" b="1"/>
              <a:t>  1024* 769 (IPAD)           –  </a:t>
            </a:r>
            <a:r>
              <a:rPr lang="en-US" sz="1800" b="1">
                <a:solidFill>
                  <a:srgbClr val="00CC00"/>
                </a:solidFill>
              </a:rPr>
              <a:t>EVERYTHING APPERARS GOOD</a:t>
            </a:r>
          </a:p>
          <a:p>
            <a:r>
              <a:rPr lang="en-US" sz="1800" b="1"/>
              <a:t>  1440 * 900 (LAPTOP)     –  </a:t>
            </a:r>
            <a:r>
              <a:rPr lang="en-US" sz="1800" b="1">
                <a:solidFill>
                  <a:srgbClr val="00CC00"/>
                </a:solidFill>
              </a:rPr>
              <a:t>EVERYTHING APPERARS GOOD</a:t>
            </a:r>
          </a:p>
          <a:p>
            <a:r>
              <a:rPr lang="en-US" sz="1800" b="1"/>
              <a:t>  1680* 1050(DESKTOP)   – </a:t>
            </a:r>
            <a:r>
              <a:rPr lang="en-US" sz="1800" b="1">
                <a:solidFill>
                  <a:srgbClr val="00CC00"/>
                </a:solidFill>
              </a:rPr>
              <a:t>EVERYTHING APPERARS GOOD</a:t>
            </a:r>
          </a:p>
          <a:p>
            <a:r>
              <a:rPr lang="en-US" sz="1800" b="1"/>
              <a:t>  2560 * 1449 (DESKTOP)   </a:t>
            </a:r>
            <a:r>
              <a:rPr lang="en-US" sz="1800" b="1">
                <a:solidFill>
                  <a:srgbClr val="00CC00"/>
                </a:solidFill>
              </a:rPr>
              <a:t>– EVERYTHING APPERARS GOOD      </a:t>
            </a:r>
            <a:endParaRPr lang="en-US" sz="1800" b="1" dirty="0">
              <a:solidFill>
                <a:srgbClr val="00CC00"/>
              </a:solidFill>
            </a:endParaRPr>
          </a:p>
        </p:txBody>
      </p:sp>
      <p:sp>
        <p:nvSpPr>
          <p:cNvPr id="10" name="TextBox 9">
            <a:extLst>
              <a:ext uri="{FF2B5EF4-FFF2-40B4-BE49-F238E27FC236}">
                <a16:creationId xmlns:a16="http://schemas.microsoft.com/office/drawing/2014/main" id="{F1A221D2-3E00-43E5-80C8-65E4303864C4}"/>
              </a:ext>
            </a:extLst>
          </p:cNvPr>
          <p:cNvSpPr txBox="1"/>
          <p:nvPr/>
        </p:nvSpPr>
        <p:spPr>
          <a:xfrm>
            <a:off x="5862918" y="2803196"/>
            <a:ext cx="5818094" cy="2017059"/>
          </a:xfrm>
          <a:prstGeom prst="rect">
            <a:avLst/>
          </a:prstGeom>
          <a:noFill/>
        </p:spPr>
        <p:txBody>
          <a:bodyPr wrap="square" rtlCol="0">
            <a:spAutoFit/>
          </a:bodyPr>
          <a:lstStyle/>
          <a:p>
            <a:r>
              <a:rPr lang="en-US" sz="1800" b="1" dirty="0"/>
              <a:t>320 * 568 (I PHONE 5) – </a:t>
            </a:r>
            <a:r>
              <a:rPr lang="en-US" sz="1800" b="1" dirty="0">
                <a:solidFill>
                  <a:srgbClr val="00CC00"/>
                </a:solidFill>
              </a:rPr>
              <a:t> EVERYTHING APPERARS GOOD</a:t>
            </a:r>
            <a:endParaRPr lang="en-US" sz="1800" b="1" dirty="0">
              <a:solidFill>
                <a:srgbClr val="FF0000"/>
              </a:solidFill>
            </a:endParaRPr>
          </a:p>
          <a:p>
            <a:r>
              <a:rPr lang="en-US" sz="1800" b="1" dirty="0"/>
              <a:t>   375 * 667 (I PHONE 6) – </a:t>
            </a:r>
            <a:r>
              <a:rPr lang="en-US" sz="1800" b="1" dirty="0">
                <a:solidFill>
                  <a:srgbClr val="00CC00"/>
                </a:solidFill>
              </a:rPr>
              <a:t>EVERYTHING APPERARS GOOD</a:t>
            </a:r>
            <a:endParaRPr lang="en-US" sz="1800" b="1" dirty="0">
              <a:solidFill>
                <a:srgbClr val="FF0000"/>
              </a:solidFill>
            </a:endParaRPr>
          </a:p>
          <a:p>
            <a:r>
              <a:rPr lang="en-US" sz="1800" b="1" dirty="0"/>
              <a:t>  1024* 769 (IPAD)           –  </a:t>
            </a:r>
            <a:r>
              <a:rPr lang="en-US" sz="1800" b="1" dirty="0">
                <a:solidFill>
                  <a:srgbClr val="00CC00"/>
                </a:solidFill>
              </a:rPr>
              <a:t>EVERYTHING APPERARS GOOD</a:t>
            </a:r>
          </a:p>
          <a:p>
            <a:r>
              <a:rPr lang="en-US" sz="1800" b="1" dirty="0"/>
              <a:t>  1440 * 900 (LAPTOP)     –  </a:t>
            </a:r>
            <a:r>
              <a:rPr lang="en-US" sz="1800" b="1" dirty="0">
                <a:solidFill>
                  <a:srgbClr val="00CC00"/>
                </a:solidFill>
              </a:rPr>
              <a:t>EVERYTHING APPERARS GOOD</a:t>
            </a:r>
          </a:p>
          <a:p>
            <a:r>
              <a:rPr lang="en-US" sz="1800" b="1" dirty="0"/>
              <a:t>  1680* 1050(DESKTOP)   – </a:t>
            </a:r>
            <a:r>
              <a:rPr lang="en-US" sz="1800" b="1" dirty="0">
                <a:solidFill>
                  <a:srgbClr val="00CC00"/>
                </a:solidFill>
              </a:rPr>
              <a:t>EVERYTHING APPERARS GOOD</a:t>
            </a:r>
          </a:p>
          <a:p>
            <a:r>
              <a:rPr lang="en-US" sz="1800" b="1" dirty="0"/>
              <a:t>  2560 * 1449 (DESKTOP)   </a:t>
            </a:r>
            <a:r>
              <a:rPr lang="en-US" sz="1800" b="1" dirty="0">
                <a:solidFill>
                  <a:srgbClr val="00CC00"/>
                </a:solidFill>
              </a:rPr>
              <a:t>– EVERYTHING APPERARS GOOD      </a:t>
            </a:r>
          </a:p>
          <a:p>
            <a:endParaRPr lang="en-US" dirty="0"/>
          </a:p>
        </p:txBody>
      </p:sp>
      <p:sp>
        <p:nvSpPr>
          <p:cNvPr id="11" name="TextBox 10">
            <a:extLst>
              <a:ext uri="{FF2B5EF4-FFF2-40B4-BE49-F238E27FC236}">
                <a16:creationId xmlns:a16="http://schemas.microsoft.com/office/drawing/2014/main" id="{1859C043-D84C-47BE-96C0-8DECD07E334D}"/>
              </a:ext>
            </a:extLst>
          </p:cNvPr>
          <p:cNvSpPr txBox="1"/>
          <p:nvPr/>
        </p:nvSpPr>
        <p:spPr>
          <a:xfrm>
            <a:off x="322729" y="4693024"/>
            <a:ext cx="5818094" cy="2031325"/>
          </a:xfrm>
          <a:prstGeom prst="rect">
            <a:avLst/>
          </a:prstGeom>
          <a:noFill/>
        </p:spPr>
        <p:txBody>
          <a:bodyPr wrap="square" rtlCol="0">
            <a:spAutoFit/>
          </a:bodyPr>
          <a:lstStyle/>
          <a:p>
            <a:r>
              <a:rPr lang="en-US" sz="1800" b="1" dirty="0"/>
              <a:t>320 * 568 (I PHONE 5) – </a:t>
            </a:r>
            <a:r>
              <a:rPr lang="en-US" sz="1800" b="1" dirty="0">
                <a:solidFill>
                  <a:srgbClr val="00CC00"/>
                </a:solidFill>
              </a:rPr>
              <a:t> EVERYTHING APPERARS GOOD</a:t>
            </a:r>
            <a:endParaRPr lang="en-US" sz="1800" b="1" dirty="0">
              <a:solidFill>
                <a:srgbClr val="FF0000"/>
              </a:solidFill>
            </a:endParaRPr>
          </a:p>
          <a:p>
            <a:r>
              <a:rPr lang="en-US" sz="1800" b="1" dirty="0"/>
              <a:t>   375 * 667 (I PHONE 6) – </a:t>
            </a:r>
            <a:r>
              <a:rPr lang="en-US" sz="1800" b="1" dirty="0">
                <a:solidFill>
                  <a:srgbClr val="00CC00"/>
                </a:solidFill>
              </a:rPr>
              <a:t>EVERYTHING APPERARS GOOD</a:t>
            </a:r>
            <a:endParaRPr lang="en-US" sz="1800" b="1" dirty="0">
              <a:solidFill>
                <a:srgbClr val="FF0000"/>
              </a:solidFill>
            </a:endParaRPr>
          </a:p>
          <a:p>
            <a:r>
              <a:rPr lang="en-US" sz="1800" b="1" dirty="0"/>
              <a:t>  1024* 769 (IPAD)           –  </a:t>
            </a:r>
            <a:r>
              <a:rPr lang="en-US" sz="1800" b="1" dirty="0">
                <a:solidFill>
                  <a:srgbClr val="00CC00"/>
                </a:solidFill>
              </a:rPr>
              <a:t>EVERYTHING APPERARS GOOD</a:t>
            </a:r>
          </a:p>
          <a:p>
            <a:r>
              <a:rPr lang="en-US" sz="1800" b="1" dirty="0"/>
              <a:t>  1440 * 900 (LAPTOP)     –  </a:t>
            </a:r>
            <a:r>
              <a:rPr lang="en-US" sz="1800" b="1" dirty="0">
                <a:solidFill>
                  <a:srgbClr val="00CC00"/>
                </a:solidFill>
              </a:rPr>
              <a:t>EVERYTHING APPERARS GOOD</a:t>
            </a:r>
          </a:p>
          <a:p>
            <a:r>
              <a:rPr lang="en-US" sz="1800" b="1" dirty="0"/>
              <a:t>  1680* 1050(DESKTOP)   – </a:t>
            </a:r>
            <a:r>
              <a:rPr lang="en-US" sz="1800" b="1" dirty="0">
                <a:solidFill>
                  <a:srgbClr val="00CC00"/>
                </a:solidFill>
              </a:rPr>
              <a:t>EVERYTHING APPERARS GOOD</a:t>
            </a:r>
          </a:p>
          <a:p>
            <a:r>
              <a:rPr lang="en-US" sz="1800" b="1" dirty="0"/>
              <a:t>  2560 * 1449 (DESKTOP)   </a:t>
            </a:r>
            <a:r>
              <a:rPr lang="en-US" sz="1800" b="1" dirty="0">
                <a:solidFill>
                  <a:srgbClr val="00CC00"/>
                </a:solidFill>
              </a:rPr>
              <a:t>– EVERYTHING APPERARS GOOD      </a:t>
            </a:r>
          </a:p>
          <a:p>
            <a:endParaRPr lang="en-US" dirty="0"/>
          </a:p>
        </p:txBody>
      </p:sp>
      <p:sp>
        <p:nvSpPr>
          <p:cNvPr id="12" name="TextBox 11">
            <a:extLst>
              <a:ext uri="{FF2B5EF4-FFF2-40B4-BE49-F238E27FC236}">
                <a16:creationId xmlns:a16="http://schemas.microsoft.com/office/drawing/2014/main" id="{5516432C-DC3B-4587-8C2E-C636EBE1E00B}"/>
              </a:ext>
            </a:extLst>
          </p:cNvPr>
          <p:cNvSpPr txBox="1"/>
          <p:nvPr/>
        </p:nvSpPr>
        <p:spPr>
          <a:xfrm>
            <a:off x="322729" y="147918"/>
            <a:ext cx="5123330" cy="461665"/>
          </a:xfrm>
          <a:prstGeom prst="rect">
            <a:avLst/>
          </a:prstGeom>
          <a:noFill/>
        </p:spPr>
        <p:txBody>
          <a:bodyPr wrap="square" rtlCol="0">
            <a:spAutoFit/>
          </a:bodyPr>
          <a:lstStyle/>
          <a:p>
            <a:r>
              <a:rPr lang="en-US" sz="2400" b="1" dirty="0">
                <a:solidFill>
                  <a:srgbClr val="00B0F0"/>
                </a:solidFill>
              </a:rPr>
              <a:t>TCS </a:t>
            </a:r>
            <a:r>
              <a:rPr lang="en-US" sz="2400" b="1" dirty="0">
                <a:solidFill>
                  <a:schemeClr val="bg2">
                    <a:lumMod val="25000"/>
                  </a:schemeClr>
                </a:solidFill>
              </a:rPr>
              <a:t>INSIGHTS</a:t>
            </a:r>
            <a:r>
              <a:rPr lang="en-US" sz="2400" b="1" dirty="0">
                <a:solidFill>
                  <a:srgbClr val="00B0F0"/>
                </a:solidFill>
              </a:rPr>
              <a:t> PAGE  OBSERVATION</a:t>
            </a:r>
          </a:p>
        </p:txBody>
      </p:sp>
      <p:sp>
        <p:nvSpPr>
          <p:cNvPr id="13" name="TextBox 12">
            <a:extLst>
              <a:ext uri="{FF2B5EF4-FFF2-40B4-BE49-F238E27FC236}">
                <a16:creationId xmlns:a16="http://schemas.microsoft.com/office/drawing/2014/main" id="{72F59DB7-D8C1-4F7C-A4ED-52A1F62A4591}"/>
              </a:ext>
            </a:extLst>
          </p:cNvPr>
          <p:cNvSpPr txBox="1"/>
          <p:nvPr/>
        </p:nvSpPr>
        <p:spPr>
          <a:xfrm>
            <a:off x="6096000" y="2332549"/>
            <a:ext cx="5585012" cy="400110"/>
          </a:xfrm>
          <a:prstGeom prst="rect">
            <a:avLst/>
          </a:prstGeom>
          <a:noFill/>
        </p:spPr>
        <p:txBody>
          <a:bodyPr wrap="square" rtlCol="0">
            <a:spAutoFit/>
          </a:bodyPr>
          <a:lstStyle/>
          <a:p>
            <a:r>
              <a:rPr lang="en-US" sz="2000" b="1" dirty="0">
                <a:solidFill>
                  <a:srgbClr val="00B0F0"/>
                </a:solidFill>
              </a:rPr>
              <a:t>TCS </a:t>
            </a:r>
            <a:r>
              <a:rPr lang="en-US" sz="2000" b="1" dirty="0">
                <a:solidFill>
                  <a:schemeClr val="bg2">
                    <a:lumMod val="25000"/>
                  </a:schemeClr>
                </a:solidFill>
              </a:rPr>
              <a:t>CONTACT</a:t>
            </a:r>
            <a:r>
              <a:rPr lang="en-US" sz="2000" b="1" dirty="0">
                <a:solidFill>
                  <a:srgbClr val="00B0F0"/>
                </a:solidFill>
              </a:rPr>
              <a:t> US PAGE OBSERVATION </a:t>
            </a:r>
          </a:p>
        </p:txBody>
      </p:sp>
      <p:sp>
        <p:nvSpPr>
          <p:cNvPr id="14" name="TextBox 13">
            <a:extLst>
              <a:ext uri="{FF2B5EF4-FFF2-40B4-BE49-F238E27FC236}">
                <a16:creationId xmlns:a16="http://schemas.microsoft.com/office/drawing/2014/main" id="{D281D13C-3D72-467F-969E-5FE25AAB0EF1}"/>
              </a:ext>
            </a:extLst>
          </p:cNvPr>
          <p:cNvSpPr txBox="1"/>
          <p:nvPr/>
        </p:nvSpPr>
        <p:spPr>
          <a:xfrm>
            <a:off x="510989" y="4231359"/>
            <a:ext cx="5230906" cy="461665"/>
          </a:xfrm>
          <a:prstGeom prst="rect">
            <a:avLst/>
          </a:prstGeom>
          <a:noFill/>
        </p:spPr>
        <p:txBody>
          <a:bodyPr wrap="square" rtlCol="0">
            <a:spAutoFit/>
          </a:bodyPr>
          <a:lstStyle/>
          <a:p>
            <a:r>
              <a:rPr lang="en-US" sz="2400" b="1" dirty="0">
                <a:solidFill>
                  <a:srgbClr val="00B0F0"/>
                </a:solidFill>
              </a:rPr>
              <a:t>TCS </a:t>
            </a:r>
            <a:r>
              <a:rPr lang="en-US" sz="2400" b="1" dirty="0">
                <a:solidFill>
                  <a:schemeClr val="tx1">
                    <a:lumMod val="75000"/>
                    <a:lumOff val="25000"/>
                  </a:schemeClr>
                </a:solidFill>
              </a:rPr>
              <a:t>WHO WE ARE </a:t>
            </a:r>
            <a:r>
              <a:rPr lang="en-US" sz="2400" b="1" dirty="0">
                <a:solidFill>
                  <a:srgbClr val="00B0F0"/>
                </a:solidFill>
              </a:rPr>
              <a:t>PAGE OBSERVATION</a:t>
            </a:r>
          </a:p>
        </p:txBody>
      </p:sp>
      <p:pic>
        <p:nvPicPr>
          <p:cNvPr id="3" name="Picture 2">
            <a:extLst>
              <a:ext uri="{FF2B5EF4-FFF2-40B4-BE49-F238E27FC236}">
                <a16:creationId xmlns:a16="http://schemas.microsoft.com/office/drawing/2014/main" id="{E59736EE-0644-4F95-A143-E3FB1109D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7878" y="342900"/>
            <a:ext cx="4221256" cy="1754326"/>
          </a:xfrm>
          <a:prstGeom prst="rect">
            <a:avLst/>
          </a:prstGeom>
        </p:spPr>
      </p:pic>
      <p:pic>
        <p:nvPicPr>
          <p:cNvPr id="6" name="Picture 5">
            <a:extLst>
              <a:ext uri="{FF2B5EF4-FFF2-40B4-BE49-F238E27FC236}">
                <a16:creationId xmlns:a16="http://schemas.microsoft.com/office/drawing/2014/main" id="{7B542ADC-D431-4376-BD69-BDCB9499E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920" y="2478462"/>
            <a:ext cx="3028948" cy="1600200"/>
          </a:xfrm>
          <a:prstGeom prst="rect">
            <a:avLst/>
          </a:prstGeom>
        </p:spPr>
      </p:pic>
      <p:pic>
        <p:nvPicPr>
          <p:cNvPr id="8" name="Picture 7">
            <a:extLst>
              <a:ext uri="{FF2B5EF4-FFF2-40B4-BE49-F238E27FC236}">
                <a16:creationId xmlns:a16="http://schemas.microsoft.com/office/drawing/2014/main" id="{92E04CE6-6A1D-481F-9E2C-DFEF0F2D9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4236" y="4820255"/>
            <a:ext cx="5032696" cy="1667435"/>
          </a:xfrm>
          <a:prstGeom prst="rect">
            <a:avLst/>
          </a:prstGeom>
        </p:spPr>
      </p:pic>
    </p:spTree>
    <p:extLst>
      <p:ext uri="{BB962C8B-B14F-4D97-AF65-F5344CB8AC3E}">
        <p14:creationId xmlns:p14="http://schemas.microsoft.com/office/powerpoint/2010/main" val="392218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C0E73E-BD4B-43CA-B59D-370AC56BACC0}"/>
              </a:ext>
            </a:extLst>
          </p:cNvPr>
          <p:cNvSpPr txBox="1"/>
          <p:nvPr/>
        </p:nvSpPr>
        <p:spPr>
          <a:xfrm>
            <a:off x="618564" y="479496"/>
            <a:ext cx="11161059" cy="2031325"/>
          </a:xfrm>
          <a:prstGeom prst="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3600" b="1" dirty="0">
                <a:solidFill>
                  <a:schemeClr val="accent1">
                    <a:lumMod val="50000"/>
                  </a:schemeClr>
                </a:solidFill>
                <a:latin typeface="Google Sans"/>
              </a:rPr>
              <a:t>COMMON </a:t>
            </a:r>
            <a:endParaRPr lang="en-US" sz="3600" b="1" i="0" dirty="0">
              <a:solidFill>
                <a:schemeClr val="accent1">
                  <a:lumMod val="50000"/>
                </a:schemeClr>
              </a:solidFill>
              <a:effectLst/>
              <a:latin typeface="Google Sans"/>
            </a:endParaRPr>
          </a:p>
          <a:p>
            <a:pPr algn="ctr"/>
            <a:r>
              <a:rPr lang="en-US" sz="3600" b="1" dirty="0">
                <a:solidFill>
                  <a:schemeClr val="accent1">
                    <a:lumMod val="50000"/>
                  </a:schemeClr>
                </a:solidFill>
              </a:rPr>
              <a:t> website design mistakes to avoid, such as cluttered layouts and slow loading times</a:t>
            </a:r>
          </a:p>
          <a:p>
            <a:endParaRPr lang="en-US" dirty="0"/>
          </a:p>
        </p:txBody>
      </p:sp>
      <p:sp>
        <p:nvSpPr>
          <p:cNvPr id="5" name="TextBox 4">
            <a:extLst>
              <a:ext uri="{FF2B5EF4-FFF2-40B4-BE49-F238E27FC236}">
                <a16:creationId xmlns:a16="http://schemas.microsoft.com/office/drawing/2014/main" id="{DA400694-F715-497C-BB8C-042C9973F9F1}"/>
              </a:ext>
            </a:extLst>
          </p:cNvPr>
          <p:cNvSpPr txBox="1"/>
          <p:nvPr/>
        </p:nvSpPr>
        <p:spPr>
          <a:xfrm>
            <a:off x="1367118" y="3199132"/>
            <a:ext cx="10044952" cy="1908215"/>
          </a:xfrm>
          <a:prstGeom prst="rect">
            <a:avLst/>
          </a:prstGeom>
          <a:noFill/>
        </p:spPr>
        <p:txBody>
          <a:bodyPr wrap="square" rtlCol="0">
            <a:spAutoFit/>
          </a:bodyPr>
          <a:lstStyle/>
          <a:p>
            <a:pPr algn="l"/>
            <a:r>
              <a:rPr lang="en-US" sz="2000" b="1" i="0" dirty="0">
                <a:solidFill>
                  <a:schemeClr val="accent2">
                    <a:lumMod val="75000"/>
                  </a:schemeClr>
                </a:solidFill>
                <a:effectLst/>
                <a:latin typeface="Söhne"/>
              </a:rPr>
              <a:t>Slow Loading Times</a:t>
            </a:r>
            <a:r>
              <a:rPr lang="en-US" sz="2000" b="1" i="0" dirty="0">
                <a:solidFill>
                  <a:srgbClr val="0D0D0D"/>
                </a:solidFill>
                <a:effectLst/>
                <a:latin typeface="Söhne"/>
              </a:rPr>
              <a:t>:</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Issue:</a:t>
            </a:r>
            <a:r>
              <a:rPr lang="en-US" sz="2000" b="0" i="0" dirty="0">
                <a:solidFill>
                  <a:srgbClr val="0D0D0D"/>
                </a:solidFill>
                <a:effectLst/>
                <a:latin typeface="Söhne"/>
              </a:rPr>
              <a:t> Large media files, uncompressed images, or excessive scripts can contribute to slow loading times.</a:t>
            </a:r>
          </a:p>
          <a:p>
            <a:pPr algn="l">
              <a:buFont typeface="Arial" panose="020B0604020202020204" pitchFamily="34" charset="0"/>
              <a:buChar char="•"/>
            </a:pPr>
            <a:r>
              <a:rPr lang="en-US" sz="2000" b="1" i="0" dirty="0">
                <a:solidFill>
                  <a:srgbClr val="0D0D0D"/>
                </a:solidFill>
                <a:effectLst/>
                <a:latin typeface="Söhne"/>
              </a:rPr>
              <a:t>Solution:</a:t>
            </a:r>
            <a:r>
              <a:rPr lang="en-US" sz="2000" b="0" i="0" dirty="0">
                <a:solidFill>
                  <a:srgbClr val="0D0D0D"/>
                </a:solidFill>
                <a:effectLst/>
                <a:latin typeface="Söhne"/>
              </a:rPr>
              <a:t> Optimize images, leverage browser caching, and minimize unnecessary scripts to improve website performance</a:t>
            </a:r>
          </a:p>
          <a:p>
            <a:pPr algn="l"/>
            <a:endParaRPr lang="en-US" b="0" i="0" dirty="0">
              <a:solidFill>
                <a:srgbClr val="0D0D0D"/>
              </a:solidFill>
              <a:effectLst/>
              <a:latin typeface="Söhne"/>
            </a:endParaRPr>
          </a:p>
        </p:txBody>
      </p:sp>
      <p:sp>
        <p:nvSpPr>
          <p:cNvPr id="6" name="Arrow: Right 5">
            <a:extLst>
              <a:ext uri="{FF2B5EF4-FFF2-40B4-BE49-F238E27FC236}">
                <a16:creationId xmlns:a16="http://schemas.microsoft.com/office/drawing/2014/main" id="{2E97E032-4F09-48DF-A9FF-501E91EC5261}"/>
              </a:ext>
            </a:extLst>
          </p:cNvPr>
          <p:cNvSpPr/>
          <p:nvPr/>
        </p:nvSpPr>
        <p:spPr>
          <a:xfrm>
            <a:off x="779930" y="3321424"/>
            <a:ext cx="345142" cy="2554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C23266B8-D9E4-4E74-9502-8BD317C2E7A9}"/>
              </a:ext>
            </a:extLst>
          </p:cNvPr>
          <p:cNvSpPr txBox="1"/>
          <p:nvPr/>
        </p:nvSpPr>
        <p:spPr>
          <a:xfrm>
            <a:off x="1268506" y="5004288"/>
            <a:ext cx="9861176" cy="1600438"/>
          </a:xfrm>
          <a:prstGeom prst="rect">
            <a:avLst/>
          </a:prstGeom>
          <a:noFill/>
        </p:spPr>
        <p:txBody>
          <a:bodyPr wrap="square" rtlCol="0">
            <a:spAutoFit/>
          </a:bodyPr>
          <a:lstStyle/>
          <a:p>
            <a:pPr algn="l"/>
            <a:r>
              <a:rPr lang="en-US" sz="2000" b="1" i="0" dirty="0">
                <a:solidFill>
                  <a:schemeClr val="accent2">
                    <a:lumMod val="75000"/>
                  </a:schemeClr>
                </a:solidFill>
                <a:effectLst/>
                <a:latin typeface="Söhne"/>
              </a:rPr>
              <a:t>Poor Navigation</a:t>
            </a:r>
            <a:r>
              <a:rPr lang="en-US" sz="2000" b="1" i="0" dirty="0">
                <a:solidFill>
                  <a:srgbClr val="0D0D0D"/>
                </a:solidFill>
                <a:effectLst/>
                <a:latin typeface="Söhne"/>
              </a:rPr>
              <a:t>:</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Issue:</a:t>
            </a:r>
            <a:r>
              <a:rPr lang="en-US" sz="2000" b="0" i="0" dirty="0">
                <a:solidFill>
                  <a:srgbClr val="0D0D0D"/>
                </a:solidFill>
                <a:effectLst/>
                <a:latin typeface="Söhne"/>
              </a:rPr>
              <a:t> Complex or unclear navigation menus hinder users from finding information easily.</a:t>
            </a:r>
          </a:p>
          <a:p>
            <a:pPr algn="l">
              <a:buFont typeface="Arial" panose="020B0604020202020204" pitchFamily="34" charset="0"/>
              <a:buChar char="•"/>
            </a:pPr>
            <a:r>
              <a:rPr lang="en-US" sz="2000" b="1" i="0" dirty="0">
                <a:solidFill>
                  <a:srgbClr val="0D0D0D"/>
                </a:solidFill>
                <a:effectLst/>
                <a:latin typeface="Söhne"/>
              </a:rPr>
              <a:t>Solution:</a:t>
            </a:r>
            <a:r>
              <a:rPr lang="en-US" sz="2000" b="0" i="0" dirty="0">
                <a:solidFill>
                  <a:srgbClr val="0D0D0D"/>
                </a:solidFill>
                <a:effectLst/>
                <a:latin typeface="Söhne"/>
              </a:rPr>
              <a:t> Implement a clear and intuitive navigation structure. Use descriptive menu labels and include a search bar for quicker access.</a:t>
            </a:r>
          </a:p>
          <a:p>
            <a:endParaRPr lang="en-US" dirty="0"/>
          </a:p>
        </p:txBody>
      </p:sp>
      <p:sp>
        <p:nvSpPr>
          <p:cNvPr id="9" name="Arrow: Right 8">
            <a:extLst>
              <a:ext uri="{FF2B5EF4-FFF2-40B4-BE49-F238E27FC236}">
                <a16:creationId xmlns:a16="http://schemas.microsoft.com/office/drawing/2014/main" id="{E3020ADD-AFAF-4B3C-847E-6DB2CAF6A2BA}"/>
              </a:ext>
            </a:extLst>
          </p:cNvPr>
          <p:cNvSpPr/>
          <p:nvPr/>
        </p:nvSpPr>
        <p:spPr>
          <a:xfrm>
            <a:off x="800099" y="5107347"/>
            <a:ext cx="345142" cy="2554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5784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0A8D1-1E91-40AB-AB58-CBF6E87A58A8}"/>
              </a:ext>
            </a:extLst>
          </p:cNvPr>
          <p:cNvSpPr txBox="1"/>
          <p:nvPr/>
        </p:nvSpPr>
        <p:spPr>
          <a:xfrm>
            <a:off x="941294" y="336176"/>
            <a:ext cx="10434918" cy="1908215"/>
          </a:xfrm>
          <a:prstGeom prst="rect">
            <a:avLst/>
          </a:prstGeom>
          <a:noFill/>
        </p:spPr>
        <p:txBody>
          <a:bodyPr wrap="square" rtlCol="0">
            <a:spAutoFit/>
          </a:bodyPr>
          <a:lstStyle/>
          <a:p>
            <a:pPr algn="l"/>
            <a:r>
              <a:rPr lang="en-US" sz="2000" b="1" i="0" dirty="0">
                <a:solidFill>
                  <a:schemeClr val="accent2">
                    <a:lumMod val="75000"/>
                  </a:schemeClr>
                </a:solidFill>
                <a:effectLst/>
                <a:latin typeface="Söhne"/>
              </a:rPr>
              <a:t>Lack of Mobile Responsiveness</a:t>
            </a:r>
            <a:r>
              <a:rPr lang="en-US" sz="2000" b="1" i="0" dirty="0">
                <a:solidFill>
                  <a:srgbClr val="0D0D0D"/>
                </a:solidFill>
                <a:effectLst/>
                <a:latin typeface="Söhne"/>
              </a:rPr>
              <a:t>:</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Issue:</a:t>
            </a:r>
            <a:r>
              <a:rPr lang="en-US" sz="2000" b="0" i="0" dirty="0">
                <a:solidFill>
                  <a:srgbClr val="0D0D0D"/>
                </a:solidFill>
                <a:effectLst/>
                <a:latin typeface="Söhne"/>
              </a:rPr>
              <a:t> Failing to optimize the website for various screen sizes can result in a poor user experience on mobile devices.</a:t>
            </a:r>
          </a:p>
          <a:p>
            <a:pPr algn="l">
              <a:buFont typeface="Arial" panose="020B0604020202020204" pitchFamily="34" charset="0"/>
              <a:buChar char="•"/>
            </a:pPr>
            <a:r>
              <a:rPr lang="en-US" sz="2000" b="1" i="0" dirty="0">
                <a:solidFill>
                  <a:srgbClr val="0D0D0D"/>
                </a:solidFill>
                <a:effectLst/>
                <a:latin typeface="Söhne"/>
              </a:rPr>
              <a:t>Solution:</a:t>
            </a:r>
            <a:r>
              <a:rPr lang="en-US" sz="2000" b="0" i="0" dirty="0">
                <a:solidFill>
                  <a:srgbClr val="0D0D0D"/>
                </a:solidFill>
                <a:effectLst/>
                <a:latin typeface="Söhne"/>
              </a:rPr>
              <a:t> Use responsive design techniques to ensure a seamless and user-friendly experience across all devices.</a:t>
            </a:r>
          </a:p>
          <a:p>
            <a:endParaRPr lang="en-US" dirty="0"/>
          </a:p>
        </p:txBody>
      </p:sp>
      <p:sp>
        <p:nvSpPr>
          <p:cNvPr id="3" name="TextBox 2">
            <a:extLst>
              <a:ext uri="{FF2B5EF4-FFF2-40B4-BE49-F238E27FC236}">
                <a16:creationId xmlns:a16="http://schemas.microsoft.com/office/drawing/2014/main" id="{C8DB1D68-3A73-4EC3-92E7-868804C81E91}"/>
              </a:ext>
            </a:extLst>
          </p:cNvPr>
          <p:cNvSpPr txBox="1"/>
          <p:nvPr/>
        </p:nvSpPr>
        <p:spPr>
          <a:xfrm>
            <a:off x="941294" y="2541494"/>
            <a:ext cx="10434917" cy="1600438"/>
          </a:xfrm>
          <a:prstGeom prst="rect">
            <a:avLst/>
          </a:prstGeom>
          <a:noFill/>
        </p:spPr>
        <p:txBody>
          <a:bodyPr wrap="square" rtlCol="0">
            <a:spAutoFit/>
          </a:bodyPr>
          <a:lstStyle/>
          <a:p>
            <a:pPr algn="l"/>
            <a:r>
              <a:rPr lang="en-US" sz="2000" b="1" i="0" dirty="0">
                <a:solidFill>
                  <a:schemeClr val="accent2">
                    <a:lumMod val="75000"/>
                  </a:schemeClr>
                </a:solidFill>
                <a:effectLst/>
                <a:latin typeface="Söhne"/>
              </a:rPr>
              <a:t>Inconsistent Typography</a:t>
            </a:r>
            <a:r>
              <a:rPr lang="en-US" sz="2000" b="1" i="0" dirty="0">
                <a:solidFill>
                  <a:srgbClr val="0D0D0D"/>
                </a:solidFill>
                <a:effectLst/>
                <a:latin typeface="Söhne"/>
              </a:rPr>
              <a:t>:</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Issue:</a:t>
            </a:r>
            <a:r>
              <a:rPr lang="en-US" sz="2000" b="0" i="0" dirty="0">
                <a:solidFill>
                  <a:srgbClr val="0D0D0D"/>
                </a:solidFill>
                <a:effectLst/>
                <a:latin typeface="Söhne"/>
              </a:rPr>
              <a:t> Multiple fonts, sizes, and styles can create a disorganized and unprofessional appearance.</a:t>
            </a:r>
          </a:p>
          <a:p>
            <a:pPr algn="l">
              <a:buFont typeface="Arial" panose="020B0604020202020204" pitchFamily="34" charset="0"/>
              <a:buChar char="•"/>
            </a:pPr>
            <a:r>
              <a:rPr lang="en-US" sz="2000" b="1" i="0" dirty="0">
                <a:solidFill>
                  <a:srgbClr val="0D0D0D"/>
                </a:solidFill>
                <a:effectLst/>
                <a:latin typeface="Söhne"/>
              </a:rPr>
              <a:t>Solution:</a:t>
            </a:r>
            <a:r>
              <a:rPr lang="en-US" sz="2000" b="0" i="0" dirty="0">
                <a:solidFill>
                  <a:srgbClr val="0D0D0D"/>
                </a:solidFill>
                <a:effectLst/>
                <a:latin typeface="Söhne"/>
              </a:rPr>
              <a:t> Maintain consistency in font choices, sizes, and styles across the website for a cohesive and polished look.</a:t>
            </a:r>
          </a:p>
          <a:p>
            <a:endParaRPr lang="en-US" dirty="0"/>
          </a:p>
        </p:txBody>
      </p:sp>
      <p:sp>
        <p:nvSpPr>
          <p:cNvPr id="4" name="TextBox 3">
            <a:extLst>
              <a:ext uri="{FF2B5EF4-FFF2-40B4-BE49-F238E27FC236}">
                <a16:creationId xmlns:a16="http://schemas.microsoft.com/office/drawing/2014/main" id="{DBE1D7D3-5B5B-4A73-99C2-F8F7B1424874}"/>
              </a:ext>
            </a:extLst>
          </p:cNvPr>
          <p:cNvSpPr txBox="1"/>
          <p:nvPr/>
        </p:nvSpPr>
        <p:spPr>
          <a:xfrm>
            <a:off x="941295" y="4504765"/>
            <a:ext cx="10340788" cy="1600438"/>
          </a:xfrm>
          <a:prstGeom prst="rect">
            <a:avLst/>
          </a:prstGeom>
          <a:noFill/>
        </p:spPr>
        <p:txBody>
          <a:bodyPr wrap="square" rtlCol="0">
            <a:spAutoFit/>
          </a:bodyPr>
          <a:lstStyle/>
          <a:p>
            <a:pPr algn="l"/>
            <a:r>
              <a:rPr lang="en-US" sz="2000" b="1" i="0" dirty="0">
                <a:solidFill>
                  <a:schemeClr val="accent2">
                    <a:lumMod val="75000"/>
                  </a:schemeClr>
                </a:solidFill>
                <a:effectLst/>
                <a:latin typeface="Söhne"/>
              </a:rPr>
              <a:t>Cluttered Layouts</a:t>
            </a:r>
            <a:r>
              <a:rPr lang="en-US" sz="2000" b="1" i="0" dirty="0">
                <a:solidFill>
                  <a:srgbClr val="0D0D0D"/>
                </a:solidFill>
                <a:effectLst/>
                <a:latin typeface="Söhne"/>
              </a:rPr>
              <a:t>:</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Issue:</a:t>
            </a:r>
            <a:r>
              <a:rPr lang="en-US" sz="2000" b="0" i="0" dirty="0">
                <a:solidFill>
                  <a:srgbClr val="0D0D0D"/>
                </a:solidFill>
                <a:effectLst/>
                <a:latin typeface="Söhne"/>
              </a:rPr>
              <a:t> Overcrowded pages with excessive text, images, or elements.</a:t>
            </a:r>
          </a:p>
          <a:p>
            <a:pPr algn="l">
              <a:buFont typeface="Arial" panose="020B0604020202020204" pitchFamily="34" charset="0"/>
              <a:buChar char="•"/>
            </a:pPr>
            <a:r>
              <a:rPr lang="en-US" sz="2000" b="1" i="0" dirty="0">
                <a:solidFill>
                  <a:srgbClr val="0D0D0D"/>
                </a:solidFill>
                <a:effectLst/>
                <a:latin typeface="Söhne"/>
              </a:rPr>
              <a:t>Solution:</a:t>
            </a:r>
            <a:r>
              <a:rPr lang="en-US" sz="2000" b="0" i="0" dirty="0">
                <a:solidFill>
                  <a:srgbClr val="0D0D0D"/>
                </a:solidFill>
                <a:effectLst/>
                <a:latin typeface="Söhne"/>
              </a:rPr>
              <a:t> </a:t>
            </a:r>
            <a:r>
              <a:rPr lang="en-US" sz="2000" b="0" i="0" dirty="0" err="1">
                <a:solidFill>
                  <a:srgbClr val="0D0D0D"/>
                </a:solidFill>
                <a:effectLst/>
                <a:latin typeface="Söhne"/>
              </a:rPr>
              <a:t>Opt</a:t>
            </a:r>
            <a:r>
              <a:rPr lang="en-US" sz="2000" b="0" i="0" dirty="0">
                <a:solidFill>
                  <a:srgbClr val="0D0D0D"/>
                </a:solidFill>
                <a:effectLst/>
                <a:latin typeface="Söhne"/>
              </a:rPr>
              <a:t> for a clean and organized layout, prioritizing essential content. Use white space strategically to enhance readability.</a:t>
            </a:r>
          </a:p>
          <a:p>
            <a:endParaRPr lang="en-US" dirty="0"/>
          </a:p>
        </p:txBody>
      </p:sp>
      <p:sp>
        <p:nvSpPr>
          <p:cNvPr id="5" name="Arrow: Right 4">
            <a:extLst>
              <a:ext uri="{FF2B5EF4-FFF2-40B4-BE49-F238E27FC236}">
                <a16:creationId xmlns:a16="http://schemas.microsoft.com/office/drawing/2014/main" id="{1F383B25-432C-4C25-9649-481052D28187}"/>
              </a:ext>
            </a:extLst>
          </p:cNvPr>
          <p:cNvSpPr/>
          <p:nvPr/>
        </p:nvSpPr>
        <p:spPr>
          <a:xfrm>
            <a:off x="551329" y="443753"/>
            <a:ext cx="264459" cy="268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D39AFF71-58A3-43C0-8C2F-B2BF86A23B06}"/>
              </a:ext>
            </a:extLst>
          </p:cNvPr>
          <p:cNvSpPr/>
          <p:nvPr/>
        </p:nvSpPr>
        <p:spPr>
          <a:xfrm>
            <a:off x="551329" y="2643094"/>
            <a:ext cx="264459" cy="268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57AECA58-816F-478D-843E-0F3734F7E718}"/>
              </a:ext>
            </a:extLst>
          </p:cNvPr>
          <p:cNvSpPr/>
          <p:nvPr/>
        </p:nvSpPr>
        <p:spPr>
          <a:xfrm>
            <a:off x="551329" y="4589929"/>
            <a:ext cx="264459" cy="268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514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965</TotalTime>
  <Words>1250</Words>
  <Application>Microsoft Office PowerPoint</Application>
  <PresentationFormat>Widescreen</PresentationFormat>
  <Paragraphs>147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Google Sans</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SARAVANAKUMAR</dc:creator>
  <cp:lastModifiedBy>SARAVANAKUMAR</cp:lastModifiedBy>
  <cp:revision>50</cp:revision>
  <dcterms:created xsi:type="dcterms:W3CDTF">2024-02-23T13:40:32Z</dcterms:created>
  <dcterms:modified xsi:type="dcterms:W3CDTF">2024-02-29T09:04:46Z</dcterms:modified>
</cp:coreProperties>
</file>