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2"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05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59ADD-E0E4-4975-AD35-BED91E658D98}"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9F076-08ED-48CB-B6F2-0700B19A1C4F}" type="slidenum">
              <a:rPr lang="en-US" smtClean="0"/>
              <a:t>‹#›</a:t>
            </a:fld>
            <a:endParaRPr lang="en-US"/>
          </a:p>
        </p:txBody>
      </p:sp>
    </p:spTree>
    <p:extLst>
      <p:ext uri="{BB962C8B-B14F-4D97-AF65-F5344CB8AC3E}">
        <p14:creationId xmlns:p14="http://schemas.microsoft.com/office/powerpoint/2010/main" val="166085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79F076-08ED-48CB-B6F2-0700B19A1C4F}" type="slidenum">
              <a:rPr lang="en-US" smtClean="0"/>
              <a:t>6</a:t>
            </a:fld>
            <a:endParaRPr lang="en-US"/>
          </a:p>
        </p:txBody>
      </p:sp>
    </p:spTree>
    <p:extLst>
      <p:ext uri="{BB962C8B-B14F-4D97-AF65-F5344CB8AC3E}">
        <p14:creationId xmlns:p14="http://schemas.microsoft.com/office/powerpoint/2010/main" val="422379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6E6A8-747A-417B-AF93-DBF726174A33}"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388062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6E6A8-747A-417B-AF93-DBF726174A33}"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217553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6E6A8-747A-417B-AF93-DBF726174A33}"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14743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6E6A8-747A-417B-AF93-DBF726174A33}"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376471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26E6A8-747A-417B-AF93-DBF726174A33}"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237819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6E6A8-747A-417B-AF93-DBF726174A33}"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356294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6E6A8-747A-417B-AF93-DBF726174A33}"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426055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6E6A8-747A-417B-AF93-DBF726174A33}"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42783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6E6A8-747A-417B-AF93-DBF726174A33}"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39500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26E6A8-747A-417B-AF93-DBF726174A33}"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18335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26E6A8-747A-417B-AF93-DBF726174A33}"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C277A-C29F-4803-8312-C5BB24199626}" type="slidenum">
              <a:rPr lang="en-US" smtClean="0"/>
              <a:t>‹#›</a:t>
            </a:fld>
            <a:endParaRPr lang="en-US"/>
          </a:p>
        </p:txBody>
      </p:sp>
    </p:spTree>
    <p:extLst>
      <p:ext uri="{BB962C8B-B14F-4D97-AF65-F5344CB8AC3E}">
        <p14:creationId xmlns:p14="http://schemas.microsoft.com/office/powerpoint/2010/main" val="115684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6E6A8-747A-417B-AF93-DBF726174A33}" type="datetimeFigureOut">
              <a:rPr lang="en-US" smtClean="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C277A-C29F-4803-8312-C5BB24199626}" type="slidenum">
              <a:rPr lang="en-US" smtClean="0"/>
              <a:t>‹#›</a:t>
            </a:fld>
            <a:endParaRPr lang="en-US"/>
          </a:p>
        </p:txBody>
      </p:sp>
    </p:spTree>
    <p:extLst>
      <p:ext uri="{BB962C8B-B14F-4D97-AF65-F5344CB8AC3E}">
        <p14:creationId xmlns:p14="http://schemas.microsoft.com/office/powerpoint/2010/main" val="1187576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8869" y="503582"/>
            <a:ext cx="10376452" cy="769441"/>
          </a:xfrm>
          <a:prstGeom prst="rect">
            <a:avLst/>
          </a:prstGeom>
          <a:noFill/>
        </p:spPr>
        <p:txBody>
          <a:bodyPr wrap="square" rtlCol="0">
            <a:spAutoFit/>
          </a:bodyPr>
          <a:lstStyle/>
          <a:p>
            <a:r>
              <a:rPr lang="en-US" sz="4400" dirty="0" smtClean="0">
                <a:latin typeface="Arial Black" panose="020B0A04020102020204" pitchFamily="34" charset="0"/>
              </a:rPr>
              <a:t> </a:t>
            </a:r>
            <a:r>
              <a:rPr lang="en-US" sz="4400" dirty="0" smtClean="0">
                <a:solidFill>
                  <a:schemeClr val="accent1">
                    <a:lumMod val="75000"/>
                  </a:schemeClr>
                </a:solidFill>
                <a:latin typeface="Arial Black" panose="020B0A04020102020204" pitchFamily="34" charset="0"/>
              </a:rPr>
              <a:t>CYCLIST BIKE SHARE ANALYSIS</a:t>
            </a:r>
            <a:endParaRPr lang="en-US" sz="4400" dirty="0">
              <a:solidFill>
                <a:schemeClr val="accent1">
                  <a:lumMod val="75000"/>
                </a:schemeClr>
              </a:solidFill>
              <a:latin typeface="Arial Black" panose="020B0A04020102020204" pitchFamily="34" charset="0"/>
            </a:endParaRPr>
          </a:p>
        </p:txBody>
      </p:sp>
      <p:sp>
        <p:nvSpPr>
          <p:cNvPr id="3" name="TextBox 2"/>
          <p:cNvSpPr txBox="1"/>
          <p:nvPr/>
        </p:nvSpPr>
        <p:spPr>
          <a:xfrm>
            <a:off x="821634" y="1775791"/>
            <a:ext cx="10800522" cy="1569660"/>
          </a:xfrm>
          <a:prstGeom prst="rect">
            <a:avLst/>
          </a:prstGeom>
          <a:noFill/>
        </p:spPr>
        <p:txBody>
          <a:bodyPr wrap="square" rtlCol="0">
            <a:spAutoFit/>
          </a:bodyPr>
          <a:lstStyle/>
          <a:p>
            <a:r>
              <a:rPr lang="en-US" sz="3200" dirty="0"/>
              <a:t>Dive into the insights and trends of </a:t>
            </a:r>
            <a:r>
              <a:rPr lang="en-US" sz="3200" dirty="0" err="1"/>
              <a:t>Cyclisti's</a:t>
            </a:r>
            <a:r>
              <a:rPr lang="en-US" sz="3200" dirty="0"/>
              <a:t> bike-share program, uncovering valuable data-driven recommendations to drive growth and customer engagement</a:t>
            </a:r>
            <a:r>
              <a:rPr lang="en-US" dirty="0"/>
              <a:t>. </a:t>
            </a:r>
          </a:p>
        </p:txBody>
      </p:sp>
      <p:sp>
        <p:nvSpPr>
          <p:cNvPr id="5" name="TextBox 4"/>
          <p:cNvSpPr txBox="1"/>
          <p:nvPr/>
        </p:nvSpPr>
        <p:spPr>
          <a:xfrm>
            <a:off x="6838122" y="4704522"/>
            <a:ext cx="3882887" cy="1384995"/>
          </a:xfrm>
          <a:prstGeom prst="rect">
            <a:avLst/>
          </a:prstGeom>
          <a:noFill/>
        </p:spPr>
        <p:txBody>
          <a:bodyPr wrap="square" rtlCol="0">
            <a:spAutoFit/>
          </a:bodyPr>
          <a:lstStyle/>
          <a:p>
            <a:r>
              <a:rPr lang="en-US" sz="2800" dirty="0"/>
              <a:t> </a:t>
            </a:r>
            <a:r>
              <a:rPr lang="en-US" sz="2800" dirty="0" smtClean="0"/>
              <a:t>             </a:t>
            </a:r>
            <a:r>
              <a:rPr lang="en-US" sz="2800" b="1" dirty="0" smtClean="0">
                <a:solidFill>
                  <a:srgbClr val="0070C0"/>
                </a:solidFill>
              </a:rPr>
              <a:t>BY</a:t>
            </a:r>
          </a:p>
          <a:p>
            <a:r>
              <a:rPr lang="en-US" sz="2800" b="1" dirty="0" smtClean="0">
                <a:solidFill>
                  <a:srgbClr val="0070C0"/>
                </a:solidFill>
              </a:rPr>
              <a:t>   SARAVANAKUMAR R</a:t>
            </a:r>
          </a:p>
          <a:p>
            <a:r>
              <a:rPr lang="en-US" sz="2800" b="1" dirty="0">
                <a:solidFill>
                  <a:srgbClr val="0070C0"/>
                </a:solidFill>
              </a:rPr>
              <a:t> </a:t>
            </a:r>
            <a:r>
              <a:rPr lang="en-US" sz="2800" b="1" dirty="0" smtClean="0">
                <a:solidFill>
                  <a:srgbClr val="0070C0"/>
                </a:solidFill>
              </a:rPr>
              <a:t>      BADM MBE4</a:t>
            </a:r>
            <a:endParaRPr lang="en-US" sz="2800" b="1" dirty="0">
              <a:solidFill>
                <a:srgbClr val="0070C0"/>
              </a:solidFill>
            </a:endParaRPr>
          </a:p>
        </p:txBody>
      </p:sp>
      <p:pic>
        <p:nvPicPr>
          <p:cNvPr id="1026" name="Picture 2" descr="100+ Cyclist Pictures [HQ] | Download Free Images on Unsplas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4771" y="4010211"/>
            <a:ext cx="3796342" cy="224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15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8835" y="516836"/>
            <a:ext cx="10933044" cy="584775"/>
          </a:xfrm>
          <a:prstGeom prst="rect">
            <a:avLst/>
          </a:prstGeom>
          <a:noFill/>
        </p:spPr>
        <p:txBody>
          <a:bodyPr wrap="square" rtlCol="0">
            <a:spAutoFit/>
          </a:bodyPr>
          <a:lstStyle/>
          <a:p>
            <a:pPr algn="ctr"/>
            <a:r>
              <a:rPr lang="en-US" sz="3200" dirty="0" smtClean="0">
                <a:solidFill>
                  <a:srgbClr val="0070C0"/>
                </a:solidFill>
                <a:latin typeface="Arial Black" panose="020B0A04020102020204" pitchFamily="34" charset="0"/>
              </a:rPr>
              <a:t>OBJECTIVE OF THE ANALYSIS</a:t>
            </a:r>
            <a:endParaRPr lang="en-US" sz="3200" dirty="0">
              <a:solidFill>
                <a:srgbClr val="0070C0"/>
              </a:solidFill>
              <a:latin typeface="Arial Black" panose="020B0A04020102020204" pitchFamily="34" charset="0"/>
            </a:endParaRPr>
          </a:p>
        </p:txBody>
      </p:sp>
      <p:sp>
        <p:nvSpPr>
          <p:cNvPr id="3" name="TextBox 2"/>
          <p:cNvSpPr txBox="1"/>
          <p:nvPr/>
        </p:nvSpPr>
        <p:spPr>
          <a:xfrm>
            <a:off x="543339" y="1815548"/>
            <a:ext cx="7288696" cy="3539430"/>
          </a:xfrm>
          <a:prstGeom prst="rect">
            <a:avLst/>
          </a:prstGeom>
          <a:noFill/>
        </p:spPr>
        <p:txBody>
          <a:bodyPr wrap="square" rtlCol="0">
            <a:spAutoFit/>
          </a:bodyPr>
          <a:lstStyle/>
          <a:p>
            <a:r>
              <a:rPr lang="en-US" sz="2800" dirty="0"/>
              <a:t>The business task is to analyze the provided bike-sharing dataset to gain insights into user behavior, popular routes, usage patterns, and other factors that can inform decision-making related to resource allocation, service optimization, marketing strategies, and potential expansion opportunities for the bike-sharing system</a:t>
            </a:r>
          </a:p>
        </p:txBody>
      </p:sp>
      <p:pic>
        <p:nvPicPr>
          <p:cNvPr id="2050" name="Picture 2" descr="man in red and black bicycle suit riding on black and red bicyc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6677" y="278297"/>
            <a:ext cx="3154017" cy="569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17" y="172279"/>
            <a:ext cx="7235687" cy="646331"/>
          </a:xfrm>
          <a:prstGeom prst="rect">
            <a:avLst/>
          </a:prstGeom>
          <a:noFill/>
        </p:spPr>
        <p:txBody>
          <a:bodyPr wrap="square" rtlCol="0">
            <a:spAutoFit/>
          </a:bodyPr>
          <a:lstStyle/>
          <a:p>
            <a:pPr algn="ctr"/>
            <a:r>
              <a:rPr lang="en-US" dirty="0" smtClean="0"/>
              <a:t>     </a:t>
            </a:r>
            <a:r>
              <a:rPr lang="en-US" sz="3600" b="1" dirty="0" smtClean="0">
                <a:solidFill>
                  <a:srgbClr val="0070C0"/>
                </a:solidFill>
              </a:rPr>
              <a:t>EXPLORATORY DATA ANALYSIS</a:t>
            </a:r>
            <a:endParaRPr lang="en-US" b="1"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70" y="1537253"/>
            <a:ext cx="3578086" cy="3949148"/>
          </a:xfrm>
          <a:prstGeom prst="rect">
            <a:avLst/>
          </a:prstGeom>
        </p:spPr>
      </p:pic>
      <p:sp>
        <p:nvSpPr>
          <p:cNvPr id="5" name="TextBox 4"/>
          <p:cNvSpPr txBox="1"/>
          <p:nvPr/>
        </p:nvSpPr>
        <p:spPr>
          <a:xfrm>
            <a:off x="609599" y="1259491"/>
            <a:ext cx="7924801" cy="5078313"/>
          </a:xfrm>
          <a:prstGeom prst="rect">
            <a:avLst/>
          </a:prstGeom>
          <a:noFill/>
        </p:spPr>
        <p:txBody>
          <a:bodyPr wrap="square" rtlCol="0">
            <a:spAutoFit/>
          </a:bodyPr>
          <a:lstStyle/>
          <a:p>
            <a:r>
              <a:rPr lang="en-US" sz="1400" b="1" dirty="0"/>
              <a:t>Before performing any analysis, it's essential to clean and manipulate the data to ensure its accuracy and suitability for analysis. Here are some common data cleaning and manipulation tasks that may be performed on the provided dataset: Handling Missing Values: Check for missing values in any columns and decide on appropriate strategies for handling them, such as imputation or removal. </a:t>
            </a:r>
            <a:endParaRPr lang="en-US" sz="1400" b="1" dirty="0" smtClean="0"/>
          </a:p>
          <a:p>
            <a:pPr marL="342900" indent="-342900">
              <a:buAutoNum type="arabicPeriod"/>
            </a:pPr>
            <a:r>
              <a:rPr lang="en-US" sz="1600" b="1" dirty="0" smtClean="0">
                <a:solidFill>
                  <a:srgbClr val="00B0F0"/>
                </a:solidFill>
              </a:rPr>
              <a:t>Parsing </a:t>
            </a:r>
            <a:r>
              <a:rPr lang="en-US" sz="1600" b="1" dirty="0">
                <a:solidFill>
                  <a:srgbClr val="00B0F0"/>
                </a:solidFill>
              </a:rPr>
              <a:t>Dates</a:t>
            </a:r>
            <a:r>
              <a:rPr lang="en-US" sz="1400" b="1" dirty="0"/>
              <a:t>: Convert date and time columns into the appropriate </a:t>
            </a:r>
            <a:r>
              <a:rPr lang="en-US" sz="1400" b="1" dirty="0" err="1"/>
              <a:t>datetime</a:t>
            </a:r>
            <a:r>
              <a:rPr lang="en-US" sz="1400" b="1" dirty="0"/>
              <a:t> format for easier analysis and </a:t>
            </a:r>
            <a:r>
              <a:rPr lang="en-US" sz="1400" b="1" dirty="0" smtClean="0"/>
              <a:t>manipulation</a:t>
            </a:r>
          </a:p>
          <a:p>
            <a:pPr marL="342900" indent="-342900">
              <a:buAutoNum type="arabicPeriod"/>
            </a:pPr>
            <a:r>
              <a:rPr lang="en-US" sz="1600" b="1" dirty="0" smtClean="0">
                <a:solidFill>
                  <a:srgbClr val="00B0F0"/>
                </a:solidFill>
              </a:rPr>
              <a:t>Standardizing </a:t>
            </a:r>
            <a:r>
              <a:rPr lang="en-US" sz="1600" b="1" dirty="0">
                <a:solidFill>
                  <a:srgbClr val="00B0F0"/>
                </a:solidFill>
              </a:rPr>
              <a:t>Data Formats</a:t>
            </a:r>
            <a:r>
              <a:rPr lang="en-US" sz="1400" b="1" dirty="0"/>
              <a:t>: Ensure consistency in data formats across columns, such as converting all text to lowercase, removing extra spaces, or standardizing categorical values. </a:t>
            </a:r>
            <a:endParaRPr lang="en-US" sz="1400" b="1" dirty="0" smtClean="0"/>
          </a:p>
          <a:p>
            <a:pPr marL="342900" indent="-342900">
              <a:buAutoNum type="arabicPeriod"/>
            </a:pPr>
            <a:r>
              <a:rPr lang="en-US" sz="1400" b="1" dirty="0" smtClean="0"/>
              <a:t> </a:t>
            </a:r>
            <a:r>
              <a:rPr lang="en-US" sz="1600" b="1" dirty="0">
                <a:solidFill>
                  <a:srgbClr val="00B0F0"/>
                </a:solidFill>
              </a:rPr>
              <a:t>Addressing Outliers</a:t>
            </a:r>
            <a:r>
              <a:rPr lang="en-US" sz="1400" b="1" dirty="0"/>
              <a:t>: Identify and address any outliers or anomalies in the data that may skew analysis results</a:t>
            </a:r>
            <a:r>
              <a:rPr lang="en-US" sz="1400" b="1" dirty="0" smtClean="0"/>
              <a:t>.</a:t>
            </a:r>
          </a:p>
          <a:p>
            <a:pPr marL="342900" indent="-342900">
              <a:buAutoNum type="arabicPeriod"/>
            </a:pPr>
            <a:r>
              <a:rPr lang="en-US" sz="1400" b="1" dirty="0" smtClean="0"/>
              <a:t> </a:t>
            </a:r>
            <a:r>
              <a:rPr lang="en-US" sz="1600" b="1" dirty="0">
                <a:solidFill>
                  <a:srgbClr val="00B0F0"/>
                </a:solidFill>
              </a:rPr>
              <a:t>Feature Engineering</a:t>
            </a:r>
            <a:r>
              <a:rPr lang="en-US" sz="1400" b="1" dirty="0"/>
              <a:t>: Create new features from existing ones if needed, such as calculating ride durations, distances between start and end locations, or aggregating data by specific time periods</a:t>
            </a:r>
            <a:r>
              <a:rPr lang="en-US" sz="1400" b="1" dirty="0" smtClean="0"/>
              <a:t>. </a:t>
            </a:r>
          </a:p>
          <a:p>
            <a:pPr marL="342900" indent="-342900">
              <a:buAutoNum type="arabicPeriod"/>
            </a:pPr>
            <a:r>
              <a:rPr lang="en-US" sz="1600" b="1" dirty="0" smtClean="0">
                <a:solidFill>
                  <a:srgbClr val="00B0F0"/>
                </a:solidFill>
              </a:rPr>
              <a:t>Dropping </a:t>
            </a:r>
            <a:r>
              <a:rPr lang="en-US" sz="1600" b="1" dirty="0">
                <a:solidFill>
                  <a:srgbClr val="00B0F0"/>
                </a:solidFill>
              </a:rPr>
              <a:t>Unnecessary Columns</a:t>
            </a:r>
            <a:r>
              <a:rPr lang="en-US" sz="1400" b="1" dirty="0"/>
              <a:t>: Remove any columns that are not relevant to the analysis or modeling task to simplify the dataset. </a:t>
            </a:r>
            <a:endParaRPr lang="en-US" sz="1400" b="1" dirty="0" smtClean="0"/>
          </a:p>
          <a:p>
            <a:pPr marL="342900" indent="-342900">
              <a:buAutoNum type="arabicPeriod"/>
            </a:pPr>
            <a:r>
              <a:rPr lang="en-US" sz="1400" b="1" dirty="0" smtClean="0"/>
              <a:t> </a:t>
            </a:r>
            <a:r>
              <a:rPr lang="en-US" sz="1600" b="1" dirty="0">
                <a:solidFill>
                  <a:srgbClr val="00B0F0"/>
                </a:solidFill>
              </a:rPr>
              <a:t>Handling Categorical Variables</a:t>
            </a:r>
            <a:r>
              <a:rPr lang="en-US" sz="1400" b="1" dirty="0"/>
              <a:t>: Encode categorical variables into numerical values using techniques such as one-hot encoding or label encoding. </a:t>
            </a:r>
            <a:endParaRPr lang="en-US" sz="1400" b="1" dirty="0" smtClean="0"/>
          </a:p>
          <a:p>
            <a:pPr marL="342900" indent="-342900">
              <a:buAutoNum type="arabicPeriod"/>
            </a:pPr>
            <a:r>
              <a:rPr lang="en-US" sz="1600" b="1" dirty="0" smtClean="0">
                <a:solidFill>
                  <a:srgbClr val="00B0F0"/>
                </a:solidFill>
              </a:rPr>
              <a:t>Data </a:t>
            </a:r>
            <a:r>
              <a:rPr lang="en-US" sz="1600" b="1" dirty="0">
                <a:solidFill>
                  <a:srgbClr val="00B0F0"/>
                </a:solidFill>
              </a:rPr>
              <a:t>Aggregation</a:t>
            </a:r>
            <a:r>
              <a:rPr lang="en-US" sz="1400" b="1" dirty="0"/>
              <a:t>: Aggregate data as needed, such as grouping rides by rider type, bike type, or time periods for summary analysis. </a:t>
            </a:r>
            <a:endParaRPr lang="en-US" sz="1400" b="1" dirty="0" smtClean="0"/>
          </a:p>
          <a:p>
            <a:pPr marL="342900" indent="-342900">
              <a:buAutoNum type="arabicPeriod"/>
            </a:pPr>
            <a:r>
              <a:rPr lang="en-US" sz="1400" b="1" dirty="0" smtClean="0"/>
              <a:t> </a:t>
            </a:r>
            <a:r>
              <a:rPr lang="en-US" sz="1600" b="1" dirty="0">
                <a:solidFill>
                  <a:srgbClr val="00B0F0"/>
                </a:solidFill>
              </a:rPr>
              <a:t>Data Filtering</a:t>
            </a:r>
            <a:r>
              <a:rPr lang="en-US" sz="1400" b="1" dirty="0"/>
              <a:t>: Apply filters to remove irrelevant or erroneous data points based on specific criteria</a:t>
            </a:r>
            <a:r>
              <a:rPr lang="en-US" sz="1400" b="1" dirty="0" smtClean="0"/>
              <a:t>.</a:t>
            </a:r>
          </a:p>
          <a:p>
            <a:pPr marL="342900" indent="-342900">
              <a:buAutoNum type="arabicPeriod"/>
            </a:pPr>
            <a:r>
              <a:rPr lang="en-US" sz="1400" b="1" dirty="0" smtClean="0"/>
              <a:t>  </a:t>
            </a:r>
            <a:r>
              <a:rPr lang="en-US" sz="1600" b="1" dirty="0">
                <a:solidFill>
                  <a:srgbClr val="00B0F0"/>
                </a:solidFill>
              </a:rPr>
              <a:t>Data Integration</a:t>
            </a:r>
            <a:r>
              <a:rPr lang="en-US" sz="1400" b="1" dirty="0"/>
              <a:t>: Integrate additional data sources if necessary to enrich the analysis, such as weather data or demographic information</a:t>
            </a:r>
          </a:p>
        </p:txBody>
      </p:sp>
    </p:spTree>
    <p:extLst>
      <p:ext uri="{BB962C8B-B14F-4D97-AF65-F5344CB8AC3E}">
        <p14:creationId xmlns:p14="http://schemas.microsoft.com/office/powerpoint/2010/main" val="2431590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7873" y="409903"/>
            <a:ext cx="11522388" cy="6053960"/>
          </a:xfrm>
          <a:prstGeom prst="rect">
            <a:avLst/>
          </a:prstGeom>
        </p:spPr>
      </p:pic>
    </p:spTree>
    <p:extLst>
      <p:ext uri="{BB962C8B-B14F-4D97-AF65-F5344CB8AC3E}">
        <p14:creationId xmlns:p14="http://schemas.microsoft.com/office/powerpoint/2010/main" val="1555208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9089" y="331074"/>
            <a:ext cx="4177862" cy="461665"/>
          </a:xfrm>
          <a:prstGeom prst="rect">
            <a:avLst/>
          </a:prstGeom>
          <a:noFill/>
        </p:spPr>
        <p:txBody>
          <a:bodyPr wrap="square" rtlCol="0">
            <a:spAutoFit/>
          </a:bodyPr>
          <a:lstStyle/>
          <a:p>
            <a:r>
              <a:rPr lang="en-US" sz="2400" b="1" dirty="0">
                <a:solidFill>
                  <a:srgbClr val="FF0000"/>
                </a:solidFill>
              </a:rPr>
              <a:t>Recommendations for growth</a:t>
            </a:r>
          </a:p>
        </p:txBody>
      </p:sp>
      <p:sp>
        <p:nvSpPr>
          <p:cNvPr id="5" name="TextBox 4"/>
          <p:cNvSpPr txBox="1"/>
          <p:nvPr/>
        </p:nvSpPr>
        <p:spPr>
          <a:xfrm>
            <a:off x="331076" y="977462"/>
            <a:ext cx="11556124" cy="1384995"/>
          </a:xfrm>
          <a:prstGeom prst="rect">
            <a:avLst/>
          </a:prstGeom>
          <a:noFill/>
        </p:spPr>
        <p:txBody>
          <a:bodyPr wrap="square" rtlCol="0">
            <a:spAutoFit/>
          </a:bodyPr>
          <a:lstStyle/>
          <a:p>
            <a:r>
              <a:rPr lang="en-US" sz="2400" b="1" dirty="0">
                <a:solidFill>
                  <a:srgbClr val="00B0F0"/>
                </a:solidFill>
              </a:rPr>
              <a:t>Optimize Station Placement </a:t>
            </a:r>
            <a:endParaRPr lang="en-US" sz="2400" b="1" dirty="0" smtClean="0">
              <a:solidFill>
                <a:srgbClr val="00B0F0"/>
              </a:solidFill>
            </a:endParaRPr>
          </a:p>
          <a:p>
            <a:r>
              <a:rPr lang="en-US" b="1" dirty="0">
                <a:solidFill>
                  <a:srgbClr val="00B0F0"/>
                </a:solidFill>
              </a:rPr>
              <a:t> </a:t>
            </a:r>
            <a:r>
              <a:rPr lang="en-US" b="1" dirty="0" smtClean="0">
                <a:solidFill>
                  <a:srgbClr val="00B0F0"/>
                </a:solidFill>
              </a:rPr>
              <a:t>  </a:t>
            </a:r>
            <a:r>
              <a:rPr lang="en-US" sz="2000" dirty="0" smtClean="0"/>
              <a:t>Utilize </a:t>
            </a:r>
            <a:r>
              <a:rPr lang="en-US" sz="2000" dirty="0"/>
              <a:t>insights from popular start and end locations to optimize station placement. By strategically locating stations in areas with high demand, such as popular neighborhoods, tourist attractions, and transportation hubs, you can improve accessibility and convenience for users, thereby increasing ridership and revenue.</a:t>
            </a:r>
          </a:p>
        </p:txBody>
      </p:sp>
      <p:sp>
        <p:nvSpPr>
          <p:cNvPr id="6" name="TextBox 5"/>
          <p:cNvSpPr txBox="1"/>
          <p:nvPr/>
        </p:nvSpPr>
        <p:spPr>
          <a:xfrm>
            <a:off x="331076" y="2547180"/>
            <a:ext cx="11020096" cy="2000548"/>
          </a:xfrm>
          <a:prstGeom prst="rect">
            <a:avLst/>
          </a:prstGeom>
          <a:noFill/>
        </p:spPr>
        <p:txBody>
          <a:bodyPr wrap="square" rtlCol="0">
            <a:spAutoFit/>
          </a:bodyPr>
          <a:lstStyle/>
          <a:p>
            <a:r>
              <a:rPr lang="en-US" sz="2400" b="1" dirty="0">
                <a:solidFill>
                  <a:srgbClr val="00B0F0"/>
                </a:solidFill>
              </a:rPr>
              <a:t>Diversify Bike Fleet </a:t>
            </a:r>
            <a:r>
              <a:rPr lang="en-US" sz="2400" b="1" dirty="0" smtClean="0">
                <a:solidFill>
                  <a:srgbClr val="00B0F0"/>
                </a:solidFill>
              </a:rPr>
              <a:t>Analyze</a:t>
            </a:r>
          </a:p>
          <a:p>
            <a:r>
              <a:rPr lang="en-US" dirty="0"/>
              <a:t> </a:t>
            </a:r>
            <a:r>
              <a:rPr lang="en-US" dirty="0" smtClean="0"/>
              <a:t> </a:t>
            </a:r>
            <a:r>
              <a:rPr lang="en-US" sz="2000" dirty="0"/>
              <a:t>the distribution of different bike types (e.g., docked bikes, electric bikes) and user preferences to diversify the bike fleet accordingly. Introducing electric bikes in areas with longer ride durations or hilly terrain can attract more users and enhance the overall riding experience. Additionally, offering a variety of bike options can cater to the preferences of different user segments, increasing overall satisfaction and loyalty.</a:t>
            </a:r>
          </a:p>
        </p:txBody>
      </p:sp>
      <p:sp>
        <p:nvSpPr>
          <p:cNvPr id="7" name="TextBox 6"/>
          <p:cNvSpPr txBox="1"/>
          <p:nvPr/>
        </p:nvSpPr>
        <p:spPr>
          <a:xfrm>
            <a:off x="331076" y="4871545"/>
            <a:ext cx="11161987" cy="1015663"/>
          </a:xfrm>
          <a:prstGeom prst="rect">
            <a:avLst/>
          </a:prstGeom>
          <a:noFill/>
        </p:spPr>
        <p:txBody>
          <a:bodyPr wrap="square" rtlCol="0">
            <a:spAutoFit/>
          </a:bodyPr>
          <a:lstStyle/>
          <a:p>
            <a:r>
              <a:rPr lang="en-US" sz="2400" b="1" dirty="0">
                <a:solidFill>
                  <a:srgbClr val="00B0F0"/>
                </a:solidFill>
              </a:rPr>
              <a:t>Leverage Data </a:t>
            </a:r>
            <a:r>
              <a:rPr lang="en-US" sz="2400" b="1" dirty="0" smtClean="0">
                <a:solidFill>
                  <a:srgbClr val="00B0F0"/>
                </a:solidFill>
              </a:rPr>
              <a:t>Insights</a:t>
            </a:r>
          </a:p>
          <a:p>
            <a:r>
              <a:rPr lang="en-US" dirty="0"/>
              <a:t> </a:t>
            </a:r>
            <a:r>
              <a:rPr lang="en-US" dirty="0" smtClean="0"/>
              <a:t>  </a:t>
            </a:r>
            <a:r>
              <a:rPr lang="en-US" dirty="0"/>
              <a:t>Continuously analyze rider behavior and preferences to inform targeted marketing campaigns, optimize station placement, and develop tailored programs to convert casual riders into loyal members</a:t>
            </a:r>
          </a:p>
        </p:txBody>
      </p:sp>
    </p:spTree>
    <p:extLst>
      <p:ext uri="{BB962C8B-B14F-4D97-AF65-F5344CB8AC3E}">
        <p14:creationId xmlns:p14="http://schemas.microsoft.com/office/powerpoint/2010/main" val="170237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17" y="212034"/>
            <a:ext cx="6811617" cy="584775"/>
          </a:xfrm>
          <a:prstGeom prst="rect">
            <a:avLst/>
          </a:prstGeom>
          <a:noFill/>
        </p:spPr>
        <p:txBody>
          <a:bodyPr wrap="square" rtlCol="0">
            <a:spAutoFit/>
          </a:bodyPr>
          <a:lstStyle/>
          <a:p>
            <a:pPr algn="ctr"/>
            <a:r>
              <a:rPr lang="en-US" sz="3200" b="1" dirty="0" smtClean="0">
                <a:solidFill>
                  <a:srgbClr val="00B0F0"/>
                </a:solidFill>
              </a:rPr>
              <a:t>KEY FINDING FROM THE ANALYSIS</a:t>
            </a:r>
            <a:endParaRPr lang="en-US" sz="3200" b="1" dirty="0">
              <a:solidFill>
                <a:srgbClr val="00B0F0"/>
              </a:solidFill>
            </a:endParaRPr>
          </a:p>
        </p:txBody>
      </p:sp>
      <p:pic>
        <p:nvPicPr>
          <p:cNvPr id="1028" name="Picture 4" descr="20 detail racing bicycle silhouet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2514" y="212034"/>
            <a:ext cx="2926217" cy="5729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9852" y="912695"/>
            <a:ext cx="7892355" cy="5632311"/>
          </a:xfrm>
          <a:prstGeom prst="rect">
            <a:avLst/>
          </a:prstGeom>
          <a:noFill/>
        </p:spPr>
        <p:txBody>
          <a:bodyPr wrap="square" rtlCol="0">
            <a:spAutoFit/>
          </a:bodyPr>
          <a:lstStyle/>
          <a:p>
            <a:r>
              <a:rPr lang="en-US" sz="2400" b="1" dirty="0" smtClean="0">
                <a:solidFill>
                  <a:srgbClr val="0070C0"/>
                </a:solidFill>
              </a:rPr>
              <a:t>1</a:t>
            </a:r>
            <a:r>
              <a:rPr lang="en-US" sz="2400" b="1" dirty="0" smtClean="0"/>
              <a:t>.Peak </a:t>
            </a:r>
            <a:r>
              <a:rPr lang="en-US" sz="2400" b="1" dirty="0"/>
              <a:t>ride times and durations, which can inform resource </a:t>
            </a:r>
            <a:r>
              <a:rPr lang="en-US" sz="2400" b="1" dirty="0">
                <a:solidFill>
                  <a:srgbClr val="FF0000"/>
                </a:solidFill>
              </a:rPr>
              <a:t>allocation and scheduling</a:t>
            </a:r>
            <a:r>
              <a:rPr lang="en-US" sz="2400" b="1" dirty="0" smtClean="0"/>
              <a:t>.</a:t>
            </a:r>
          </a:p>
          <a:p>
            <a:r>
              <a:rPr lang="en-US" sz="2400" b="1" dirty="0" smtClean="0">
                <a:solidFill>
                  <a:srgbClr val="0070C0"/>
                </a:solidFill>
              </a:rPr>
              <a:t>2</a:t>
            </a:r>
            <a:r>
              <a:rPr lang="en-US" sz="2400" b="1" dirty="0" smtClean="0"/>
              <a:t>. </a:t>
            </a:r>
            <a:r>
              <a:rPr lang="en-US" sz="2400" b="1" dirty="0"/>
              <a:t>Identification of popular </a:t>
            </a:r>
            <a:r>
              <a:rPr lang="en-US" sz="2400" b="1" dirty="0">
                <a:solidFill>
                  <a:srgbClr val="FF0000"/>
                </a:solidFill>
              </a:rPr>
              <a:t>routes and areas </a:t>
            </a:r>
            <a:r>
              <a:rPr lang="en-US" sz="2400" b="1" dirty="0"/>
              <a:t>of high demand, guiding station placement and infrastructure development</a:t>
            </a:r>
            <a:r>
              <a:rPr lang="en-US" sz="2400" b="1" dirty="0" smtClean="0"/>
              <a:t>.</a:t>
            </a:r>
          </a:p>
          <a:p>
            <a:r>
              <a:rPr lang="en-US" sz="2400" b="1" dirty="0" smtClean="0">
                <a:solidFill>
                  <a:srgbClr val="0070C0"/>
                </a:solidFill>
              </a:rPr>
              <a:t>3</a:t>
            </a:r>
            <a:r>
              <a:rPr lang="en-US" sz="2400" b="1" dirty="0" smtClean="0"/>
              <a:t>.Insights </a:t>
            </a:r>
            <a:r>
              <a:rPr lang="en-US" sz="2400" b="1" dirty="0"/>
              <a:t>into user behavior, such as </a:t>
            </a:r>
            <a:r>
              <a:rPr lang="en-US" sz="2400" b="1" dirty="0">
                <a:solidFill>
                  <a:srgbClr val="FF0000"/>
                </a:solidFill>
              </a:rPr>
              <a:t>preferred ride times, routes</a:t>
            </a:r>
            <a:r>
              <a:rPr lang="en-US" sz="2400" b="1" dirty="0"/>
              <a:t>, and user type preferences</a:t>
            </a:r>
            <a:r>
              <a:rPr lang="en-US" sz="2400" b="1" dirty="0" smtClean="0"/>
              <a:t>.</a:t>
            </a:r>
          </a:p>
          <a:p>
            <a:r>
              <a:rPr lang="en-US" sz="2400" b="1" dirty="0" smtClean="0"/>
              <a:t> </a:t>
            </a:r>
            <a:r>
              <a:rPr lang="en-US" sz="2400" b="1" dirty="0" smtClean="0">
                <a:solidFill>
                  <a:srgbClr val="0070C0"/>
                </a:solidFill>
              </a:rPr>
              <a:t>4</a:t>
            </a:r>
            <a:r>
              <a:rPr lang="en-US" sz="2400" b="1" dirty="0" smtClean="0"/>
              <a:t>.Seasonal </a:t>
            </a:r>
            <a:r>
              <a:rPr lang="en-US" sz="2400" b="1" dirty="0"/>
              <a:t>trends in bike usage, with potential implications for </a:t>
            </a:r>
            <a:r>
              <a:rPr lang="en-US" sz="2400" b="1" dirty="0">
                <a:solidFill>
                  <a:srgbClr val="FF0000"/>
                </a:solidFill>
              </a:rPr>
              <a:t>marketing and promotional campaigns</a:t>
            </a:r>
            <a:r>
              <a:rPr lang="en-US" sz="2400" b="1" dirty="0" smtClean="0"/>
              <a:t>.</a:t>
            </a:r>
          </a:p>
          <a:p>
            <a:r>
              <a:rPr lang="en-US" sz="2400" b="1" dirty="0">
                <a:solidFill>
                  <a:srgbClr val="0070C0"/>
                </a:solidFill>
              </a:rPr>
              <a:t>5</a:t>
            </a:r>
            <a:r>
              <a:rPr lang="en-US" sz="2400" b="1" dirty="0" smtClean="0"/>
              <a:t> </a:t>
            </a:r>
            <a:r>
              <a:rPr lang="en-US" sz="2400" b="1" dirty="0"/>
              <a:t>Opportunities for service improvements, such as expanding bike fleet options or enhancing user experience features</a:t>
            </a:r>
            <a:r>
              <a:rPr lang="en-US" sz="2400" b="1" dirty="0" smtClean="0"/>
              <a:t>.</a:t>
            </a:r>
          </a:p>
          <a:p>
            <a:r>
              <a:rPr lang="en-US" sz="2400" b="1" dirty="0" smtClean="0"/>
              <a:t>     By </a:t>
            </a:r>
            <a:r>
              <a:rPr lang="en-US" sz="2400" b="1" dirty="0"/>
              <a:t>combining these visualizations with the key findings, stakeholders can gain a comprehensive understanding of bike-sharing usage patterns and make data-driven decisions to </a:t>
            </a:r>
            <a:r>
              <a:rPr lang="en-US" sz="2400" b="1" dirty="0">
                <a:solidFill>
                  <a:srgbClr val="FF0000"/>
                </a:solidFill>
              </a:rPr>
              <a:t>optimize service delivery and user satisfaction</a:t>
            </a:r>
            <a:r>
              <a:rPr lang="en-US" sz="2000" b="1" dirty="0"/>
              <a:t>.</a:t>
            </a:r>
          </a:p>
        </p:txBody>
      </p:sp>
    </p:spTree>
    <p:extLst>
      <p:ext uri="{BB962C8B-B14F-4D97-AF65-F5344CB8AC3E}">
        <p14:creationId xmlns:p14="http://schemas.microsoft.com/office/powerpoint/2010/main" val="3210603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3944" y="1686911"/>
            <a:ext cx="5218386" cy="769441"/>
          </a:xfrm>
          <a:prstGeom prst="rect">
            <a:avLst/>
          </a:prstGeom>
          <a:noFill/>
        </p:spPr>
        <p:txBody>
          <a:bodyPr wrap="square" rtlCol="0">
            <a:spAutoFit/>
          </a:bodyPr>
          <a:lstStyle/>
          <a:p>
            <a:pPr algn="ctr"/>
            <a:r>
              <a:rPr lang="en-US" sz="4400" b="1" dirty="0" smtClean="0">
                <a:solidFill>
                  <a:srgbClr val="00B0F0"/>
                </a:solidFill>
              </a:rPr>
              <a:t>Thank You</a:t>
            </a:r>
            <a:endParaRPr lang="en-US" sz="4400" b="1" dirty="0">
              <a:solidFill>
                <a:srgbClr val="00B0F0"/>
              </a:solidFill>
            </a:endParaRPr>
          </a:p>
        </p:txBody>
      </p:sp>
      <p:sp>
        <p:nvSpPr>
          <p:cNvPr id="3" name="TextBox 2"/>
          <p:cNvSpPr txBox="1"/>
          <p:nvPr/>
        </p:nvSpPr>
        <p:spPr>
          <a:xfrm>
            <a:off x="914401" y="2585545"/>
            <a:ext cx="6810704" cy="1938992"/>
          </a:xfrm>
          <a:prstGeom prst="rect">
            <a:avLst/>
          </a:prstGeom>
          <a:noFill/>
        </p:spPr>
        <p:txBody>
          <a:bodyPr wrap="square" rtlCol="0">
            <a:spAutoFit/>
          </a:bodyPr>
          <a:lstStyle/>
          <a:p>
            <a:r>
              <a:rPr lang="en-US" sz="2400" b="1" dirty="0"/>
              <a:t>We appreciate your time and attention. This presentation has provided an </a:t>
            </a:r>
            <a:r>
              <a:rPr lang="en-US" sz="2400" b="1" dirty="0" err="1"/>
              <a:t>indepth</a:t>
            </a:r>
            <a:r>
              <a:rPr lang="en-US" sz="2400" b="1" dirty="0"/>
              <a:t> analysis of </a:t>
            </a:r>
            <a:r>
              <a:rPr lang="en-US" sz="2400" b="1" dirty="0" err="1"/>
              <a:t>Cyclistic's</a:t>
            </a:r>
            <a:r>
              <a:rPr lang="en-US" sz="2400" b="1" dirty="0"/>
              <a:t> bike-share program, uncovering valuable insights to drive growth and convert casual riders into loyal members.</a:t>
            </a:r>
          </a:p>
        </p:txBody>
      </p:sp>
      <p:pic>
        <p:nvPicPr>
          <p:cNvPr id="2050" name="Picture 2" descr="Bicycle Photos, Download The BEST Free Bicycle Stock Pho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75" y="2040100"/>
            <a:ext cx="3486260" cy="29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54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691</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 R</dc:creator>
  <cp:lastModifiedBy>SARAVANAKUMAR R</cp:lastModifiedBy>
  <cp:revision>18</cp:revision>
  <dcterms:created xsi:type="dcterms:W3CDTF">2024-05-28T13:48:57Z</dcterms:created>
  <dcterms:modified xsi:type="dcterms:W3CDTF">2024-06-03T14:04:09Z</dcterms:modified>
</cp:coreProperties>
</file>