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Roboto Italics" charset="1" panose="02000000000000000000"/>
      <p:regular r:id="rId24"/>
    </p:embeddedFont>
    <p:embeddedFont>
      <p:font typeface="Proxima Nova" charset="1" panose="02000506030000020004"/>
      <p:regular r:id="rId25"/>
    </p:embeddedFont>
    <p:embeddedFont>
      <p:font typeface="Cormorant Garamond Bold Italics" charset="1" panose="00000800000000000000"/>
      <p:regular r:id="rId26"/>
    </p:embeddedFont>
    <p:embeddedFont>
      <p:font typeface="Roboto" charset="1" panose="02000000000000000000"/>
      <p:regular r:id="rId27"/>
    </p:embeddedFont>
    <p:embeddedFont>
      <p:font typeface="Roboto Bold" charset="1" panose="02000000000000000000"/>
      <p:regular r:id="rId28"/>
    </p:embeddedFont>
    <p:embeddedFont>
      <p:font typeface="Be Vietnam Ultra-Bold" charset="1" panose="00000900000000000000"/>
      <p:regular r:id="rId29"/>
    </p:embeddedFont>
    <p:embeddedFont>
      <p:font typeface="Quicksand Bold" charset="1" panose="00000000000000000000"/>
      <p:regular r:id="rId30"/>
    </p:embeddedFont>
    <p:embeddedFont>
      <p:font typeface="Quicksand" charset="1" panose="00000000000000000000"/>
      <p:regular r:id="rId31"/>
    </p:embeddedFont>
    <p:embeddedFont>
      <p:font typeface="Lato Bold" charset="1" panose="020F0502020204030203"/>
      <p:regular r:id="rId32"/>
    </p:embeddedFont>
    <p:embeddedFont>
      <p:font typeface="Open Sans Bold" charset="1" panose="020B0806030504020204"/>
      <p:regular r:id="rId33"/>
    </p:embeddedFont>
    <p:embeddedFont>
      <p:font typeface="Open Sans" charset="1" panose="020B0606030504020204"/>
      <p:regular r:id="rId34"/>
    </p:embeddedFont>
    <p:embeddedFont>
      <p:font typeface="Be Vietnam Medium" charset="1" panose="00000600000000000000"/>
      <p:regular r:id="rId35"/>
    </p:embeddedFont>
    <p:embeddedFont>
      <p:font typeface="TT Chocolates Bold" charset="1" panose="02000803020000020003"/>
      <p:regular r:id="rId36"/>
    </p:embeddedFont>
    <p:embeddedFont>
      <p:font typeface="Be Vietnam" charset="1" panose="00000500000000000000"/>
      <p:regular r:id="rId37"/>
    </p:embeddedFont>
    <p:embeddedFont>
      <p:font typeface="League Spartan" charset="1" panose="0000080000000000000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jpeg" Type="http://schemas.openxmlformats.org/officeDocument/2006/relationships/image"/><Relationship Id="rId3" Target="../media/image3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jpeg" Type="http://schemas.openxmlformats.org/officeDocument/2006/relationships/image"/><Relationship Id="rId3" Target="../media/image3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jpeg" Type="http://schemas.openxmlformats.org/officeDocument/2006/relationships/image"/><Relationship Id="rId3" Target="../media/image3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jpeg" Type="http://schemas.openxmlformats.org/officeDocument/2006/relationships/image"/><Relationship Id="rId3" Target="../media/image3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jpeg" Type="http://schemas.openxmlformats.org/officeDocument/2006/relationships/image"/><Relationship Id="rId3" Target="../media/image4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jpeg" Type="http://schemas.openxmlformats.org/officeDocument/2006/relationships/image"/><Relationship Id="rId3" Target="../media/image4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jpeg" Type="http://schemas.openxmlformats.org/officeDocument/2006/relationships/image"/><Relationship Id="rId3" Target="../media/image41.png" Type="http://schemas.openxmlformats.org/officeDocument/2006/relationships/image"/><Relationship Id="rId4" Target="../media/image4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svg" Type="http://schemas.openxmlformats.org/officeDocument/2006/relationships/image"/><Relationship Id="rId2" Target="../media/image34.jpeg" Type="http://schemas.openxmlformats.org/officeDocument/2006/relationships/image"/><Relationship Id="rId3" Target="../media/image43.png" Type="http://schemas.openxmlformats.org/officeDocument/2006/relationships/image"/><Relationship Id="rId4" Target="../media/image44.svg" Type="http://schemas.openxmlformats.org/officeDocument/2006/relationships/image"/><Relationship Id="rId5" Target="../media/image45.png" Type="http://schemas.openxmlformats.org/officeDocument/2006/relationships/image"/><Relationship Id="rId6" Target="../media/image46.svg" Type="http://schemas.openxmlformats.org/officeDocument/2006/relationships/image"/><Relationship Id="rId7" Target="../media/image47.png" Type="http://schemas.openxmlformats.org/officeDocument/2006/relationships/image"/><Relationship Id="rId8" Target="../media/image48.svg" Type="http://schemas.openxmlformats.org/officeDocument/2006/relationships/image"/><Relationship Id="rId9" Target="../media/image4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52.svg" Type="http://schemas.openxmlformats.org/officeDocument/2006/relationships/image"/><Relationship Id="rId4" Target="../media/image53.png" Type="http://schemas.openxmlformats.org/officeDocument/2006/relationships/image"/><Relationship Id="rId5" Target="../media/image5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drive.google.com/drive/folders/19_DR4g1NgknkVonTDRP81GsNQBhnuirv?usp=sharing" TargetMode="External" Type="http://schemas.openxmlformats.org/officeDocument/2006/relationships/hyperlink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svg" Type="http://schemas.openxmlformats.org/officeDocument/2006/relationships/image"/><Relationship Id="rId11" Target="../media/image19.png" Type="http://schemas.openxmlformats.org/officeDocument/2006/relationships/image"/><Relationship Id="rId12" Target="../media/image20.svg" Type="http://schemas.openxmlformats.org/officeDocument/2006/relationships/image"/><Relationship Id="rId2" Target="../media/image1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jpeg" Type="http://schemas.openxmlformats.org/officeDocument/2006/relationships/image"/><Relationship Id="rId3" Target="../media/image3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36127" y="0"/>
            <a:ext cx="1451873" cy="1543177"/>
          </a:xfrm>
          <a:custGeom>
            <a:avLst/>
            <a:gdLst/>
            <a:ahLst/>
            <a:cxnLst/>
            <a:rect r="r" b="b" t="t" l="l"/>
            <a:pathLst>
              <a:path h="1543177" w="1451873">
                <a:moveTo>
                  <a:pt x="0" y="0"/>
                </a:moveTo>
                <a:lnTo>
                  <a:pt x="1451873" y="0"/>
                </a:lnTo>
                <a:lnTo>
                  <a:pt x="1451873" y="1543177"/>
                </a:lnTo>
                <a:lnTo>
                  <a:pt x="0" y="1543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80247" y="9258300"/>
            <a:ext cx="25580560" cy="1543050"/>
            <a:chOff x="0" y="0"/>
            <a:chExt cx="6737267" cy="40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37267" cy="406400"/>
            </a:xfrm>
            <a:custGeom>
              <a:avLst/>
              <a:gdLst/>
              <a:ahLst/>
              <a:cxnLst/>
              <a:rect r="r" b="b" t="t" l="l"/>
              <a:pathLst>
                <a:path h="406400" w="6737267">
                  <a:moveTo>
                    <a:pt x="0" y="0"/>
                  </a:moveTo>
                  <a:lnTo>
                    <a:pt x="6737267" y="0"/>
                  </a:lnTo>
                  <a:lnTo>
                    <a:pt x="6737267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673726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0" y="-1904704"/>
            <a:ext cx="2768138" cy="4114800"/>
          </a:xfrm>
          <a:custGeom>
            <a:avLst/>
            <a:gdLst/>
            <a:ahLst/>
            <a:cxnLst/>
            <a:rect r="r" b="b" t="t" l="l"/>
            <a:pathLst>
              <a:path h="4114800" w="2768138">
                <a:moveTo>
                  <a:pt x="0" y="0"/>
                </a:moveTo>
                <a:lnTo>
                  <a:pt x="2768138" y="0"/>
                </a:lnTo>
                <a:lnTo>
                  <a:pt x="276813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21439" y="956088"/>
            <a:ext cx="844201" cy="844201"/>
          </a:xfrm>
          <a:custGeom>
            <a:avLst/>
            <a:gdLst/>
            <a:ahLst/>
            <a:cxnLst/>
            <a:rect r="r" b="b" t="t" l="l"/>
            <a:pathLst>
              <a:path h="844201" w="844201">
                <a:moveTo>
                  <a:pt x="0" y="0"/>
                </a:moveTo>
                <a:lnTo>
                  <a:pt x="844201" y="0"/>
                </a:lnTo>
                <a:lnTo>
                  <a:pt x="844201" y="844201"/>
                </a:lnTo>
                <a:lnTo>
                  <a:pt x="0" y="8442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699187" y="2331701"/>
            <a:ext cx="6263341" cy="6138075"/>
          </a:xfrm>
          <a:custGeom>
            <a:avLst/>
            <a:gdLst/>
            <a:ahLst/>
            <a:cxnLst/>
            <a:rect r="r" b="b" t="t" l="l"/>
            <a:pathLst>
              <a:path h="6138075" w="6263341">
                <a:moveTo>
                  <a:pt x="0" y="0"/>
                </a:moveTo>
                <a:lnTo>
                  <a:pt x="6263341" y="0"/>
                </a:lnTo>
                <a:lnTo>
                  <a:pt x="6263341" y="6138075"/>
                </a:lnTo>
                <a:lnTo>
                  <a:pt x="0" y="613807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18094" y="8033333"/>
            <a:ext cx="8203345" cy="78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1"/>
              </a:lnSpc>
              <a:spcBef>
                <a:spcPct val="0"/>
              </a:spcBef>
            </a:pPr>
            <a:r>
              <a:rPr lang="en-US" sz="4636" i="true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By : Saravana Kumar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58849" y="6281860"/>
            <a:ext cx="5540368" cy="52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50"/>
              </a:lnSpc>
            </a:pPr>
            <a:r>
              <a:rPr lang="en-US" sz="3648">
                <a:solidFill>
                  <a:srgbClr val="0F1035"/>
                </a:solidFill>
                <a:latin typeface="Proxima Nova"/>
                <a:ea typeface="Proxima Nova"/>
                <a:cs typeface="Proxima Nova"/>
                <a:sym typeface="Proxima Nova"/>
              </a:rPr>
              <a:t>Enhancing  Sales Strategy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3269" y="2535765"/>
            <a:ext cx="9911530" cy="3556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061"/>
              </a:lnSpc>
            </a:pPr>
            <a:r>
              <a:rPr lang="en-US" b="true" sz="11432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SALES REPORT OVERVIEW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47762" y="204027"/>
            <a:ext cx="13494910" cy="1064796"/>
            <a:chOff x="0" y="0"/>
            <a:chExt cx="6148472" cy="4851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48472" cy="485136"/>
            </a:xfrm>
            <a:custGeom>
              <a:avLst/>
              <a:gdLst/>
              <a:ahLst/>
              <a:cxnLst/>
              <a:rect r="r" b="b" t="t" l="l"/>
              <a:pathLst>
                <a:path h="485136" w="6148472">
                  <a:moveTo>
                    <a:pt x="203200" y="0"/>
                  </a:moveTo>
                  <a:lnTo>
                    <a:pt x="6148472" y="0"/>
                  </a:lnTo>
                  <a:lnTo>
                    <a:pt x="5945272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5945272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699598" y="611612"/>
            <a:ext cx="3044489" cy="949486"/>
            <a:chOff x="0" y="0"/>
            <a:chExt cx="1555569" cy="4851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5569" cy="485136"/>
            </a:xfrm>
            <a:custGeom>
              <a:avLst/>
              <a:gdLst/>
              <a:ahLst/>
              <a:cxnLst/>
              <a:rect r="r" b="b" t="t" l="l"/>
              <a:pathLst>
                <a:path h="485136" w="1555569">
                  <a:moveTo>
                    <a:pt x="203200" y="0"/>
                  </a:moveTo>
                  <a:lnTo>
                    <a:pt x="1555569" y="0"/>
                  </a:lnTo>
                  <a:lnTo>
                    <a:pt x="1352369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>
                <a:alpha val="4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28575"/>
              <a:ext cx="1352369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475809" y="496302"/>
            <a:ext cx="2923572" cy="1064796"/>
            <a:chOff x="0" y="0"/>
            <a:chExt cx="1332021" cy="4851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32021" cy="485136"/>
            </a:xfrm>
            <a:custGeom>
              <a:avLst/>
              <a:gdLst/>
              <a:ahLst/>
              <a:cxnLst/>
              <a:rect r="r" b="b" t="t" l="l"/>
              <a:pathLst>
                <a:path h="485136" w="1332021">
                  <a:moveTo>
                    <a:pt x="203200" y="0"/>
                  </a:moveTo>
                  <a:lnTo>
                    <a:pt x="1332021" y="0"/>
                  </a:lnTo>
                  <a:lnTo>
                    <a:pt x="1128821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>
                <a:alpha val="52941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28575"/>
              <a:ext cx="1128821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280247" y="9258300"/>
            <a:ext cx="25580560" cy="1543050"/>
            <a:chOff x="0" y="0"/>
            <a:chExt cx="6737267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737267" cy="406400"/>
            </a:xfrm>
            <a:custGeom>
              <a:avLst/>
              <a:gdLst/>
              <a:ahLst/>
              <a:cxnLst/>
              <a:rect r="r" b="b" t="t" l="l"/>
              <a:pathLst>
                <a:path h="406400" w="6737267">
                  <a:moveTo>
                    <a:pt x="0" y="0"/>
                  </a:moveTo>
                  <a:lnTo>
                    <a:pt x="6737267" y="0"/>
                  </a:lnTo>
                  <a:lnTo>
                    <a:pt x="6737267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673726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647974" y="243982"/>
            <a:ext cx="8992051" cy="880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0"/>
              </a:lnSpc>
              <a:spcBef>
                <a:spcPct val="0"/>
              </a:spcBef>
            </a:pPr>
            <a:r>
              <a:rPr lang="en-US" b="true" sz="5100" spc="887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AREA CHART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052503" y="5105387"/>
            <a:ext cx="160318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x axis :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091779" y="5843610"/>
            <a:ext cx="1505577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y axis :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08992" y="2863837"/>
            <a:ext cx="7871289" cy="203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5"/>
              </a:lnSpc>
            </a:pPr>
            <a:r>
              <a:rPr lang="en-US"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Trend analysis of total quantities of product sold using the sum of Quantity in metric tons (MT)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678647" y="5926239"/>
            <a:ext cx="6316139" cy="571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7"/>
              </a:lnSpc>
            </a:pPr>
            <a:r>
              <a:rPr lang="en-US" sz="30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Sum of Quantity in metric tons (MT)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008992" y="6729189"/>
            <a:ext cx="5598294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DAX query: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008992" y="7459439"/>
            <a:ext cx="7871289" cy="946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4"/>
              </a:lnSpc>
            </a:pPr>
            <a:r>
              <a:rPr lang="en-US" sz="2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 in kgs = SUM(sales[Quantity (Kgs)]) /1000</a:t>
            </a:r>
          </a:p>
          <a:p>
            <a:pPr algn="l">
              <a:lnSpc>
                <a:spcPts val="3874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1697697" y="5116326"/>
            <a:ext cx="5277282" cy="66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5"/>
              </a:lnSpc>
            </a:pPr>
            <a:r>
              <a:rPr lang="en-US"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Date column (Month)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911390" y="1949196"/>
            <a:ext cx="6389605" cy="695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1"/>
              </a:lnSpc>
              <a:spcBef>
                <a:spcPct val="0"/>
              </a:spcBef>
            </a:pPr>
            <a:r>
              <a:rPr lang="en-US" b="true" sz="4115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Quantity sold by Month :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431835" y="2190064"/>
            <a:ext cx="9248023" cy="6095588"/>
          </a:xfrm>
          <a:custGeom>
            <a:avLst/>
            <a:gdLst/>
            <a:ahLst/>
            <a:cxnLst/>
            <a:rect r="r" b="b" t="t" l="l"/>
            <a:pathLst>
              <a:path h="6095588" w="9248023">
                <a:moveTo>
                  <a:pt x="0" y="0"/>
                </a:moveTo>
                <a:lnTo>
                  <a:pt x="9248024" y="0"/>
                </a:lnTo>
                <a:lnTo>
                  <a:pt x="9248024" y="6095588"/>
                </a:lnTo>
                <a:lnTo>
                  <a:pt x="0" y="60955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84" t="-2336" r="-855" b="-1427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47762" y="204027"/>
            <a:ext cx="13494910" cy="1064796"/>
            <a:chOff x="0" y="0"/>
            <a:chExt cx="6148472" cy="4851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48472" cy="485136"/>
            </a:xfrm>
            <a:custGeom>
              <a:avLst/>
              <a:gdLst/>
              <a:ahLst/>
              <a:cxnLst/>
              <a:rect r="r" b="b" t="t" l="l"/>
              <a:pathLst>
                <a:path h="485136" w="6148472">
                  <a:moveTo>
                    <a:pt x="203200" y="0"/>
                  </a:moveTo>
                  <a:lnTo>
                    <a:pt x="6148472" y="0"/>
                  </a:lnTo>
                  <a:lnTo>
                    <a:pt x="5945272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5945272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699598" y="611612"/>
            <a:ext cx="3044489" cy="949486"/>
            <a:chOff x="0" y="0"/>
            <a:chExt cx="1555569" cy="4851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5569" cy="485136"/>
            </a:xfrm>
            <a:custGeom>
              <a:avLst/>
              <a:gdLst/>
              <a:ahLst/>
              <a:cxnLst/>
              <a:rect r="r" b="b" t="t" l="l"/>
              <a:pathLst>
                <a:path h="485136" w="1555569">
                  <a:moveTo>
                    <a:pt x="203200" y="0"/>
                  </a:moveTo>
                  <a:lnTo>
                    <a:pt x="1555569" y="0"/>
                  </a:lnTo>
                  <a:lnTo>
                    <a:pt x="1352369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>
                <a:alpha val="4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28575"/>
              <a:ext cx="1352369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475809" y="496302"/>
            <a:ext cx="2923572" cy="1064796"/>
            <a:chOff x="0" y="0"/>
            <a:chExt cx="1332021" cy="4851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32021" cy="485136"/>
            </a:xfrm>
            <a:custGeom>
              <a:avLst/>
              <a:gdLst/>
              <a:ahLst/>
              <a:cxnLst/>
              <a:rect r="r" b="b" t="t" l="l"/>
              <a:pathLst>
                <a:path h="485136" w="1332021">
                  <a:moveTo>
                    <a:pt x="203200" y="0"/>
                  </a:moveTo>
                  <a:lnTo>
                    <a:pt x="1332021" y="0"/>
                  </a:lnTo>
                  <a:lnTo>
                    <a:pt x="1128821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>
                <a:alpha val="52941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28575"/>
              <a:ext cx="1128821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280247" y="9258300"/>
            <a:ext cx="25580560" cy="1543050"/>
            <a:chOff x="0" y="0"/>
            <a:chExt cx="6737267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737267" cy="406400"/>
            </a:xfrm>
            <a:custGeom>
              <a:avLst/>
              <a:gdLst/>
              <a:ahLst/>
              <a:cxnLst/>
              <a:rect r="r" b="b" t="t" l="l"/>
              <a:pathLst>
                <a:path h="406400" w="6737267">
                  <a:moveTo>
                    <a:pt x="0" y="0"/>
                  </a:moveTo>
                  <a:lnTo>
                    <a:pt x="6737267" y="0"/>
                  </a:lnTo>
                  <a:lnTo>
                    <a:pt x="6737267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673726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647974" y="243982"/>
            <a:ext cx="8992051" cy="880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0"/>
              </a:lnSpc>
              <a:spcBef>
                <a:spcPct val="0"/>
              </a:spcBef>
            </a:pPr>
            <a:r>
              <a:rPr lang="en-US" b="true" sz="5100" spc="887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BAR CHART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775755" y="2063496"/>
            <a:ext cx="8419462" cy="6309206"/>
          </a:xfrm>
          <a:custGeom>
            <a:avLst/>
            <a:gdLst/>
            <a:ahLst/>
            <a:cxnLst/>
            <a:rect r="r" b="b" t="t" l="l"/>
            <a:pathLst>
              <a:path h="6309206" w="8419462">
                <a:moveTo>
                  <a:pt x="0" y="0"/>
                </a:moveTo>
                <a:lnTo>
                  <a:pt x="8419462" y="0"/>
                </a:lnTo>
                <a:lnTo>
                  <a:pt x="8419462" y="6309206"/>
                </a:lnTo>
                <a:lnTo>
                  <a:pt x="0" y="63092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84" t="-2373" r="-2955" b="-2999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863765" y="1996821"/>
            <a:ext cx="8181824" cy="600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6"/>
              </a:lnSpc>
              <a:spcBef>
                <a:spcPct val="0"/>
              </a:spcBef>
            </a:pPr>
            <a:r>
              <a:rPr lang="en-US" b="true" sz="3547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Top 5 Customers with Highest Sales 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52503" y="4737087"/>
            <a:ext cx="160318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x axis :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091779" y="5475310"/>
            <a:ext cx="1505577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y axis 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008992" y="2959087"/>
            <a:ext cx="7166472" cy="134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5"/>
              </a:lnSpc>
            </a:pPr>
            <a:r>
              <a:rPr lang="en-US"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Comparison of top 5 customers based on total sales in lakhs.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678647" y="5483212"/>
            <a:ext cx="5831200" cy="66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5"/>
              </a:lnSpc>
            </a:pPr>
            <a:r>
              <a:rPr lang="en-US"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Sum of Gross total in Lakhs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008992" y="6360889"/>
            <a:ext cx="5598294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DAX query: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008992" y="7091139"/>
            <a:ext cx="7871289" cy="946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4"/>
              </a:lnSpc>
            </a:pPr>
            <a:r>
              <a:rPr lang="en-US" sz="2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 in Lakhs = SUM(Sales[Gross Total (Dr)]) / 100000</a:t>
            </a:r>
          </a:p>
          <a:p>
            <a:pPr algn="l">
              <a:lnSpc>
                <a:spcPts val="3874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1697697" y="4748026"/>
            <a:ext cx="6347891" cy="66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5"/>
              </a:lnSpc>
            </a:pPr>
            <a:r>
              <a:rPr lang="en-US"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Particulars column (customers)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47762" y="204027"/>
            <a:ext cx="13494910" cy="1064796"/>
            <a:chOff x="0" y="0"/>
            <a:chExt cx="6148472" cy="4851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48472" cy="485136"/>
            </a:xfrm>
            <a:custGeom>
              <a:avLst/>
              <a:gdLst/>
              <a:ahLst/>
              <a:cxnLst/>
              <a:rect r="r" b="b" t="t" l="l"/>
              <a:pathLst>
                <a:path h="485136" w="6148472">
                  <a:moveTo>
                    <a:pt x="203200" y="0"/>
                  </a:moveTo>
                  <a:lnTo>
                    <a:pt x="6148472" y="0"/>
                  </a:lnTo>
                  <a:lnTo>
                    <a:pt x="5945272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5945272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699598" y="611612"/>
            <a:ext cx="3044489" cy="949486"/>
            <a:chOff x="0" y="0"/>
            <a:chExt cx="1555569" cy="4851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5569" cy="485136"/>
            </a:xfrm>
            <a:custGeom>
              <a:avLst/>
              <a:gdLst/>
              <a:ahLst/>
              <a:cxnLst/>
              <a:rect r="r" b="b" t="t" l="l"/>
              <a:pathLst>
                <a:path h="485136" w="1555569">
                  <a:moveTo>
                    <a:pt x="203200" y="0"/>
                  </a:moveTo>
                  <a:lnTo>
                    <a:pt x="1555569" y="0"/>
                  </a:lnTo>
                  <a:lnTo>
                    <a:pt x="1352369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>
                <a:alpha val="4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28575"/>
              <a:ext cx="1352369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475809" y="496302"/>
            <a:ext cx="2923572" cy="1064796"/>
            <a:chOff x="0" y="0"/>
            <a:chExt cx="1332021" cy="4851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32021" cy="485136"/>
            </a:xfrm>
            <a:custGeom>
              <a:avLst/>
              <a:gdLst/>
              <a:ahLst/>
              <a:cxnLst/>
              <a:rect r="r" b="b" t="t" l="l"/>
              <a:pathLst>
                <a:path h="485136" w="1332021">
                  <a:moveTo>
                    <a:pt x="203200" y="0"/>
                  </a:moveTo>
                  <a:lnTo>
                    <a:pt x="1332021" y="0"/>
                  </a:lnTo>
                  <a:lnTo>
                    <a:pt x="1128821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>
                <a:alpha val="52941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28575"/>
              <a:ext cx="1128821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280247" y="9258300"/>
            <a:ext cx="25580560" cy="1543050"/>
            <a:chOff x="0" y="0"/>
            <a:chExt cx="6737267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737267" cy="406400"/>
            </a:xfrm>
            <a:custGeom>
              <a:avLst/>
              <a:gdLst/>
              <a:ahLst/>
              <a:cxnLst/>
              <a:rect r="r" b="b" t="t" l="l"/>
              <a:pathLst>
                <a:path h="406400" w="6737267">
                  <a:moveTo>
                    <a:pt x="0" y="0"/>
                  </a:moveTo>
                  <a:lnTo>
                    <a:pt x="6737267" y="0"/>
                  </a:lnTo>
                  <a:lnTo>
                    <a:pt x="6737267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673726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723096" y="2641477"/>
            <a:ext cx="7455105" cy="5117416"/>
          </a:xfrm>
          <a:custGeom>
            <a:avLst/>
            <a:gdLst/>
            <a:ahLst/>
            <a:cxnLst/>
            <a:rect r="r" b="b" t="t" l="l"/>
            <a:pathLst>
              <a:path h="5117416" w="7455105">
                <a:moveTo>
                  <a:pt x="0" y="0"/>
                </a:moveTo>
                <a:lnTo>
                  <a:pt x="7455104" y="0"/>
                </a:lnTo>
                <a:lnTo>
                  <a:pt x="7455104" y="5117416"/>
                </a:lnTo>
                <a:lnTo>
                  <a:pt x="0" y="51174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83" t="-4331" r="-1585" b="-3677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647974" y="243982"/>
            <a:ext cx="8992051" cy="880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0"/>
              </a:lnSpc>
              <a:spcBef>
                <a:spcPct val="0"/>
              </a:spcBef>
            </a:pPr>
            <a:r>
              <a:rPr lang="en-US" b="true" sz="5100" spc="887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GAUGE CHART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95217" y="2472151"/>
            <a:ext cx="6192262" cy="696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63"/>
              </a:lnSpc>
              <a:spcBef>
                <a:spcPct val="0"/>
              </a:spcBef>
            </a:pPr>
            <a:r>
              <a:rPr lang="en-US" b="true" sz="4188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Finding Maximum sales: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95217" y="3477828"/>
            <a:ext cx="7292790" cy="1361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sz="356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Finding the maximum sales in the data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195217" y="6236979"/>
            <a:ext cx="5696970" cy="606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6"/>
              </a:lnSpc>
              <a:spcBef>
                <a:spcPct val="0"/>
              </a:spcBef>
            </a:pPr>
            <a:r>
              <a:rPr lang="en-US" b="true" sz="356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DAX query: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95217" y="7367417"/>
            <a:ext cx="8836697" cy="47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3"/>
              </a:lnSpc>
            </a:pPr>
            <a:r>
              <a:rPr lang="en-US" sz="245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Max Sales Transaction = MAX(sales[Gross Total (Dr)]) /100000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761279" y="5011290"/>
            <a:ext cx="6459781" cy="66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sz="356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Maximum value of Gross total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195217" y="5068380"/>
            <a:ext cx="1494765" cy="606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6"/>
              </a:lnSpc>
              <a:spcBef>
                <a:spcPct val="0"/>
              </a:spcBef>
            </a:pPr>
            <a:r>
              <a:rPr lang="en-US" b="true" sz="356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Value: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47762" y="204027"/>
            <a:ext cx="13494910" cy="1064796"/>
            <a:chOff x="0" y="0"/>
            <a:chExt cx="6148472" cy="4851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48472" cy="485136"/>
            </a:xfrm>
            <a:custGeom>
              <a:avLst/>
              <a:gdLst/>
              <a:ahLst/>
              <a:cxnLst/>
              <a:rect r="r" b="b" t="t" l="l"/>
              <a:pathLst>
                <a:path h="485136" w="6148472">
                  <a:moveTo>
                    <a:pt x="203200" y="0"/>
                  </a:moveTo>
                  <a:lnTo>
                    <a:pt x="6148472" y="0"/>
                  </a:lnTo>
                  <a:lnTo>
                    <a:pt x="5945272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5945272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699598" y="611612"/>
            <a:ext cx="3044489" cy="949486"/>
            <a:chOff x="0" y="0"/>
            <a:chExt cx="1555569" cy="4851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5569" cy="485136"/>
            </a:xfrm>
            <a:custGeom>
              <a:avLst/>
              <a:gdLst/>
              <a:ahLst/>
              <a:cxnLst/>
              <a:rect r="r" b="b" t="t" l="l"/>
              <a:pathLst>
                <a:path h="485136" w="1555569">
                  <a:moveTo>
                    <a:pt x="203200" y="0"/>
                  </a:moveTo>
                  <a:lnTo>
                    <a:pt x="1555569" y="0"/>
                  </a:lnTo>
                  <a:lnTo>
                    <a:pt x="1352369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>
                <a:alpha val="4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28575"/>
              <a:ext cx="1352369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475809" y="496302"/>
            <a:ext cx="2923572" cy="1064796"/>
            <a:chOff x="0" y="0"/>
            <a:chExt cx="1332021" cy="4851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32021" cy="485136"/>
            </a:xfrm>
            <a:custGeom>
              <a:avLst/>
              <a:gdLst/>
              <a:ahLst/>
              <a:cxnLst/>
              <a:rect r="r" b="b" t="t" l="l"/>
              <a:pathLst>
                <a:path h="485136" w="1332021">
                  <a:moveTo>
                    <a:pt x="203200" y="0"/>
                  </a:moveTo>
                  <a:lnTo>
                    <a:pt x="1332021" y="0"/>
                  </a:lnTo>
                  <a:lnTo>
                    <a:pt x="1128821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>
                <a:alpha val="52941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28575"/>
              <a:ext cx="1128821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280247" y="9258300"/>
            <a:ext cx="25580560" cy="1543050"/>
            <a:chOff x="0" y="0"/>
            <a:chExt cx="6737267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737267" cy="406400"/>
            </a:xfrm>
            <a:custGeom>
              <a:avLst/>
              <a:gdLst/>
              <a:ahLst/>
              <a:cxnLst/>
              <a:rect r="r" b="b" t="t" l="l"/>
              <a:pathLst>
                <a:path h="406400" w="6737267">
                  <a:moveTo>
                    <a:pt x="0" y="0"/>
                  </a:moveTo>
                  <a:lnTo>
                    <a:pt x="6737267" y="0"/>
                  </a:lnTo>
                  <a:lnTo>
                    <a:pt x="6737267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673726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80013" y="2295852"/>
            <a:ext cx="7821494" cy="5764875"/>
          </a:xfrm>
          <a:custGeom>
            <a:avLst/>
            <a:gdLst/>
            <a:ahLst/>
            <a:cxnLst/>
            <a:rect r="r" b="b" t="t" l="l"/>
            <a:pathLst>
              <a:path h="5764875" w="7821494">
                <a:moveTo>
                  <a:pt x="0" y="0"/>
                </a:moveTo>
                <a:lnTo>
                  <a:pt x="7821494" y="0"/>
                </a:lnTo>
                <a:lnTo>
                  <a:pt x="7821494" y="5764874"/>
                </a:lnTo>
                <a:lnTo>
                  <a:pt x="0" y="57648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023" t="-96993" r="-6236" b="-11281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647974" y="243982"/>
            <a:ext cx="8992051" cy="880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0"/>
              </a:lnSpc>
              <a:spcBef>
                <a:spcPct val="0"/>
              </a:spcBef>
            </a:pPr>
            <a:r>
              <a:rPr lang="en-US" b="true" sz="5100" spc="887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PIE CHART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95217" y="2229177"/>
            <a:ext cx="8115300" cy="70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63"/>
              </a:lnSpc>
              <a:spcBef>
                <a:spcPct val="0"/>
              </a:spcBef>
            </a:pPr>
            <a:r>
              <a:rPr lang="en-US" b="true" sz="4188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GST Sales vs IGST vs Ou SGST 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43820" y="3338052"/>
            <a:ext cx="7292790" cy="1361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sz="356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Comparison of GST Sales vs IGST vs Outward SGST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111484" y="5127960"/>
            <a:ext cx="3789923" cy="1687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1504" indent="-315752" lvl="1">
              <a:lnSpc>
                <a:spcPts val="4533"/>
              </a:lnSpc>
              <a:buFont typeface="Arial"/>
              <a:buChar char="•"/>
            </a:pPr>
            <a:r>
              <a:rPr lang="en-US" sz="292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Sum of Gst sales</a:t>
            </a:r>
          </a:p>
          <a:p>
            <a:pPr algn="l" marL="631504" indent="-315752" lvl="1">
              <a:lnSpc>
                <a:spcPts val="4533"/>
              </a:lnSpc>
              <a:buFont typeface="Arial"/>
              <a:buChar char="•"/>
            </a:pPr>
            <a:r>
              <a:rPr lang="en-US" sz="292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Sum of Igst</a:t>
            </a:r>
          </a:p>
          <a:p>
            <a:pPr algn="l" marL="631504" indent="-315752" lvl="1">
              <a:lnSpc>
                <a:spcPts val="4533"/>
              </a:lnSpc>
              <a:buFont typeface="Arial"/>
              <a:buChar char="•"/>
            </a:pPr>
            <a:r>
              <a:rPr lang="en-US" sz="292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Sum of cgst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343820" y="5039907"/>
            <a:ext cx="1767664" cy="606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6"/>
              </a:lnSpc>
              <a:spcBef>
                <a:spcPct val="0"/>
              </a:spcBef>
            </a:pPr>
            <a:r>
              <a:rPr lang="en-US" b="true" sz="356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Values 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47762" y="204027"/>
            <a:ext cx="13494910" cy="1064796"/>
            <a:chOff x="0" y="0"/>
            <a:chExt cx="6148472" cy="4851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48472" cy="485136"/>
            </a:xfrm>
            <a:custGeom>
              <a:avLst/>
              <a:gdLst/>
              <a:ahLst/>
              <a:cxnLst/>
              <a:rect r="r" b="b" t="t" l="l"/>
              <a:pathLst>
                <a:path h="485136" w="6148472">
                  <a:moveTo>
                    <a:pt x="203200" y="0"/>
                  </a:moveTo>
                  <a:lnTo>
                    <a:pt x="6148472" y="0"/>
                  </a:lnTo>
                  <a:lnTo>
                    <a:pt x="5945272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5945272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699598" y="611612"/>
            <a:ext cx="3044489" cy="949486"/>
            <a:chOff x="0" y="0"/>
            <a:chExt cx="1555569" cy="4851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5569" cy="485136"/>
            </a:xfrm>
            <a:custGeom>
              <a:avLst/>
              <a:gdLst/>
              <a:ahLst/>
              <a:cxnLst/>
              <a:rect r="r" b="b" t="t" l="l"/>
              <a:pathLst>
                <a:path h="485136" w="1555569">
                  <a:moveTo>
                    <a:pt x="203200" y="0"/>
                  </a:moveTo>
                  <a:lnTo>
                    <a:pt x="1555569" y="0"/>
                  </a:lnTo>
                  <a:lnTo>
                    <a:pt x="1352369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>
                <a:alpha val="4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28575"/>
              <a:ext cx="1352369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475809" y="496302"/>
            <a:ext cx="2923572" cy="1064796"/>
            <a:chOff x="0" y="0"/>
            <a:chExt cx="1332021" cy="4851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32021" cy="485136"/>
            </a:xfrm>
            <a:custGeom>
              <a:avLst/>
              <a:gdLst/>
              <a:ahLst/>
              <a:cxnLst/>
              <a:rect r="r" b="b" t="t" l="l"/>
              <a:pathLst>
                <a:path h="485136" w="1332021">
                  <a:moveTo>
                    <a:pt x="203200" y="0"/>
                  </a:moveTo>
                  <a:lnTo>
                    <a:pt x="1332021" y="0"/>
                  </a:lnTo>
                  <a:lnTo>
                    <a:pt x="1128821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>
                <a:alpha val="52941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28575"/>
              <a:ext cx="1128821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280247" y="9258300"/>
            <a:ext cx="25580560" cy="1543050"/>
            <a:chOff x="0" y="0"/>
            <a:chExt cx="6737267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737267" cy="406400"/>
            </a:xfrm>
            <a:custGeom>
              <a:avLst/>
              <a:gdLst/>
              <a:ahLst/>
              <a:cxnLst/>
              <a:rect r="r" b="b" t="t" l="l"/>
              <a:pathLst>
                <a:path h="406400" w="6737267">
                  <a:moveTo>
                    <a:pt x="0" y="0"/>
                  </a:moveTo>
                  <a:lnTo>
                    <a:pt x="6737267" y="0"/>
                  </a:lnTo>
                  <a:lnTo>
                    <a:pt x="6737267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673726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51282" y="3519800"/>
            <a:ext cx="2286640" cy="1846177"/>
          </a:xfrm>
          <a:custGeom>
            <a:avLst/>
            <a:gdLst/>
            <a:ahLst/>
            <a:cxnLst/>
            <a:rect r="r" b="b" t="t" l="l"/>
            <a:pathLst>
              <a:path h="1846177" w="2286640">
                <a:moveTo>
                  <a:pt x="0" y="0"/>
                </a:moveTo>
                <a:lnTo>
                  <a:pt x="2286640" y="0"/>
                </a:lnTo>
                <a:lnTo>
                  <a:pt x="2286640" y="1846176"/>
                </a:lnTo>
                <a:lnTo>
                  <a:pt x="0" y="18461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67" t="-6727" r="-340685" b="-131482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647974" y="243982"/>
            <a:ext cx="8992051" cy="880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0"/>
              </a:lnSpc>
              <a:spcBef>
                <a:spcPct val="0"/>
              </a:spcBef>
            </a:pPr>
            <a:r>
              <a:rPr lang="en-US" b="true" sz="5100" spc="887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CARD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50445" y="1463616"/>
            <a:ext cx="7602169" cy="962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5"/>
              </a:lnSpc>
            </a:pPr>
            <a:r>
              <a:rPr lang="en-US" sz="3494" b="true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1.Total no of sales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2883187" y="3519800"/>
            <a:ext cx="2231201" cy="1846177"/>
          </a:xfrm>
          <a:custGeom>
            <a:avLst/>
            <a:gdLst/>
            <a:ahLst/>
            <a:cxnLst/>
            <a:rect r="r" b="b" t="t" l="l"/>
            <a:pathLst>
              <a:path h="1846177" w="2231201">
                <a:moveTo>
                  <a:pt x="0" y="0"/>
                </a:moveTo>
                <a:lnTo>
                  <a:pt x="2231200" y="0"/>
                </a:lnTo>
                <a:lnTo>
                  <a:pt x="2231200" y="1846176"/>
                </a:lnTo>
                <a:lnTo>
                  <a:pt x="0" y="18461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2070" t="-2808" r="-231438" b="-124772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316811" y="3519800"/>
            <a:ext cx="2391071" cy="1846177"/>
          </a:xfrm>
          <a:custGeom>
            <a:avLst/>
            <a:gdLst/>
            <a:ahLst/>
            <a:cxnLst/>
            <a:rect r="r" b="b" t="t" l="l"/>
            <a:pathLst>
              <a:path h="1846177" w="2391071">
                <a:moveTo>
                  <a:pt x="0" y="0"/>
                </a:moveTo>
                <a:lnTo>
                  <a:pt x="2391071" y="0"/>
                </a:lnTo>
                <a:lnTo>
                  <a:pt x="2391071" y="1846176"/>
                </a:lnTo>
                <a:lnTo>
                  <a:pt x="0" y="18461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1837" t="-5357" r="-111693" b="-121664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982624" y="3519800"/>
            <a:ext cx="2367795" cy="1846177"/>
          </a:xfrm>
          <a:custGeom>
            <a:avLst/>
            <a:gdLst/>
            <a:ahLst/>
            <a:cxnLst/>
            <a:rect r="r" b="b" t="t" l="l"/>
            <a:pathLst>
              <a:path h="1846177" w="2367795">
                <a:moveTo>
                  <a:pt x="0" y="0"/>
                </a:moveTo>
                <a:lnTo>
                  <a:pt x="2367796" y="0"/>
                </a:lnTo>
                <a:lnTo>
                  <a:pt x="2367796" y="1846176"/>
                </a:lnTo>
                <a:lnTo>
                  <a:pt x="0" y="18461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6168" t="-2638" r="-6466" b="-121674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194742" y="6262438"/>
            <a:ext cx="4560600" cy="1346936"/>
          </a:xfrm>
          <a:custGeom>
            <a:avLst/>
            <a:gdLst/>
            <a:ahLst/>
            <a:cxnLst/>
            <a:rect r="r" b="b" t="t" l="l"/>
            <a:pathLst>
              <a:path h="1346936" w="4560600">
                <a:moveTo>
                  <a:pt x="0" y="0"/>
                </a:moveTo>
                <a:lnTo>
                  <a:pt x="4560600" y="0"/>
                </a:lnTo>
                <a:lnTo>
                  <a:pt x="4560600" y="1346936"/>
                </a:lnTo>
                <a:lnTo>
                  <a:pt x="0" y="1346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3541" t="-318418" r="-3659" b="-18699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51282" y="6262438"/>
            <a:ext cx="4552255" cy="1383334"/>
          </a:xfrm>
          <a:custGeom>
            <a:avLst/>
            <a:gdLst/>
            <a:ahLst/>
            <a:cxnLst/>
            <a:rect r="r" b="b" t="t" l="l"/>
            <a:pathLst>
              <a:path h="1383334" w="4552255">
                <a:moveTo>
                  <a:pt x="0" y="0"/>
                </a:moveTo>
                <a:lnTo>
                  <a:pt x="4552255" y="0"/>
                </a:lnTo>
                <a:lnTo>
                  <a:pt x="4552255" y="1383334"/>
                </a:lnTo>
                <a:lnTo>
                  <a:pt x="0" y="13833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3529" t="-197837" r="-4216" b="-127778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62334" y="2707731"/>
            <a:ext cx="447285" cy="695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1"/>
              </a:lnSpc>
              <a:spcBef>
                <a:spcPct val="0"/>
              </a:spcBef>
            </a:pPr>
            <a:r>
              <a:rPr lang="en-US" b="true" sz="4115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1.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57975" y="2707731"/>
            <a:ext cx="526849" cy="695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1"/>
              </a:lnSpc>
              <a:spcBef>
                <a:spcPct val="0"/>
              </a:spcBef>
            </a:pPr>
            <a:r>
              <a:rPr lang="en-US" b="true" sz="4115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2.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589672" y="2707731"/>
            <a:ext cx="526849" cy="695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1"/>
              </a:lnSpc>
              <a:spcBef>
                <a:spcPct val="0"/>
              </a:spcBef>
            </a:pPr>
            <a:r>
              <a:rPr lang="en-US" b="true" sz="4115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3.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192971" y="2707731"/>
            <a:ext cx="526849" cy="695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1"/>
              </a:lnSpc>
              <a:spcBef>
                <a:spcPct val="0"/>
              </a:spcBef>
            </a:pPr>
            <a:r>
              <a:rPr lang="en-US" b="true" sz="4115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4.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62334" y="5428354"/>
            <a:ext cx="526849" cy="695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1"/>
              </a:lnSpc>
              <a:spcBef>
                <a:spcPct val="0"/>
              </a:spcBef>
            </a:pPr>
            <a:r>
              <a:rPr lang="en-US" b="true" sz="4115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5.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699978" y="5428354"/>
            <a:ext cx="526849" cy="695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1"/>
              </a:lnSpc>
              <a:spcBef>
                <a:spcPct val="0"/>
              </a:spcBef>
            </a:pPr>
            <a:r>
              <a:rPr lang="en-US" b="true" sz="4115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6.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550445" y="2758399"/>
            <a:ext cx="7602169" cy="962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5"/>
              </a:lnSpc>
            </a:pPr>
            <a:r>
              <a:rPr lang="en-US" sz="3494" b="true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2.Total no of customers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581217" y="4167467"/>
            <a:ext cx="7602169" cy="962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5"/>
              </a:lnSpc>
            </a:pPr>
            <a:r>
              <a:rPr lang="en-US" sz="3494" b="true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3.Average Sales per transaction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581217" y="5329191"/>
            <a:ext cx="7602169" cy="962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5"/>
              </a:lnSpc>
            </a:pPr>
            <a:r>
              <a:rPr lang="en-US" sz="3494" b="true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4.Average quantity per transaction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581217" y="7865437"/>
            <a:ext cx="7602169" cy="962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5"/>
              </a:lnSpc>
            </a:pPr>
            <a:r>
              <a:rPr lang="en-US" sz="3494" b="true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6.Fastest Growing month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550445" y="6627067"/>
            <a:ext cx="7602169" cy="962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5"/>
              </a:lnSpc>
            </a:pPr>
            <a:r>
              <a:rPr lang="en-US" sz="3494" b="true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5.Peak Sales Day (Highest sale)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947979" y="3774392"/>
            <a:ext cx="4913755" cy="506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9"/>
              </a:lnSpc>
            </a:pPr>
            <a:r>
              <a:rPr lang="en-US" sz="266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Distinct count of Particulars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947979" y="2476516"/>
            <a:ext cx="4913755" cy="506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9"/>
              </a:lnSpc>
            </a:pPr>
            <a:r>
              <a:rPr lang="en-US" sz="266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Distinct count of Gross total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947979" y="5120262"/>
            <a:ext cx="4913755" cy="506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9"/>
              </a:lnSpc>
            </a:pPr>
            <a:r>
              <a:rPr lang="en-US" sz="266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Average of Gross total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947979" y="6345183"/>
            <a:ext cx="4913755" cy="506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9"/>
              </a:lnSpc>
            </a:pPr>
            <a:r>
              <a:rPr lang="en-US" sz="266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Average of Quantity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947979" y="7583554"/>
            <a:ext cx="6145225" cy="506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9"/>
              </a:lnSpc>
            </a:pPr>
            <a:r>
              <a:rPr lang="en-US" sz="266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Maximum value from Gross total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47762" y="204027"/>
            <a:ext cx="13494910" cy="1064796"/>
            <a:chOff x="0" y="0"/>
            <a:chExt cx="6148472" cy="4851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48472" cy="485136"/>
            </a:xfrm>
            <a:custGeom>
              <a:avLst/>
              <a:gdLst/>
              <a:ahLst/>
              <a:cxnLst/>
              <a:rect r="r" b="b" t="t" l="l"/>
              <a:pathLst>
                <a:path h="485136" w="6148472">
                  <a:moveTo>
                    <a:pt x="203200" y="0"/>
                  </a:moveTo>
                  <a:lnTo>
                    <a:pt x="6148472" y="0"/>
                  </a:lnTo>
                  <a:lnTo>
                    <a:pt x="5945272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5945272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699598" y="611612"/>
            <a:ext cx="3044489" cy="949486"/>
            <a:chOff x="0" y="0"/>
            <a:chExt cx="1555569" cy="4851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5569" cy="485136"/>
            </a:xfrm>
            <a:custGeom>
              <a:avLst/>
              <a:gdLst/>
              <a:ahLst/>
              <a:cxnLst/>
              <a:rect r="r" b="b" t="t" l="l"/>
              <a:pathLst>
                <a:path h="485136" w="1555569">
                  <a:moveTo>
                    <a:pt x="203200" y="0"/>
                  </a:moveTo>
                  <a:lnTo>
                    <a:pt x="1555569" y="0"/>
                  </a:lnTo>
                  <a:lnTo>
                    <a:pt x="1352369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>
                <a:alpha val="4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28575"/>
              <a:ext cx="1352369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475809" y="496302"/>
            <a:ext cx="2923572" cy="1064796"/>
            <a:chOff x="0" y="0"/>
            <a:chExt cx="1332021" cy="4851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32021" cy="485136"/>
            </a:xfrm>
            <a:custGeom>
              <a:avLst/>
              <a:gdLst/>
              <a:ahLst/>
              <a:cxnLst/>
              <a:rect r="r" b="b" t="t" l="l"/>
              <a:pathLst>
                <a:path h="485136" w="1332021">
                  <a:moveTo>
                    <a:pt x="203200" y="0"/>
                  </a:moveTo>
                  <a:lnTo>
                    <a:pt x="1332021" y="0"/>
                  </a:lnTo>
                  <a:lnTo>
                    <a:pt x="1128821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>
                <a:alpha val="52941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28575"/>
              <a:ext cx="1128821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280247" y="9258300"/>
            <a:ext cx="25580560" cy="1543050"/>
            <a:chOff x="0" y="0"/>
            <a:chExt cx="6737267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737267" cy="406400"/>
            </a:xfrm>
            <a:custGeom>
              <a:avLst/>
              <a:gdLst/>
              <a:ahLst/>
              <a:cxnLst/>
              <a:rect r="r" b="b" t="t" l="l"/>
              <a:pathLst>
                <a:path h="406400" w="6737267">
                  <a:moveTo>
                    <a:pt x="0" y="0"/>
                  </a:moveTo>
                  <a:lnTo>
                    <a:pt x="6737267" y="0"/>
                  </a:lnTo>
                  <a:lnTo>
                    <a:pt x="6737267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673726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134444" y="305899"/>
            <a:ext cx="12341298" cy="722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56"/>
              </a:lnSpc>
              <a:spcBef>
                <a:spcPct val="0"/>
              </a:spcBef>
            </a:pPr>
            <a:r>
              <a:rPr lang="en-US" b="true" sz="4254" spc="740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KPI (KEY PERFORMANCE INDICATOR)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2527327" y="1643479"/>
            <a:ext cx="4212895" cy="3001223"/>
          </a:xfrm>
          <a:custGeom>
            <a:avLst/>
            <a:gdLst/>
            <a:ahLst/>
            <a:cxnLst/>
            <a:rect r="r" b="b" t="t" l="l"/>
            <a:pathLst>
              <a:path h="3001223" w="4212895">
                <a:moveTo>
                  <a:pt x="0" y="0"/>
                </a:moveTo>
                <a:lnTo>
                  <a:pt x="4212895" y="0"/>
                </a:lnTo>
                <a:lnTo>
                  <a:pt x="4212895" y="3001223"/>
                </a:lnTo>
                <a:lnTo>
                  <a:pt x="0" y="30012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88" t="-87881" r="-214667" b="-514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527327" y="5629164"/>
            <a:ext cx="4292460" cy="3258590"/>
          </a:xfrm>
          <a:custGeom>
            <a:avLst/>
            <a:gdLst/>
            <a:ahLst/>
            <a:cxnLst/>
            <a:rect r="r" b="b" t="t" l="l"/>
            <a:pathLst>
              <a:path h="3258590" w="4292460">
                <a:moveTo>
                  <a:pt x="0" y="0"/>
                </a:moveTo>
                <a:lnTo>
                  <a:pt x="4292460" y="0"/>
                </a:lnTo>
                <a:lnTo>
                  <a:pt x="4292460" y="3258589"/>
                </a:lnTo>
                <a:lnTo>
                  <a:pt x="0" y="32585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0701" t="-86666" r="-121965" b="-3686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9819678" y="1511328"/>
            <a:ext cx="5598294" cy="695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1"/>
              </a:lnSpc>
              <a:spcBef>
                <a:spcPct val="0"/>
              </a:spcBef>
            </a:pPr>
            <a:r>
              <a:rPr lang="en-US" b="true" sz="4115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Total Sales in Lakhs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465996" y="2473534"/>
            <a:ext cx="5601809" cy="62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5"/>
              </a:lnSpc>
            </a:pPr>
            <a:r>
              <a:rPr lang="en-US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Sum of Gross total in Lakhs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975881" y="3718101"/>
            <a:ext cx="5598294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DAX query: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985406" y="4458487"/>
            <a:ext cx="7871289" cy="946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4"/>
              </a:lnSpc>
            </a:pPr>
            <a:r>
              <a:rPr lang="en-US" sz="2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 in Lakhs = SUM(Sales[Gross Total (Dr)]) / 100000</a:t>
            </a:r>
          </a:p>
          <a:p>
            <a:pPr algn="l">
              <a:lnSpc>
                <a:spcPts val="3874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9886152" y="2457518"/>
            <a:ext cx="2732672" cy="606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Trend axis 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947306" y="3050809"/>
            <a:ext cx="1505577" cy="606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value 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510033" y="3112251"/>
            <a:ext cx="3174090" cy="62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5"/>
              </a:lnSpc>
            </a:pPr>
            <a:r>
              <a:rPr lang="en-US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 in Lakhs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819678" y="5642777"/>
            <a:ext cx="5598294" cy="695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1"/>
              </a:lnSpc>
              <a:spcBef>
                <a:spcPct val="0"/>
              </a:spcBef>
            </a:pPr>
            <a:r>
              <a:rPr lang="en-US" b="true" sz="4115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Total Quantity sold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465996" y="6604984"/>
            <a:ext cx="5601809" cy="62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5"/>
              </a:lnSpc>
            </a:pPr>
            <a:r>
              <a:rPr lang="en-US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Sum of Gross total in Lakhs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975881" y="7849551"/>
            <a:ext cx="5598294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DAX query: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985406" y="8589937"/>
            <a:ext cx="7871289" cy="46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4"/>
              </a:lnSpc>
            </a:pPr>
            <a:r>
              <a:rPr lang="en-US" sz="2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 in kgs = SUM(sales[Quantity (Kgs)]) /1000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886152" y="6588968"/>
            <a:ext cx="2732672" cy="606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Trend axis 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947306" y="7182258"/>
            <a:ext cx="1505577" cy="606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value 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510033" y="7243701"/>
            <a:ext cx="3174090" cy="62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5"/>
              </a:lnSpc>
            </a:pPr>
            <a:r>
              <a:rPr lang="en-US" sz="3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 in Kgs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336054" y="5181600"/>
            <a:ext cx="17520642" cy="47741"/>
            <a:chOff x="0" y="0"/>
            <a:chExt cx="4614490" cy="1257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614490" cy="12574"/>
            </a:xfrm>
            <a:custGeom>
              <a:avLst/>
              <a:gdLst/>
              <a:ahLst/>
              <a:cxnLst/>
              <a:rect r="r" b="b" t="t" l="l"/>
              <a:pathLst>
                <a:path h="12574" w="4614490">
                  <a:moveTo>
                    <a:pt x="0" y="0"/>
                  </a:moveTo>
                  <a:lnTo>
                    <a:pt x="4614490" y="0"/>
                  </a:lnTo>
                  <a:lnTo>
                    <a:pt x="4614490" y="12574"/>
                  </a:lnTo>
                  <a:lnTo>
                    <a:pt x="0" y="12574"/>
                  </a:lnTo>
                  <a:close/>
                </a:path>
              </a:pathLst>
            </a:custGeom>
            <a:solidFill>
              <a:srgbClr val="004AAD">
                <a:alpha val="49804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4614490" cy="50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47762" y="204027"/>
            <a:ext cx="13494910" cy="1064796"/>
            <a:chOff x="0" y="0"/>
            <a:chExt cx="6148472" cy="4851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48472" cy="485136"/>
            </a:xfrm>
            <a:custGeom>
              <a:avLst/>
              <a:gdLst/>
              <a:ahLst/>
              <a:cxnLst/>
              <a:rect r="r" b="b" t="t" l="l"/>
              <a:pathLst>
                <a:path h="485136" w="6148472">
                  <a:moveTo>
                    <a:pt x="203200" y="0"/>
                  </a:moveTo>
                  <a:lnTo>
                    <a:pt x="6148472" y="0"/>
                  </a:lnTo>
                  <a:lnTo>
                    <a:pt x="5945272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5945272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699598" y="611612"/>
            <a:ext cx="3044489" cy="949486"/>
            <a:chOff x="0" y="0"/>
            <a:chExt cx="1555569" cy="4851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5569" cy="485136"/>
            </a:xfrm>
            <a:custGeom>
              <a:avLst/>
              <a:gdLst/>
              <a:ahLst/>
              <a:cxnLst/>
              <a:rect r="r" b="b" t="t" l="l"/>
              <a:pathLst>
                <a:path h="485136" w="1555569">
                  <a:moveTo>
                    <a:pt x="203200" y="0"/>
                  </a:moveTo>
                  <a:lnTo>
                    <a:pt x="1555569" y="0"/>
                  </a:lnTo>
                  <a:lnTo>
                    <a:pt x="1352369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>
                <a:alpha val="4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28575"/>
              <a:ext cx="1352369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475809" y="496302"/>
            <a:ext cx="2923572" cy="1064796"/>
            <a:chOff x="0" y="0"/>
            <a:chExt cx="1332021" cy="4851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32021" cy="485136"/>
            </a:xfrm>
            <a:custGeom>
              <a:avLst/>
              <a:gdLst/>
              <a:ahLst/>
              <a:cxnLst/>
              <a:rect r="r" b="b" t="t" l="l"/>
              <a:pathLst>
                <a:path h="485136" w="1332021">
                  <a:moveTo>
                    <a:pt x="203200" y="0"/>
                  </a:moveTo>
                  <a:lnTo>
                    <a:pt x="1332021" y="0"/>
                  </a:lnTo>
                  <a:lnTo>
                    <a:pt x="1128821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>
                <a:alpha val="52941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28575"/>
              <a:ext cx="1128821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280247" y="9258300"/>
            <a:ext cx="25580560" cy="1543050"/>
            <a:chOff x="0" y="0"/>
            <a:chExt cx="6737267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737267" cy="406400"/>
            </a:xfrm>
            <a:custGeom>
              <a:avLst/>
              <a:gdLst/>
              <a:ahLst/>
              <a:cxnLst/>
              <a:rect r="r" b="b" t="t" l="l"/>
              <a:pathLst>
                <a:path h="406400" w="6737267">
                  <a:moveTo>
                    <a:pt x="0" y="0"/>
                  </a:moveTo>
                  <a:lnTo>
                    <a:pt x="6737267" y="0"/>
                  </a:lnTo>
                  <a:lnTo>
                    <a:pt x="6737267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673726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417449" y="2178233"/>
            <a:ext cx="3541878" cy="6748713"/>
          </a:xfrm>
          <a:custGeom>
            <a:avLst/>
            <a:gdLst/>
            <a:ahLst/>
            <a:cxnLst/>
            <a:rect r="r" b="b" t="t" l="l"/>
            <a:pathLst>
              <a:path h="6748713" w="3541878">
                <a:moveTo>
                  <a:pt x="0" y="0"/>
                </a:moveTo>
                <a:lnTo>
                  <a:pt x="3541878" y="0"/>
                </a:lnTo>
                <a:lnTo>
                  <a:pt x="3541878" y="6748712"/>
                </a:lnTo>
                <a:lnTo>
                  <a:pt x="0" y="67487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893357" y="1766416"/>
            <a:ext cx="3043481" cy="7286566"/>
          </a:xfrm>
          <a:custGeom>
            <a:avLst/>
            <a:gdLst/>
            <a:ahLst/>
            <a:cxnLst/>
            <a:rect r="r" b="b" t="t" l="l"/>
            <a:pathLst>
              <a:path h="7286566" w="3043481">
                <a:moveTo>
                  <a:pt x="0" y="0"/>
                </a:moveTo>
                <a:lnTo>
                  <a:pt x="3043481" y="0"/>
                </a:lnTo>
                <a:lnTo>
                  <a:pt x="3043481" y="7286566"/>
                </a:lnTo>
                <a:lnTo>
                  <a:pt x="0" y="72865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2943" r="0" b="-3088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647974" y="243982"/>
            <a:ext cx="8992051" cy="880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0"/>
              </a:lnSpc>
              <a:spcBef>
                <a:spcPct val="0"/>
              </a:spcBef>
            </a:pPr>
            <a:r>
              <a:rPr lang="en-US" b="true" sz="5100" spc="887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SLICER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647974" y="1884036"/>
            <a:ext cx="8453622" cy="755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1"/>
              </a:lnSpc>
              <a:spcBef>
                <a:spcPct val="0"/>
              </a:spcBef>
            </a:pPr>
            <a:r>
              <a:rPr lang="en-US" b="true" sz="445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Slicer 1 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647974" y="3002101"/>
            <a:ext cx="9483119" cy="2066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1"/>
              </a:lnSpc>
            </a:pPr>
            <a:r>
              <a:rPr lang="en-US" sz="356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Filters sales data by selected year and months using check box</a:t>
            </a:r>
          </a:p>
          <a:p>
            <a:pPr algn="l">
              <a:lnSpc>
                <a:spcPts val="5531"/>
              </a:lnSpc>
            </a:pPr>
            <a:r>
              <a:rPr lang="en-US" sz="356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(eg: 2023 ,2024 ,April)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647974" y="5761598"/>
            <a:ext cx="8453622" cy="755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1"/>
              </a:lnSpc>
              <a:spcBef>
                <a:spcPct val="0"/>
              </a:spcBef>
            </a:pPr>
            <a:r>
              <a:rPr lang="en-US" b="true" sz="445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Slicer 2 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724438" y="6591442"/>
            <a:ext cx="9483119" cy="2066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1"/>
              </a:lnSpc>
            </a:pPr>
            <a:r>
              <a:rPr lang="en-US" sz="356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Filters sales data by enables analysis based on specific customers.</a:t>
            </a:r>
          </a:p>
          <a:p>
            <a:pPr algn="l">
              <a:lnSpc>
                <a:spcPts val="5531"/>
              </a:lnSpc>
            </a:pPr>
            <a:r>
              <a:rPr lang="en-US" sz="356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(eg : Subham Traders 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47762" y="204027"/>
            <a:ext cx="13494910" cy="1064796"/>
            <a:chOff x="0" y="0"/>
            <a:chExt cx="6148472" cy="4851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48472" cy="485136"/>
            </a:xfrm>
            <a:custGeom>
              <a:avLst/>
              <a:gdLst/>
              <a:ahLst/>
              <a:cxnLst/>
              <a:rect r="r" b="b" t="t" l="l"/>
              <a:pathLst>
                <a:path h="485136" w="6148472">
                  <a:moveTo>
                    <a:pt x="203200" y="0"/>
                  </a:moveTo>
                  <a:lnTo>
                    <a:pt x="6148472" y="0"/>
                  </a:lnTo>
                  <a:lnTo>
                    <a:pt x="5945272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5945272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699598" y="611612"/>
            <a:ext cx="3044489" cy="949486"/>
            <a:chOff x="0" y="0"/>
            <a:chExt cx="1555569" cy="4851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5569" cy="485136"/>
            </a:xfrm>
            <a:custGeom>
              <a:avLst/>
              <a:gdLst/>
              <a:ahLst/>
              <a:cxnLst/>
              <a:rect r="r" b="b" t="t" l="l"/>
              <a:pathLst>
                <a:path h="485136" w="1555569">
                  <a:moveTo>
                    <a:pt x="203200" y="0"/>
                  </a:moveTo>
                  <a:lnTo>
                    <a:pt x="1555569" y="0"/>
                  </a:lnTo>
                  <a:lnTo>
                    <a:pt x="1352369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>
                <a:alpha val="4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28575"/>
              <a:ext cx="1352369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475809" y="496302"/>
            <a:ext cx="2923572" cy="1064796"/>
            <a:chOff x="0" y="0"/>
            <a:chExt cx="1332021" cy="4851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32021" cy="485136"/>
            </a:xfrm>
            <a:custGeom>
              <a:avLst/>
              <a:gdLst/>
              <a:ahLst/>
              <a:cxnLst/>
              <a:rect r="r" b="b" t="t" l="l"/>
              <a:pathLst>
                <a:path h="485136" w="1332021">
                  <a:moveTo>
                    <a:pt x="203200" y="0"/>
                  </a:moveTo>
                  <a:lnTo>
                    <a:pt x="1332021" y="0"/>
                  </a:lnTo>
                  <a:lnTo>
                    <a:pt x="1128821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>
                <a:alpha val="52941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28575"/>
              <a:ext cx="1128821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280247" y="9258300"/>
            <a:ext cx="25580560" cy="1543050"/>
            <a:chOff x="0" y="0"/>
            <a:chExt cx="6737267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737267" cy="406400"/>
            </a:xfrm>
            <a:custGeom>
              <a:avLst/>
              <a:gdLst/>
              <a:ahLst/>
              <a:cxnLst/>
              <a:rect r="r" b="b" t="t" l="l"/>
              <a:pathLst>
                <a:path h="406400" w="6737267">
                  <a:moveTo>
                    <a:pt x="0" y="0"/>
                  </a:moveTo>
                  <a:lnTo>
                    <a:pt x="6737267" y="0"/>
                  </a:lnTo>
                  <a:lnTo>
                    <a:pt x="6737267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673726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041864" y="4523935"/>
            <a:ext cx="4165699" cy="4065429"/>
            <a:chOff x="0" y="0"/>
            <a:chExt cx="453389" cy="44247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53389" cy="442476"/>
            </a:xfrm>
            <a:custGeom>
              <a:avLst/>
              <a:gdLst/>
              <a:ahLst/>
              <a:cxnLst/>
              <a:rect r="r" b="b" t="t" l="l"/>
              <a:pathLst>
                <a:path h="442476" w="453389">
                  <a:moveTo>
                    <a:pt x="68764" y="0"/>
                  </a:moveTo>
                  <a:lnTo>
                    <a:pt x="384625" y="0"/>
                  </a:lnTo>
                  <a:cubicBezTo>
                    <a:pt x="402862" y="0"/>
                    <a:pt x="420353" y="7245"/>
                    <a:pt x="433249" y="20141"/>
                  </a:cubicBezTo>
                  <a:cubicBezTo>
                    <a:pt x="446144" y="33036"/>
                    <a:pt x="453389" y="50527"/>
                    <a:pt x="453389" y="68764"/>
                  </a:cubicBezTo>
                  <a:lnTo>
                    <a:pt x="453389" y="373712"/>
                  </a:lnTo>
                  <a:cubicBezTo>
                    <a:pt x="453389" y="391949"/>
                    <a:pt x="446144" y="409439"/>
                    <a:pt x="433249" y="422335"/>
                  </a:cubicBezTo>
                  <a:cubicBezTo>
                    <a:pt x="420353" y="435231"/>
                    <a:pt x="402862" y="442476"/>
                    <a:pt x="384625" y="442476"/>
                  </a:cubicBezTo>
                  <a:lnTo>
                    <a:pt x="68764" y="442476"/>
                  </a:lnTo>
                  <a:cubicBezTo>
                    <a:pt x="50527" y="442476"/>
                    <a:pt x="33036" y="435231"/>
                    <a:pt x="20141" y="422335"/>
                  </a:cubicBezTo>
                  <a:cubicBezTo>
                    <a:pt x="7245" y="409439"/>
                    <a:pt x="0" y="391949"/>
                    <a:pt x="0" y="373712"/>
                  </a:cubicBezTo>
                  <a:lnTo>
                    <a:pt x="0" y="68764"/>
                  </a:lnTo>
                  <a:cubicBezTo>
                    <a:pt x="0" y="50527"/>
                    <a:pt x="7245" y="33036"/>
                    <a:pt x="20141" y="20141"/>
                  </a:cubicBezTo>
                  <a:cubicBezTo>
                    <a:pt x="33036" y="7245"/>
                    <a:pt x="50527" y="0"/>
                    <a:pt x="68764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004AAD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34213" y="4523935"/>
            <a:ext cx="4165699" cy="4065429"/>
            <a:chOff x="0" y="0"/>
            <a:chExt cx="453389" cy="4424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53389" cy="442476"/>
            </a:xfrm>
            <a:custGeom>
              <a:avLst/>
              <a:gdLst/>
              <a:ahLst/>
              <a:cxnLst/>
              <a:rect r="r" b="b" t="t" l="l"/>
              <a:pathLst>
                <a:path h="442476" w="453389">
                  <a:moveTo>
                    <a:pt x="68764" y="0"/>
                  </a:moveTo>
                  <a:lnTo>
                    <a:pt x="384625" y="0"/>
                  </a:lnTo>
                  <a:cubicBezTo>
                    <a:pt x="402862" y="0"/>
                    <a:pt x="420353" y="7245"/>
                    <a:pt x="433249" y="20141"/>
                  </a:cubicBezTo>
                  <a:cubicBezTo>
                    <a:pt x="446144" y="33036"/>
                    <a:pt x="453389" y="50527"/>
                    <a:pt x="453389" y="68764"/>
                  </a:cubicBezTo>
                  <a:lnTo>
                    <a:pt x="453389" y="373712"/>
                  </a:lnTo>
                  <a:cubicBezTo>
                    <a:pt x="453389" y="391949"/>
                    <a:pt x="446144" y="409439"/>
                    <a:pt x="433249" y="422335"/>
                  </a:cubicBezTo>
                  <a:cubicBezTo>
                    <a:pt x="420353" y="435231"/>
                    <a:pt x="402862" y="442476"/>
                    <a:pt x="384625" y="442476"/>
                  </a:cubicBezTo>
                  <a:lnTo>
                    <a:pt x="68764" y="442476"/>
                  </a:lnTo>
                  <a:cubicBezTo>
                    <a:pt x="50527" y="442476"/>
                    <a:pt x="33036" y="435231"/>
                    <a:pt x="20141" y="422335"/>
                  </a:cubicBezTo>
                  <a:cubicBezTo>
                    <a:pt x="7245" y="409439"/>
                    <a:pt x="0" y="391949"/>
                    <a:pt x="0" y="373712"/>
                  </a:cubicBezTo>
                  <a:lnTo>
                    <a:pt x="0" y="68764"/>
                  </a:lnTo>
                  <a:cubicBezTo>
                    <a:pt x="0" y="50527"/>
                    <a:pt x="7245" y="33036"/>
                    <a:pt x="20141" y="20141"/>
                  </a:cubicBezTo>
                  <a:cubicBezTo>
                    <a:pt x="33036" y="7245"/>
                    <a:pt x="50527" y="0"/>
                    <a:pt x="68764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004AAD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2700000">
            <a:off x="1703791" y="2577916"/>
            <a:ext cx="1945053" cy="1945053"/>
            <a:chOff x="0" y="0"/>
            <a:chExt cx="2593404" cy="2593404"/>
          </a:xfrm>
        </p:grpSpPr>
        <p:grpSp>
          <p:nvGrpSpPr>
            <p:cNvPr name="Group 22" id="22"/>
            <p:cNvGrpSpPr>
              <a:grpSpLocks noChangeAspect="true"/>
            </p:cNvGrpSpPr>
            <p:nvPr/>
          </p:nvGrpSpPr>
          <p:grpSpPr>
            <a:xfrm rot="5400000">
              <a:off x="0" y="0"/>
              <a:ext cx="2593404" cy="2593404"/>
              <a:chOff x="0" y="0"/>
              <a:chExt cx="14400530" cy="1440053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grpSp>
          <p:nvGrpSpPr>
            <p:cNvPr name="Group 24" id="24"/>
            <p:cNvGrpSpPr/>
            <p:nvPr/>
          </p:nvGrpSpPr>
          <p:grpSpPr>
            <a:xfrm rot="0">
              <a:off x="300950" y="359043"/>
              <a:ext cx="1954265" cy="1954265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27" id="27"/>
          <p:cNvGrpSpPr/>
          <p:nvPr/>
        </p:nvGrpSpPr>
        <p:grpSpPr>
          <a:xfrm rot="2700000">
            <a:off x="1961996" y="2968288"/>
            <a:ext cx="1462772" cy="1462772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29195" lIns="29195" bIns="29195" rIns="29195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-2700000">
            <a:off x="6113963" y="2706892"/>
            <a:ext cx="1945053" cy="1945053"/>
            <a:chOff x="0" y="0"/>
            <a:chExt cx="2593404" cy="2593404"/>
          </a:xfrm>
        </p:grpSpPr>
        <p:grpSp>
          <p:nvGrpSpPr>
            <p:cNvPr name="Group 31" id="31"/>
            <p:cNvGrpSpPr>
              <a:grpSpLocks noChangeAspect="true"/>
            </p:cNvGrpSpPr>
            <p:nvPr/>
          </p:nvGrpSpPr>
          <p:grpSpPr>
            <a:xfrm rot="5400000">
              <a:off x="0" y="0"/>
              <a:ext cx="2593404" cy="2593404"/>
              <a:chOff x="0" y="0"/>
              <a:chExt cx="14400530" cy="1440053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grpSp>
          <p:nvGrpSpPr>
            <p:cNvPr name="Group 33" id="33"/>
            <p:cNvGrpSpPr/>
            <p:nvPr/>
          </p:nvGrpSpPr>
          <p:grpSpPr>
            <a:xfrm rot="0">
              <a:off x="300950" y="359043"/>
              <a:ext cx="1954265" cy="1954265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36" id="36"/>
          <p:cNvGrpSpPr/>
          <p:nvPr/>
        </p:nvGrpSpPr>
        <p:grpSpPr>
          <a:xfrm rot="0">
            <a:off x="9305629" y="4523935"/>
            <a:ext cx="4165699" cy="4065429"/>
            <a:chOff x="0" y="0"/>
            <a:chExt cx="453389" cy="44247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53389" cy="442476"/>
            </a:xfrm>
            <a:custGeom>
              <a:avLst/>
              <a:gdLst/>
              <a:ahLst/>
              <a:cxnLst/>
              <a:rect r="r" b="b" t="t" l="l"/>
              <a:pathLst>
                <a:path h="442476" w="453389">
                  <a:moveTo>
                    <a:pt x="68764" y="0"/>
                  </a:moveTo>
                  <a:lnTo>
                    <a:pt x="384625" y="0"/>
                  </a:lnTo>
                  <a:cubicBezTo>
                    <a:pt x="402862" y="0"/>
                    <a:pt x="420353" y="7245"/>
                    <a:pt x="433249" y="20141"/>
                  </a:cubicBezTo>
                  <a:cubicBezTo>
                    <a:pt x="446144" y="33036"/>
                    <a:pt x="453389" y="50527"/>
                    <a:pt x="453389" y="68764"/>
                  </a:cubicBezTo>
                  <a:lnTo>
                    <a:pt x="453389" y="373712"/>
                  </a:lnTo>
                  <a:cubicBezTo>
                    <a:pt x="453389" y="391949"/>
                    <a:pt x="446144" y="409439"/>
                    <a:pt x="433249" y="422335"/>
                  </a:cubicBezTo>
                  <a:cubicBezTo>
                    <a:pt x="420353" y="435231"/>
                    <a:pt x="402862" y="442476"/>
                    <a:pt x="384625" y="442476"/>
                  </a:cubicBezTo>
                  <a:lnTo>
                    <a:pt x="68764" y="442476"/>
                  </a:lnTo>
                  <a:cubicBezTo>
                    <a:pt x="50527" y="442476"/>
                    <a:pt x="33036" y="435231"/>
                    <a:pt x="20141" y="422335"/>
                  </a:cubicBezTo>
                  <a:cubicBezTo>
                    <a:pt x="7245" y="409439"/>
                    <a:pt x="0" y="391949"/>
                    <a:pt x="0" y="373712"/>
                  </a:cubicBezTo>
                  <a:lnTo>
                    <a:pt x="0" y="68764"/>
                  </a:lnTo>
                  <a:cubicBezTo>
                    <a:pt x="0" y="50527"/>
                    <a:pt x="7245" y="33036"/>
                    <a:pt x="20141" y="20141"/>
                  </a:cubicBezTo>
                  <a:cubicBezTo>
                    <a:pt x="33036" y="7245"/>
                    <a:pt x="50527" y="0"/>
                    <a:pt x="68764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004AAD"/>
              </a:solidFill>
              <a:prstDash val="solid"/>
              <a:round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-2700000">
            <a:off x="10391663" y="2576263"/>
            <a:ext cx="1945053" cy="1945053"/>
            <a:chOff x="0" y="0"/>
            <a:chExt cx="2593404" cy="2593404"/>
          </a:xfrm>
        </p:grpSpPr>
        <p:grpSp>
          <p:nvGrpSpPr>
            <p:cNvPr name="Group 40" id="40"/>
            <p:cNvGrpSpPr>
              <a:grpSpLocks noChangeAspect="true"/>
            </p:cNvGrpSpPr>
            <p:nvPr/>
          </p:nvGrpSpPr>
          <p:grpSpPr>
            <a:xfrm rot="5400000">
              <a:off x="0" y="0"/>
              <a:ext cx="2593404" cy="2593404"/>
              <a:chOff x="0" y="0"/>
              <a:chExt cx="14400530" cy="1440053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grpSp>
          <p:nvGrpSpPr>
            <p:cNvPr name="Group 42" id="42"/>
            <p:cNvGrpSpPr/>
            <p:nvPr/>
          </p:nvGrpSpPr>
          <p:grpSpPr>
            <a:xfrm rot="0">
              <a:off x="300950" y="359043"/>
              <a:ext cx="1954265" cy="1954265"/>
              <a:chOff x="0" y="0"/>
              <a:chExt cx="812800" cy="8128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45" id="45"/>
          <p:cNvGrpSpPr/>
          <p:nvPr/>
        </p:nvGrpSpPr>
        <p:grpSpPr>
          <a:xfrm rot="2700000">
            <a:off x="10633411" y="2968288"/>
            <a:ext cx="1462772" cy="1462772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29195" lIns="29195" bIns="29195" rIns="29195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3690923" y="4523935"/>
            <a:ext cx="4165699" cy="4065429"/>
            <a:chOff x="0" y="0"/>
            <a:chExt cx="453389" cy="44247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53389" cy="442476"/>
            </a:xfrm>
            <a:custGeom>
              <a:avLst/>
              <a:gdLst/>
              <a:ahLst/>
              <a:cxnLst/>
              <a:rect r="r" b="b" t="t" l="l"/>
              <a:pathLst>
                <a:path h="442476" w="453389">
                  <a:moveTo>
                    <a:pt x="68764" y="0"/>
                  </a:moveTo>
                  <a:lnTo>
                    <a:pt x="384625" y="0"/>
                  </a:lnTo>
                  <a:cubicBezTo>
                    <a:pt x="402862" y="0"/>
                    <a:pt x="420353" y="7245"/>
                    <a:pt x="433249" y="20141"/>
                  </a:cubicBezTo>
                  <a:cubicBezTo>
                    <a:pt x="446144" y="33036"/>
                    <a:pt x="453389" y="50527"/>
                    <a:pt x="453389" y="68764"/>
                  </a:cubicBezTo>
                  <a:lnTo>
                    <a:pt x="453389" y="373712"/>
                  </a:lnTo>
                  <a:cubicBezTo>
                    <a:pt x="453389" y="391949"/>
                    <a:pt x="446144" y="409439"/>
                    <a:pt x="433249" y="422335"/>
                  </a:cubicBezTo>
                  <a:cubicBezTo>
                    <a:pt x="420353" y="435231"/>
                    <a:pt x="402862" y="442476"/>
                    <a:pt x="384625" y="442476"/>
                  </a:cubicBezTo>
                  <a:lnTo>
                    <a:pt x="68764" y="442476"/>
                  </a:lnTo>
                  <a:cubicBezTo>
                    <a:pt x="50527" y="442476"/>
                    <a:pt x="33036" y="435231"/>
                    <a:pt x="20141" y="422335"/>
                  </a:cubicBezTo>
                  <a:cubicBezTo>
                    <a:pt x="7245" y="409439"/>
                    <a:pt x="0" y="391949"/>
                    <a:pt x="0" y="373712"/>
                  </a:cubicBezTo>
                  <a:lnTo>
                    <a:pt x="0" y="68764"/>
                  </a:lnTo>
                  <a:cubicBezTo>
                    <a:pt x="0" y="50527"/>
                    <a:pt x="7245" y="33036"/>
                    <a:pt x="20141" y="20141"/>
                  </a:cubicBezTo>
                  <a:cubicBezTo>
                    <a:pt x="33036" y="7245"/>
                    <a:pt x="50527" y="0"/>
                    <a:pt x="68764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004AAD"/>
              </a:solidFill>
              <a:prstDash val="solid"/>
              <a:round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-2700000">
            <a:off x="14801246" y="2706892"/>
            <a:ext cx="1945053" cy="1945053"/>
            <a:chOff x="0" y="0"/>
            <a:chExt cx="2593404" cy="2593404"/>
          </a:xfrm>
        </p:grpSpPr>
        <p:grpSp>
          <p:nvGrpSpPr>
            <p:cNvPr name="Group 52" id="52"/>
            <p:cNvGrpSpPr>
              <a:grpSpLocks noChangeAspect="true"/>
            </p:cNvGrpSpPr>
            <p:nvPr/>
          </p:nvGrpSpPr>
          <p:grpSpPr>
            <a:xfrm rot="5400000">
              <a:off x="0" y="0"/>
              <a:ext cx="2593404" cy="2593404"/>
              <a:chOff x="0" y="0"/>
              <a:chExt cx="14400530" cy="14400530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grpSp>
          <p:nvGrpSpPr>
            <p:cNvPr name="Group 54" id="54"/>
            <p:cNvGrpSpPr/>
            <p:nvPr/>
          </p:nvGrpSpPr>
          <p:grpSpPr>
            <a:xfrm rot="0">
              <a:off x="300950" y="359043"/>
              <a:ext cx="1954265" cy="1954265"/>
              <a:chOff x="0" y="0"/>
              <a:chExt cx="812800" cy="812800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56" id="56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sp>
        <p:nvSpPr>
          <p:cNvPr name="Freeform 57" id="57"/>
          <p:cNvSpPr/>
          <p:nvPr/>
        </p:nvSpPr>
        <p:spPr>
          <a:xfrm flipH="false" flipV="false" rot="0">
            <a:off x="2065441" y="3028191"/>
            <a:ext cx="1388263" cy="1041197"/>
          </a:xfrm>
          <a:custGeom>
            <a:avLst/>
            <a:gdLst/>
            <a:ahLst/>
            <a:cxnLst/>
            <a:rect r="r" b="b" t="t" l="l"/>
            <a:pathLst>
              <a:path h="1041197" w="1388263">
                <a:moveTo>
                  <a:pt x="0" y="0"/>
                </a:moveTo>
                <a:lnTo>
                  <a:pt x="1388263" y="0"/>
                </a:lnTo>
                <a:lnTo>
                  <a:pt x="1388263" y="1041198"/>
                </a:lnTo>
                <a:lnTo>
                  <a:pt x="0" y="1041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8" id="58"/>
          <p:cNvSpPr/>
          <p:nvPr/>
        </p:nvSpPr>
        <p:spPr>
          <a:xfrm flipH="false" flipV="false" rot="0">
            <a:off x="6480369" y="3090367"/>
            <a:ext cx="1288688" cy="1314988"/>
          </a:xfrm>
          <a:custGeom>
            <a:avLst/>
            <a:gdLst/>
            <a:ahLst/>
            <a:cxnLst/>
            <a:rect r="r" b="b" t="t" l="l"/>
            <a:pathLst>
              <a:path h="1314988" w="1288688">
                <a:moveTo>
                  <a:pt x="0" y="0"/>
                </a:moveTo>
                <a:lnTo>
                  <a:pt x="1288688" y="0"/>
                </a:lnTo>
                <a:lnTo>
                  <a:pt x="1288688" y="1314988"/>
                </a:lnTo>
                <a:lnTo>
                  <a:pt x="0" y="13149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0">
            <a:off x="10836981" y="3028191"/>
            <a:ext cx="1102996" cy="1082315"/>
          </a:xfrm>
          <a:custGeom>
            <a:avLst/>
            <a:gdLst/>
            <a:ahLst/>
            <a:cxnLst/>
            <a:rect r="r" b="b" t="t" l="l"/>
            <a:pathLst>
              <a:path h="1082315" w="1102996">
                <a:moveTo>
                  <a:pt x="0" y="0"/>
                </a:moveTo>
                <a:lnTo>
                  <a:pt x="1102996" y="0"/>
                </a:lnTo>
                <a:lnTo>
                  <a:pt x="1102996" y="1082315"/>
                </a:lnTo>
                <a:lnTo>
                  <a:pt x="0" y="10823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0">
            <a:off x="15177717" y="3090367"/>
            <a:ext cx="1192111" cy="979021"/>
          </a:xfrm>
          <a:custGeom>
            <a:avLst/>
            <a:gdLst/>
            <a:ahLst/>
            <a:cxnLst/>
            <a:rect r="r" b="b" t="t" l="l"/>
            <a:pathLst>
              <a:path h="979021" w="1192111">
                <a:moveTo>
                  <a:pt x="0" y="0"/>
                </a:moveTo>
                <a:lnTo>
                  <a:pt x="1192111" y="0"/>
                </a:lnTo>
                <a:lnTo>
                  <a:pt x="1192111" y="979022"/>
                </a:lnTo>
                <a:lnTo>
                  <a:pt x="0" y="9790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1" id="61"/>
          <p:cNvSpPr txBox="true"/>
          <p:nvPr/>
        </p:nvSpPr>
        <p:spPr>
          <a:xfrm rot="0">
            <a:off x="3727718" y="361879"/>
            <a:ext cx="11294698" cy="811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2"/>
              </a:lnSpc>
              <a:spcBef>
                <a:spcPct val="0"/>
              </a:spcBef>
            </a:pPr>
            <a:r>
              <a:rPr lang="en-US" b="true" sz="4773" spc="830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OUTCOME &amp; BUSINESS IMPACT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900795" y="4997629"/>
            <a:ext cx="3426694" cy="472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2"/>
              </a:lnSpc>
              <a:spcBef>
                <a:spcPct val="0"/>
              </a:spcBef>
            </a:pPr>
            <a:r>
              <a:rPr lang="en-US" b="true" sz="2758" spc="-63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Sales Trend Analysis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9921938" y="5138402"/>
            <a:ext cx="3099150" cy="459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7"/>
              </a:lnSpc>
              <a:spcBef>
                <a:spcPct val="0"/>
              </a:spcBef>
            </a:pPr>
            <a:r>
              <a:rPr lang="en-US" b="true" sz="2762" spc="-63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Peak Sales Periods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9710951" y="6203927"/>
            <a:ext cx="3355055" cy="1858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3"/>
              </a:lnSpc>
            </a:pPr>
            <a:r>
              <a:rPr lang="en-US" sz="2799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Assists in strategic pricing and promotional campaigns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5470309" y="4899376"/>
            <a:ext cx="3575390" cy="95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2"/>
              </a:lnSpc>
              <a:spcBef>
                <a:spcPct val="0"/>
              </a:spcBef>
            </a:pPr>
            <a:r>
              <a:rPr lang="en-US" b="true" sz="2758" spc="-63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Top Customers Identification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5377929" y="6016792"/>
            <a:ext cx="3493569" cy="2325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3"/>
              </a:lnSpc>
            </a:pPr>
            <a:r>
              <a:rPr lang="en-US" sz="2799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Enables focused marketing and customer relationship management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904502" y="6010468"/>
            <a:ext cx="3632537" cy="1858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3"/>
              </a:lnSpc>
            </a:pPr>
            <a:r>
              <a:rPr lang="en-US" sz="2799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Helps in identifying peak seasons and slow periods for better planning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4184579" y="5099496"/>
            <a:ext cx="3138048" cy="94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b="true" sz="2760" spc="-63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Performance Metrics Evaluation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3883408" y="6203927"/>
            <a:ext cx="3740388" cy="279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3"/>
              </a:lnSpc>
            </a:pPr>
            <a:r>
              <a:rPr lang="en-US" sz="2799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Helps in setting business goals and improving overall sales strategy</a:t>
            </a:r>
          </a:p>
          <a:p>
            <a:pPr algn="ctr">
              <a:lnSpc>
                <a:spcPts val="3723"/>
              </a:lnSpc>
            </a:pPr>
          </a:p>
          <a:p>
            <a:pPr algn="ctr">
              <a:lnSpc>
                <a:spcPts val="3723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18826" y="0"/>
            <a:ext cx="10478943" cy="10425764"/>
            <a:chOff x="0" y="0"/>
            <a:chExt cx="592096" cy="5890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2096" cy="589091"/>
            </a:xfrm>
            <a:custGeom>
              <a:avLst/>
              <a:gdLst/>
              <a:ahLst/>
              <a:cxnLst/>
              <a:rect r="r" b="b" t="t" l="l"/>
              <a:pathLst>
                <a:path h="589091" w="592096">
                  <a:moveTo>
                    <a:pt x="388896" y="0"/>
                  </a:moveTo>
                  <a:lnTo>
                    <a:pt x="0" y="0"/>
                  </a:lnTo>
                  <a:lnTo>
                    <a:pt x="203200" y="589091"/>
                  </a:lnTo>
                  <a:lnTo>
                    <a:pt x="592096" y="589091"/>
                  </a:lnTo>
                  <a:lnTo>
                    <a:pt x="388896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388896" cy="636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225952" y="-3331042"/>
            <a:ext cx="11462510" cy="13562914"/>
            <a:chOff x="0" y="0"/>
            <a:chExt cx="497862" cy="5890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7862" cy="589091"/>
            </a:xfrm>
            <a:custGeom>
              <a:avLst/>
              <a:gdLst/>
              <a:ahLst/>
              <a:cxnLst/>
              <a:rect r="r" b="b" t="t" l="l"/>
              <a:pathLst>
                <a:path h="589091" w="497862">
                  <a:moveTo>
                    <a:pt x="294662" y="0"/>
                  </a:moveTo>
                  <a:lnTo>
                    <a:pt x="0" y="0"/>
                  </a:lnTo>
                  <a:lnTo>
                    <a:pt x="203200" y="589091"/>
                  </a:lnTo>
                  <a:lnTo>
                    <a:pt x="497862" y="589091"/>
                  </a:lnTo>
                  <a:lnTo>
                    <a:pt x="294662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47625"/>
              <a:ext cx="294662" cy="636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778220" y="4748625"/>
            <a:ext cx="528249" cy="789750"/>
          </a:xfrm>
          <a:custGeom>
            <a:avLst/>
            <a:gdLst/>
            <a:ahLst/>
            <a:cxnLst/>
            <a:rect r="r" b="b" t="t" l="l"/>
            <a:pathLst>
              <a:path h="789750" w="528249">
                <a:moveTo>
                  <a:pt x="0" y="0"/>
                </a:moveTo>
                <a:lnTo>
                  <a:pt x="528250" y="0"/>
                </a:lnTo>
                <a:lnTo>
                  <a:pt x="528250" y="789750"/>
                </a:lnTo>
                <a:lnTo>
                  <a:pt x="0" y="789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425701" y="3634399"/>
            <a:ext cx="8867816" cy="3132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79"/>
              </a:lnSpc>
            </a:pPr>
            <a:r>
              <a:rPr lang="en-US" sz="11163" spc="893">
                <a:solidFill>
                  <a:srgbClr val="0F103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</a:t>
            </a:r>
          </a:p>
          <a:p>
            <a:pPr algn="ctr" marL="0" indent="0" lvl="0">
              <a:lnSpc>
                <a:spcPts val="12279"/>
              </a:lnSpc>
            </a:pPr>
            <a:r>
              <a:rPr lang="en-US" sz="11163" spc="893">
                <a:solidFill>
                  <a:srgbClr val="0F103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YOU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103255" y="-128597"/>
            <a:ext cx="4076842" cy="4600104"/>
          </a:xfrm>
          <a:custGeom>
            <a:avLst/>
            <a:gdLst/>
            <a:ahLst/>
            <a:cxnLst/>
            <a:rect r="r" b="b" t="t" l="l"/>
            <a:pathLst>
              <a:path h="4600104" w="4076842">
                <a:moveTo>
                  <a:pt x="0" y="0"/>
                </a:moveTo>
                <a:lnTo>
                  <a:pt x="4076842" y="0"/>
                </a:lnTo>
                <a:lnTo>
                  <a:pt x="4076842" y="4600104"/>
                </a:lnTo>
                <a:lnTo>
                  <a:pt x="0" y="46001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559826" y="2972357"/>
            <a:ext cx="6959370" cy="5671886"/>
          </a:xfrm>
          <a:custGeom>
            <a:avLst/>
            <a:gdLst/>
            <a:ahLst/>
            <a:cxnLst/>
            <a:rect r="r" b="b" t="t" l="l"/>
            <a:pathLst>
              <a:path h="5671886" w="6959370">
                <a:moveTo>
                  <a:pt x="6959370" y="0"/>
                </a:moveTo>
                <a:lnTo>
                  <a:pt x="0" y="0"/>
                </a:lnTo>
                <a:lnTo>
                  <a:pt x="0" y="5671886"/>
                </a:lnTo>
                <a:lnTo>
                  <a:pt x="6959370" y="5671886"/>
                </a:lnTo>
                <a:lnTo>
                  <a:pt x="695937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24618" y="3113947"/>
            <a:ext cx="6537446" cy="4325610"/>
          </a:xfrm>
          <a:custGeom>
            <a:avLst/>
            <a:gdLst/>
            <a:ahLst/>
            <a:cxnLst/>
            <a:rect r="r" b="b" t="t" l="l"/>
            <a:pathLst>
              <a:path h="4325610" w="6537446">
                <a:moveTo>
                  <a:pt x="0" y="0"/>
                </a:moveTo>
                <a:lnTo>
                  <a:pt x="6537446" y="0"/>
                </a:lnTo>
                <a:lnTo>
                  <a:pt x="6537446" y="4325610"/>
                </a:lnTo>
                <a:lnTo>
                  <a:pt x="0" y="43256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10191" y="2816008"/>
            <a:ext cx="1451873" cy="1543177"/>
          </a:xfrm>
          <a:custGeom>
            <a:avLst/>
            <a:gdLst/>
            <a:ahLst/>
            <a:cxnLst/>
            <a:rect r="r" b="b" t="t" l="l"/>
            <a:pathLst>
              <a:path h="1543177" w="1451873">
                <a:moveTo>
                  <a:pt x="0" y="0"/>
                </a:moveTo>
                <a:lnTo>
                  <a:pt x="1451873" y="0"/>
                </a:lnTo>
                <a:lnTo>
                  <a:pt x="1451873" y="1543177"/>
                </a:lnTo>
                <a:lnTo>
                  <a:pt x="0" y="15431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280247" y="9258300"/>
            <a:ext cx="25580560" cy="1543050"/>
            <a:chOff x="0" y="0"/>
            <a:chExt cx="6737267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37267" cy="406400"/>
            </a:xfrm>
            <a:custGeom>
              <a:avLst/>
              <a:gdLst/>
              <a:ahLst/>
              <a:cxnLst/>
              <a:rect r="r" b="b" t="t" l="l"/>
              <a:pathLst>
                <a:path h="406400" w="6737267">
                  <a:moveTo>
                    <a:pt x="0" y="0"/>
                  </a:moveTo>
                  <a:lnTo>
                    <a:pt x="6737267" y="0"/>
                  </a:lnTo>
                  <a:lnTo>
                    <a:pt x="6737267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73726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103224" y="-1782057"/>
            <a:ext cx="2768138" cy="4114800"/>
          </a:xfrm>
          <a:custGeom>
            <a:avLst/>
            <a:gdLst/>
            <a:ahLst/>
            <a:cxnLst/>
            <a:rect r="r" b="b" t="t" l="l"/>
            <a:pathLst>
              <a:path h="4114800" w="2768138">
                <a:moveTo>
                  <a:pt x="0" y="0"/>
                </a:moveTo>
                <a:lnTo>
                  <a:pt x="2768138" y="0"/>
                </a:lnTo>
                <a:lnTo>
                  <a:pt x="276813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456866" y="606600"/>
            <a:ext cx="844201" cy="844201"/>
          </a:xfrm>
          <a:custGeom>
            <a:avLst/>
            <a:gdLst/>
            <a:ahLst/>
            <a:cxnLst/>
            <a:rect r="r" b="b" t="t" l="l"/>
            <a:pathLst>
              <a:path h="844201" w="844201">
                <a:moveTo>
                  <a:pt x="0" y="0"/>
                </a:moveTo>
                <a:lnTo>
                  <a:pt x="844201" y="0"/>
                </a:lnTo>
                <a:lnTo>
                  <a:pt x="844201" y="844200"/>
                </a:lnTo>
                <a:lnTo>
                  <a:pt x="0" y="844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88733" y="2444622"/>
            <a:ext cx="9777286" cy="2832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4"/>
              </a:lnSpc>
              <a:spcBef>
                <a:spcPct val="0"/>
              </a:spcBef>
            </a:pPr>
            <a:r>
              <a:rPr lang="en-US" sz="403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real time sales and purchase data for the years 2023 and 2024 has been collected from a metals manufacturing company in Madurai,Tamil Nadu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1372" y="6162086"/>
            <a:ext cx="2345165" cy="845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3"/>
              </a:lnSpc>
              <a:spcBef>
                <a:spcPct val="0"/>
              </a:spcBef>
            </a:pPr>
            <a:r>
              <a:rPr lang="en-US" b="true" sz="488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Source 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08706" y="6387732"/>
            <a:ext cx="4523704" cy="499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4"/>
              </a:lnSpc>
              <a:spcBef>
                <a:spcPct val="0"/>
              </a:spcBef>
            </a:pPr>
            <a:r>
              <a:rPr lang="en-US" sz="2917" u="sng">
                <a:solidFill>
                  <a:srgbClr val="5271FF"/>
                </a:solidFill>
                <a:latin typeface="Roboto"/>
                <a:ea typeface="Roboto"/>
                <a:cs typeface="Roboto"/>
                <a:sym typeface="Roboto"/>
                <a:hlinkClick r:id="rId10" tooltip="https://drive.google.com/drive/folders/19_DR4g1NgknkVonTDRP81GsNQBhnuirv?usp=sharing"/>
              </a:rPr>
              <a:t>Senthil_andavar_data_files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8733" y="724779"/>
            <a:ext cx="7847760" cy="1169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98"/>
              </a:lnSpc>
            </a:pPr>
            <a:r>
              <a:rPr lang="en-US" sz="6955" b="true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ABOUT THE DATA 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324141"/>
            <a:ext cx="15807427" cy="603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5113" indent="-357556" lvl="1">
              <a:lnSpc>
                <a:spcPts val="6922"/>
              </a:lnSpc>
              <a:buFont typeface="Arial"/>
              <a:buChar char="•"/>
            </a:pPr>
            <a:r>
              <a:rPr lang="en-US" b="true" sz="3312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Total Rows: </a:t>
            </a:r>
            <a:r>
              <a:rPr lang="en-US" sz="331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257</a:t>
            </a:r>
          </a:p>
          <a:p>
            <a:pPr algn="l" marL="715113" indent="-357556" lvl="1">
              <a:lnSpc>
                <a:spcPts val="6922"/>
              </a:lnSpc>
              <a:buFont typeface="Arial"/>
              <a:buChar char="•"/>
            </a:pPr>
            <a:r>
              <a:rPr lang="en-US" b="true" sz="3312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Date Range:</a:t>
            </a:r>
            <a:r>
              <a:rPr lang="en-US" sz="331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1st April 2023 – 31st March 2024</a:t>
            </a:r>
          </a:p>
          <a:p>
            <a:pPr algn="l" marL="715113" indent="-357556" lvl="1">
              <a:lnSpc>
                <a:spcPts val="6922"/>
              </a:lnSpc>
              <a:buFont typeface="Arial"/>
              <a:buChar char="•"/>
            </a:pPr>
            <a:r>
              <a:rPr lang="en-US" b="true" sz="3312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Unique Customers </a:t>
            </a:r>
            <a:r>
              <a:rPr lang="en-US" sz="331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 28</a:t>
            </a:r>
          </a:p>
          <a:p>
            <a:pPr algn="l" marL="715113" indent="-357556" lvl="1">
              <a:lnSpc>
                <a:spcPts val="6922"/>
              </a:lnSpc>
              <a:buFont typeface="Arial"/>
              <a:buChar char="•"/>
            </a:pPr>
            <a:r>
              <a:rPr lang="en-US" b="true" sz="3312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Voucher Type:</a:t>
            </a:r>
            <a:r>
              <a:rPr lang="en-US" sz="331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Gst Sales</a:t>
            </a:r>
          </a:p>
          <a:p>
            <a:pPr algn="l" marL="715113" indent="-357556" lvl="1">
              <a:lnSpc>
                <a:spcPts val="6922"/>
              </a:lnSpc>
              <a:buFont typeface="Arial"/>
              <a:buChar char="•"/>
            </a:pPr>
            <a:r>
              <a:rPr lang="en-US" b="true" sz="3312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Unique Voucher Numbers:  </a:t>
            </a:r>
            <a:r>
              <a:rPr lang="en-US" sz="331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257</a:t>
            </a:r>
          </a:p>
          <a:p>
            <a:pPr algn="l" marL="715113" indent="-357556" lvl="1">
              <a:lnSpc>
                <a:spcPts val="6922"/>
              </a:lnSpc>
              <a:buFont typeface="Arial"/>
              <a:buChar char="•"/>
            </a:pPr>
            <a:r>
              <a:rPr lang="en-US" b="true" sz="3312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Gross Total &amp; Tax Details: </a:t>
            </a:r>
            <a:r>
              <a:rPr lang="en-US" sz="331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Varies across transactions, with applicable CGST, SGST, and occasional rounding adjustments or IGST.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533364" y="7466413"/>
            <a:ext cx="1451873" cy="1543177"/>
          </a:xfrm>
          <a:custGeom>
            <a:avLst/>
            <a:gdLst/>
            <a:ahLst/>
            <a:cxnLst/>
            <a:rect r="r" b="b" t="t" l="l"/>
            <a:pathLst>
              <a:path h="1543177" w="1451873">
                <a:moveTo>
                  <a:pt x="0" y="0"/>
                </a:moveTo>
                <a:lnTo>
                  <a:pt x="1451872" y="0"/>
                </a:lnTo>
                <a:lnTo>
                  <a:pt x="1451872" y="1543178"/>
                </a:lnTo>
                <a:lnTo>
                  <a:pt x="0" y="15431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280247" y="9258300"/>
            <a:ext cx="25580560" cy="1543050"/>
            <a:chOff x="0" y="0"/>
            <a:chExt cx="6737267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37267" cy="406400"/>
            </a:xfrm>
            <a:custGeom>
              <a:avLst/>
              <a:gdLst/>
              <a:ahLst/>
              <a:cxnLst/>
              <a:rect r="r" b="b" t="t" l="l"/>
              <a:pathLst>
                <a:path h="406400" w="6737267">
                  <a:moveTo>
                    <a:pt x="0" y="0"/>
                  </a:moveTo>
                  <a:lnTo>
                    <a:pt x="6737267" y="0"/>
                  </a:lnTo>
                  <a:lnTo>
                    <a:pt x="6737267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73726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941132" y="-880179"/>
            <a:ext cx="2768138" cy="4114800"/>
          </a:xfrm>
          <a:custGeom>
            <a:avLst/>
            <a:gdLst/>
            <a:ahLst/>
            <a:cxnLst/>
            <a:rect r="r" b="b" t="t" l="l"/>
            <a:pathLst>
              <a:path h="4114800" w="2768138">
                <a:moveTo>
                  <a:pt x="0" y="0"/>
                </a:moveTo>
                <a:lnTo>
                  <a:pt x="2768139" y="0"/>
                </a:lnTo>
                <a:lnTo>
                  <a:pt x="27681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868206" y="111887"/>
            <a:ext cx="844201" cy="844201"/>
          </a:xfrm>
          <a:custGeom>
            <a:avLst/>
            <a:gdLst/>
            <a:ahLst/>
            <a:cxnLst/>
            <a:rect r="r" b="b" t="t" l="l"/>
            <a:pathLst>
              <a:path h="844201" w="844201">
                <a:moveTo>
                  <a:pt x="0" y="0"/>
                </a:moveTo>
                <a:lnTo>
                  <a:pt x="844201" y="0"/>
                </a:lnTo>
                <a:lnTo>
                  <a:pt x="844201" y="844201"/>
                </a:lnTo>
                <a:lnTo>
                  <a:pt x="0" y="8442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96240" y="419687"/>
            <a:ext cx="7847760" cy="1169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98"/>
              </a:lnSpc>
            </a:pPr>
            <a:r>
              <a:rPr lang="en-US" sz="6955" b="true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DATA SUMMARY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296240" y="1250679"/>
            <a:ext cx="7121615" cy="677798"/>
            <a:chOff x="0" y="0"/>
            <a:chExt cx="9495486" cy="903731"/>
          </a:xfrm>
        </p:grpSpPr>
        <p:sp>
          <p:nvSpPr>
            <p:cNvPr name="AutoShape 12" id="12"/>
            <p:cNvSpPr/>
            <p:nvPr/>
          </p:nvSpPr>
          <p:spPr>
            <a:xfrm flipV="true">
              <a:off x="51" y="695694"/>
              <a:ext cx="9218413" cy="21669"/>
            </a:xfrm>
            <a:prstGeom prst="line">
              <a:avLst/>
            </a:prstGeom>
            <a:ln cap="flat" w="43339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3" id="13"/>
            <p:cNvSpPr txBox="true"/>
            <p:nvPr/>
          </p:nvSpPr>
          <p:spPr>
            <a:xfrm rot="0">
              <a:off x="9145245" y="-85725"/>
              <a:ext cx="350241" cy="9894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270"/>
                </a:lnSpc>
                <a:spcBef>
                  <a:spcPct val="0"/>
                </a:spcBef>
              </a:pPr>
              <a:r>
                <a:rPr lang="en-US" b="true" sz="447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.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516892" y="235307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9" y="0"/>
                </a:lnTo>
                <a:lnTo>
                  <a:pt x="47026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109424" y="1928477"/>
            <a:ext cx="1517565" cy="1521623"/>
          </a:xfrm>
          <a:custGeom>
            <a:avLst/>
            <a:gdLst/>
            <a:ahLst/>
            <a:cxnLst/>
            <a:rect r="r" b="b" t="t" l="l"/>
            <a:pathLst>
              <a:path h="1521623" w="1517565">
                <a:moveTo>
                  <a:pt x="0" y="0"/>
                </a:moveTo>
                <a:lnTo>
                  <a:pt x="1517565" y="0"/>
                </a:lnTo>
                <a:lnTo>
                  <a:pt x="1517565" y="1521622"/>
                </a:lnTo>
                <a:lnTo>
                  <a:pt x="0" y="152162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-8451021" y="5357786"/>
            <a:ext cx="19317104" cy="2415062"/>
            <a:chOff x="0" y="0"/>
            <a:chExt cx="5087632" cy="6360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87632" cy="636066"/>
            </a:xfrm>
            <a:custGeom>
              <a:avLst/>
              <a:gdLst/>
              <a:ahLst/>
              <a:cxnLst/>
              <a:rect r="r" b="b" t="t" l="l"/>
              <a:pathLst>
                <a:path h="636066" w="5087632">
                  <a:moveTo>
                    <a:pt x="0" y="0"/>
                  </a:moveTo>
                  <a:lnTo>
                    <a:pt x="5087632" y="0"/>
                  </a:lnTo>
                  <a:lnTo>
                    <a:pt x="5087632" y="636066"/>
                  </a:lnTo>
                  <a:lnTo>
                    <a:pt x="0" y="636066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87632" cy="674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3474228" y="826029"/>
          <a:ext cx="13141615" cy="9348788"/>
        </p:xfrm>
        <a:graphic>
          <a:graphicData uri="http://schemas.openxmlformats.org/drawingml/2006/table">
            <a:tbl>
              <a:tblPr/>
              <a:tblGrid>
                <a:gridCol w="1451534"/>
                <a:gridCol w="4083752"/>
                <a:gridCol w="7606329"/>
              </a:tblGrid>
              <a:tr h="65001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S.No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3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Column Name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3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Description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3FF"/>
                    </a:solidFill>
                  </a:tcPr>
                </a:tc>
              </a:tr>
              <a:tr h="6213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Transaction date.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3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Particulars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Name of the customer or business entity.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1922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3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Voucher Type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1922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Type of transaction (only "Gst Sales").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1922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1922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1922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1922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3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Voucher No.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Unique identifier for each transaction.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1922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3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Quantity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Quantity of goods sold (in kgs).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3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Rate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Price per kg of goods sold.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3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Value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value before tax.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3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Gross Total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transaction amount after tax.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3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Gst Sales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sales amount subject to GST.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3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Ou Cgst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Central GST amount.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3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Ou Sgst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State GST amount.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3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Round Off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Adjustment for rounding differences.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3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13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Ou Igst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Integrated GST amount (if applicable).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3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Tcs Charges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Tax Collected at Source (if applicable).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7" id="7"/>
          <p:cNvSpPr/>
          <p:nvPr/>
        </p:nvSpPr>
        <p:spPr>
          <a:xfrm flipH="false" flipV="false" rot="0">
            <a:off x="315577" y="7641634"/>
            <a:ext cx="1783907" cy="1616666"/>
          </a:xfrm>
          <a:custGeom>
            <a:avLst/>
            <a:gdLst/>
            <a:ahLst/>
            <a:cxnLst/>
            <a:rect r="r" b="b" t="t" l="l"/>
            <a:pathLst>
              <a:path h="1616666" w="1783907">
                <a:moveTo>
                  <a:pt x="0" y="0"/>
                </a:moveTo>
                <a:lnTo>
                  <a:pt x="1783908" y="0"/>
                </a:lnTo>
                <a:lnTo>
                  <a:pt x="1783908" y="1616666"/>
                </a:lnTo>
                <a:lnTo>
                  <a:pt x="0" y="16166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9548" y="1028700"/>
            <a:ext cx="2055966" cy="1896629"/>
          </a:xfrm>
          <a:custGeom>
            <a:avLst/>
            <a:gdLst/>
            <a:ahLst/>
            <a:cxnLst/>
            <a:rect r="r" b="b" t="t" l="l"/>
            <a:pathLst>
              <a:path h="1896629" w="2055966">
                <a:moveTo>
                  <a:pt x="0" y="0"/>
                </a:moveTo>
                <a:lnTo>
                  <a:pt x="2055966" y="0"/>
                </a:lnTo>
                <a:lnTo>
                  <a:pt x="2055966" y="1896629"/>
                </a:lnTo>
                <a:lnTo>
                  <a:pt x="0" y="18966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15577" y="3886223"/>
            <a:ext cx="1879059" cy="1879059"/>
          </a:xfrm>
          <a:custGeom>
            <a:avLst/>
            <a:gdLst/>
            <a:ahLst/>
            <a:cxnLst/>
            <a:rect r="r" b="b" t="t" l="l"/>
            <a:pathLst>
              <a:path h="1879059" w="1879059">
                <a:moveTo>
                  <a:pt x="0" y="0"/>
                </a:moveTo>
                <a:lnTo>
                  <a:pt x="1879059" y="0"/>
                </a:lnTo>
                <a:lnTo>
                  <a:pt x="1879059" y="1879059"/>
                </a:lnTo>
                <a:lnTo>
                  <a:pt x="0" y="18790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91262" y="-66675"/>
            <a:ext cx="6413142" cy="657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1"/>
              </a:lnSpc>
            </a:pPr>
            <a:r>
              <a:rPr lang="en-US" sz="3892" b="true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COLUMNS EXPLANATION  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280247" y="9258300"/>
            <a:ext cx="25580560" cy="1543050"/>
            <a:chOff x="0" y="0"/>
            <a:chExt cx="6737267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737267" cy="406400"/>
            </a:xfrm>
            <a:custGeom>
              <a:avLst/>
              <a:gdLst/>
              <a:ahLst/>
              <a:cxnLst/>
              <a:rect r="r" b="b" t="t" l="l"/>
              <a:pathLst>
                <a:path h="406400" w="6737267">
                  <a:moveTo>
                    <a:pt x="0" y="0"/>
                  </a:moveTo>
                  <a:lnTo>
                    <a:pt x="6737267" y="0"/>
                  </a:lnTo>
                  <a:lnTo>
                    <a:pt x="6737267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673726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125258" y="-998610"/>
            <a:ext cx="2768138" cy="4114800"/>
          </a:xfrm>
          <a:custGeom>
            <a:avLst/>
            <a:gdLst/>
            <a:ahLst/>
            <a:cxnLst/>
            <a:rect r="r" b="b" t="t" l="l"/>
            <a:pathLst>
              <a:path h="4114800" w="2768138">
                <a:moveTo>
                  <a:pt x="0" y="0"/>
                </a:moveTo>
                <a:lnTo>
                  <a:pt x="2768138" y="0"/>
                </a:lnTo>
                <a:lnTo>
                  <a:pt x="276813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77040" y="606600"/>
            <a:ext cx="844201" cy="844201"/>
          </a:xfrm>
          <a:custGeom>
            <a:avLst/>
            <a:gdLst/>
            <a:ahLst/>
            <a:cxnLst/>
            <a:rect r="r" b="b" t="t" l="l"/>
            <a:pathLst>
              <a:path h="844201" w="844201">
                <a:moveTo>
                  <a:pt x="0" y="0"/>
                </a:moveTo>
                <a:lnTo>
                  <a:pt x="844201" y="0"/>
                </a:lnTo>
                <a:lnTo>
                  <a:pt x="844201" y="844200"/>
                </a:lnTo>
                <a:lnTo>
                  <a:pt x="0" y="844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40718" y="2893226"/>
            <a:ext cx="16206563" cy="337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8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"</a:t>
            </a:r>
            <a:r>
              <a:rPr lang="en-US" b="true" sz="24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Quantity (Kgs)</a:t>
            </a: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" column ensures that weight-based data is isolated for accurate calculations.</a:t>
            </a:r>
          </a:p>
          <a:p>
            <a:pPr algn="l" marL="539749" indent="-269875" lvl="1">
              <a:lnSpc>
                <a:spcPts val="38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"</a:t>
            </a:r>
            <a:r>
              <a:rPr lang="en-US" b="true" sz="24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Gross Total (Dr)</a:t>
            </a: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" and "</a:t>
            </a:r>
            <a:r>
              <a:rPr lang="en-US" b="true" sz="24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GST Sales (Cr)</a:t>
            </a: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" fields clearly indicate Debit (Dr) and Credit (Cr) transactions, which were likely extracted from a combined financial column.</a:t>
            </a:r>
          </a:p>
          <a:p>
            <a:pPr algn="l" marL="539749" indent="-269875" lvl="1">
              <a:lnSpc>
                <a:spcPts val="38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Other tax-related fields (</a:t>
            </a:r>
            <a:r>
              <a:rPr lang="en-US" b="true" sz="24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CGST, SGST, IGST, and Round_Off</a:t>
            </a: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) were also handled separately, possibly by </a:t>
            </a:r>
            <a:r>
              <a:rPr lang="en-US" b="true" sz="24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splitting mixed values containing both numbers and text.</a:t>
            </a:r>
          </a:p>
          <a:p>
            <a:pPr algn="l" marL="539749" indent="-269875" lvl="1">
              <a:lnSpc>
                <a:spcPts val="38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Some values have "Cr" or "Dr" notation, indicating credit and debit transactions.</a:t>
            </a:r>
          </a:p>
          <a:p>
            <a:pPr algn="l">
              <a:lnSpc>
                <a:spcPts val="387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27231" y="104149"/>
            <a:ext cx="11675433" cy="1169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98"/>
              </a:lnSpc>
            </a:pPr>
            <a:r>
              <a:rPr lang="en-US" sz="6955" b="true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DATA TRANSFORMATION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27265" y="935140"/>
            <a:ext cx="10905258" cy="677798"/>
            <a:chOff x="0" y="0"/>
            <a:chExt cx="14540344" cy="903731"/>
          </a:xfrm>
        </p:grpSpPr>
        <p:sp>
          <p:nvSpPr>
            <p:cNvPr name="AutoShape 11" id="11"/>
            <p:cNvSpPr/>
            <p:nvPr/>
          </p:nvSpPr>
          <p:spPr>
            <a:xfrm flipV="true">
              <a:off x="33" y="695694"/>
              <a:ext cx="14116107" cy="21669"/>
            </a:xfrm>
            <a:prstGeom prst="line">
              <a:avLst/>
            </a:prstGeom>
            <a:ln cap="flat" w="43339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14004022" y="-85725"/>
              <a:ext cx="536322" cy="9894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270"/>
                </a:lnSpc>
                <a:spcBef>
                  <a:spcPct val="0"/>
                </a:spcBef>
              </a:pPr>
              <a:r>
                <a:rPr lang="en-US" b="true" sz="447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.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1510033" y="391310"/>
            <a:ext cx="1865742" cy="1765458"/>
          </a:xfrm>
          <a:custGeom>
            <a:avLst/>
            <a:gdLst/>
            <a:ahLst/>
            <a:cxnLst/>
            <a:rect r="r" b="b" t="t" l="l"/>
            <a:pathLst>
              <a:path h="1765458" w="1865742">
                <a:moveTo>
                  <a:pt x="0" y="0"/>
                </a:moveTo>
                <a:lnTo>
                  <a:pt x="1865742" y="0"/>
                </a:lnTo>
                <a:lnTo>
                  <a:pt x="1865742" y="1765459"/>
                </a:lnTo>
                <a:lnTo>
                  <a:pt x="0" y="17654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03136" y="1978681"/>
            <a:ext cx="7811593" cy="695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1"/>
              </a:lnSpc>
              <a:spcBef>
                <a:spcPct val="0"/>
              </a:spcBef>
            </a:pPr>
            <a:r>
              <a:rPr lang="en-US" b="true" sz="4115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Splitting by "Kgs", "Dr", "Cr"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03136" y="6022758"/>
            <a:ext cx="9433533" cy="695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1"/>
              </a:lnSpc>
              <a:spcBef>
                <a:spcPct val="0"/>
              </a:spcBef>
            </a:pPr>
            <a:r>
              <a:rPr lang="en-US" b="true" sz="4115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Column Renaming &amp; Formatting: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52737" y="6985024"/>
            <a:ext cx="16206563" cy="191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8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data columns are changed to well structured column name,</a:t>
            </a:r>
            <a:r>
              <a:rPr lang="en-US" b="true" sz="24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renamed or formatted</a:t>
            </a: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the headers for better readability.</a:t>
            </a:r>
          </a:p>
          <a:p>
            <a:pPr algn="l" marL="539749" indent="-269875" lvl="1">
              <a:lnSpc>
                <a:spcPts val="387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Example:</a:t>
            </a: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"Quantity (Kgs)", "Rate (Kgs)", and "Value" are clearly labeled.</a:t>
            </a:r>
          </a:p>
          <a:p>
            <a:pPr algn="l">
              <a:lnSpc>
                <a:spcPts val="3874"/>
              </a:lnSpc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6426017" y="7848305"/>
            <a:ext cx="1467379" cy="1271117"/>
          </a:xfrm>
          <a:custGeom>
            <a:avLst/>
            <a:gdLst/>
            <a:ahLst/>
            <a:cxnLst/>
            <a:rect r="r" b="b" t="t" l="l"/>
            <a:pathLst>
              <a:path h="1271117" w="1467379">
                <a:moveTo>
                  <a:pt x="0" y="0"/>
                </a:moveTo>
                <a:lnTo>
                  <a:pt x="1467379" y="0"/>
                </a:lnTo>
                <a:lnTo>
                  <a:pt x="1467379" y="1271117"/>
                </a:lnTo>
                <a:lnTo>
                  <a:pt x="0" y="127111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09327" y="7481863"/>
            <a:ext cx="1451873" cy="1543177"/>
          </a:xfrm>
          <a:custGeom>
            <a:avLst/>
            <a:gdLst/>
            <a:ahLst/>
            <a:cxnLst/>
            <a:rect r="r" b="b" t="t" l="l"/>
            <a:pathLst>
              <a:path h="1543177" w="1451873">
                <a:moveTo>
                  <a:pt x="0" y="0"/>
                </a:moveTo>
                <a:lnTo>
                  <a:pt x="1451873" y="0"/>
                </a:lnTo>
                <a:lnTo>
                  <a:pt x="1451873" y="1543178"/>
                </a:lnTo>
                <a:lnTo>
                  <a:pt x="0" y="15431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80247" y="9258300"/>
            <a:ext cx="25580560" cy="1543050"/>
            <a:chOff x="0" y="0"/>
            <a:chExt cx="6737267" cy="40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37267" cy="406400"/>
            </a:xfrm>
            <a:custGeom>
              <a:avLst/>
              <a:gdLst/>
              <a:ahLst/>
              <a:cxnLst/>
              <a:rect r="r" b="b" t="t" l="l"/>
              <a:pathLst>
                <a:path h="406400" w="6737267">
                  <a:moveTo>
                    <a:pt x="0" y="0"/>
                  </a:moveTo>
                  <a:lnTo>
                    <a:pt x="6737267" y="0"/>
                  </a:lnTo>
                  <a:lnTo>
                    <a:pt x="6737267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673726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125258" y="-998610"/>
            <a:ext cx="2768138" cy="4114800"/>
          </a:xfrm>
          <a:custGeom>
            <a:avLst/>
            <a:gdLst/>
            <a:ahLst/>
            <a:cxnLst/>
            <a:rect r="r" b="b" t="t" l="l"/>
            <a:pathLst>
              <a:path h="4114800" w="2768138">
                <a:moveTo>
                  <a:pt x="0" y="0"/>
                </a:moveTo>
                <a:lnTo>
                  <a:pt x="2768138" y="0"/>
                </a:lnTo>
                <a:lnTo>
                  <a:pt x="276813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984071" y="513040"/>
            <a:ext cx="844201" cy="844201"/>
          </a:xfrm>
          <a:custGeom>
            <a:avLst/>
            <a:gdLst/>
            <a:ahLst/>
            <a:cxnLst/>
            <a:rect r="r" b="b" t="t" l="l"/>
            <a:pathLst>
              <a:path h="844201" w="844201">
                <a:moveTo>
                  <a:pt x="0" y="0"/>
                </a:moveTo>
                <a:lnTo>
                  <a:pt x="844201" y="0"/>
                </a:lnTo>
                <a:lnTo>
                  <a:pt x="844201" y="844201"/>
                </a:lnTo>
                <a:lnTo>
                  <a:pt x="0" y="8442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7231" y="104149"/>
            <a:ext cx="11675433" cy="1169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98"/>
              </a:lnSpc>
            </a:pPr>
            <a:r>
              <a:rPr lang="en-US" sz="6955" b="true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DATA TRANSFORMATION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27265" y="935140"/>
            <a:ext cx="10905258" cy="677798"/>
            <a:chOff x="0" y="0"/>
            <a:chExt cx="14540344" cy="903731"/>
          </a:xfrm>
        </p:grpSpPr>
        <p:sp>
          <p:nvSpPr>
            <p:cNvPr name="AutoShape 11" id="11"/>
            <p:cNvSpPr/>
            <p:nvPr/>
          </p:nvSpPr>
          <p:spPr>
            <a:xfrm flipV="true">
              <a:off x="33" y="695694"/>
              <a:ext cx="14116107" cy="21669"/>
            </a:xfrm>
            <a:prstGeom prst="line">
              <a:avLst/>
            </a:prstGeom>
            <a:ln cap="flat" w="43339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14004022" y="-85725"/>
              <a:ext cx="536322" cy="9894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270"/>
                </a:lnSpc>
                <a:spcBef>
                  <a:spcPct val="0"/>
                </a:spcBef>
              </a:pPr>
              <a:r>
                <a:rPr lang="en-US" b="true" sz="447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.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1577050" y="399763"/>
            <a:ext cx="1999990" cy="2020192"/>
          </a:xfrm>
          <a:custGeom>
            <a:avLst/>
            <a:gdLst/>
            <a:ahLst/>
            <a:cxnLst/>
            <a:rect r="r" b="b" t="t" l="l"/>
            <a:pathLst>
              <a:path h="2020192" w="1999990">
                <a:moveTo>
                  <a:pt x="0" y="0"/>
                </a:moveTo>
                <a:lnTo>
                  <a:pt x="1999990" y="0"/>
                </a:lnTo>
                <a:lnTo>
                  <a:pt x="1999990" y="2020192"/>
                </a:lnTo>
                <a:lnTo>
                  <a:pt x="0" y="202019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47132" y="5411738"/>
            <a:ext cx="7811593" cy="695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1"/>
              </a:lnSpc>
              <a:spcBef>
                <a:spcPct val="0"/>
              </a:spcBef>
            </a:pPr>
            <a:r>
              <a:rPr lang="en-US" b="true" sz="4115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Data Type Adjustments: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31018" y="6335752"/>
            <a:ext cx="16206563" cy="191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8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Some columns contain numerical values that were likely converted</a:t>
            </a:r>
            <a:r>
              <a:rPr lang="en-US" b="true" sz="24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from</a:t>
            </a:r>
            <a:r>
              <a:rPr lang="en-US" b="true" sz="24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text to numeric types</a:t>
            </a: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for calculations (e.g., "Quantity (Kgs)", "Rate (Kgs)", "Value").</a:t>
            </a:r>
          </a:p>
          <a:p>
            <a:pPr algn="l" marL="539749" indent="-269875" lvl="1">
              <a:lnSpc>
                <a:spcPts val="38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"Date" column appears to be properly formatted for date-based analysis.</a:t>
            </a:r>
          </a:p>
          <a:p>
            <a:pPr algn="l">
              <a:lnSpc>
                <a:spcPts val="3874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947132" y="1962359"/>
            <a:ext cx="9433533" cy="695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1"/>
              </a:lnSpc>
              <a:spcBef>
                <a:spcPct val="0"/>
              </a:spcBef>
            </a:pPr>
            <a:r>
              <a:rPr lang="en-US" b="true" sz="4115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Data Cleaning: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2997821"/>
            <a:ext cx="16206563" cy="240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874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Missing or null values</a:t>
            </a: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(e.g., in some IGST fields) indicate that the data was refined, possibly with conditional handling to avoid errors in calculations.</a:t>
            </a:r>
          </a:p>
          <a:p>
            <a:pPr algn="l" marL="539749" indent="-269875" lvl="1">
              <a:lnSpc>
                <a:spcPts val="38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data appears to be </a:t>
            </a:r>
            <a:r>
              <a:rPr lang="en-US" b="true" sz="24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sorted by date</a:t>
            </a: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making it easier for trend analysis.</a:t>
            </a:r>
          </a:p>
          <a:p>
            <a:pPr algn="l" marL="539749" indent="-269875" lvl="1">
              <a:lnSpc>
                <a:spcPts val="38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Prices and tax values are </a:t>
            </a:r>
            <a:r>
              <a:rPr lang="en-US" b="true" sz="24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rounded to two decimal places</a:t>
            </a: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ensuring accuracy in financial calculations.</a:t>
            </a:r>
          </a:p>
          <a:p>
            <a:pPr algn="l">
              <a:lnSpc>
                <a:spcPts val="387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576731" y="9999647"/>
            <a:ext cx="25580560" cy="287353"/>
            <a:chOff x="0" y="0"/>
            <a:chExt cx="6737267" cy="756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737267" cy="75681"/>
            </a:xfrm>
            <a:custGeom>
              <a:avLst/>
              <a:gdLst/>
              <a:ahLst/>
              <a:cxnLst/>
              <a:rect r="r" b="b" t="t" l="l"/>
              <a:pathLst>
                <a:path h="75681" w="6737267">
                  <a:moveTo>
                    <a:pt x="0" y="0"/>
                  </a:moveTo>
                  <a:lnTo>
                    <a:pt x="6737267" y="0"/>
                  </a:lnTo>
                  <a:lnTo>
                    <a:pt x="6737267" y="75681"/>
                  </a:lnTo>
                  <a:lnTo>
                    <a:pt x="0" y="75681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6737267" cy="113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691841" y="0"/>
            <a:ext cx="25580560" cy="287353"/>
            <a:chOff x="0" y="0"/>
            <a:chExt cx="6737267" cy="7568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37267" cy="75681"/>
            </a:xfrm>
            <a:custGeom>
              <a:avLst/>
              <a:gdLst/>
              <a:ahLst/>
              <a:cxnLst/>
              <a:rect r="r" b="b" t="t" l="l"/>
              <a:pathLst>
                <a:path h="75681" w="6737267">
                  <a:moveTo>
                    <a:pt x="0" y="0"/>
                  </a:moveTo>
                  <a:lnTo>
                    <a:pt x="6737267" y="0"/>
                  </a:lnTo>
                  <a:lnTo>
                    <a:pt x="6737267" y="75681"/>
                  </a:lnTo>
                  <a:lnTo>
                    <a:pt x="0" y="75681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737267" cy="113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5400000">
            <a:off x="-9497435" y="6508841"/>
            <a:ext cx="19317104" cy="322233"/>
            <a:chOff x="0" y="0"/>
            <a:chExt cx="5087632" cy="8486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087632" cy="84868"/>
            </a:xfrm>
            <a:custGeom>
              <a:avLst/>
              <a:gdLst/>
              <a:ahLst/>
              <a:cxnLst/>
              <a:rect r="r" b="b" t="t" l="l"/>
              <a:pathLst>
                <a:path h="84868" w="5087632">
                  <a:moveTo>
                    <a:pt x="0" y="0"/>
                  </a:moveTo>
                  <a:lnTo>
                    <a:pt x="5087632" y="0"/>
                  </a:lnTo>
                  <a:lnTo>
                    <a:pt x="5087632" y="84868"/>
                  </a:lnTo>
                  <a:lnTo>
                    <a:pt x="0" y="84868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087632" cy="1229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5400000">
            <a:off x="8459611" y="6146754"/>
            <a:ext cx="19317104" cy="339673"/>
            <a:chOff x="0" y="0"/>
            <a:chExt cx="5087632" cy="894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087632" cy="89461"/>
            </a:xfrm>
            <a:custGeom>
              <a:avLst/>
              <a:gdLst/>
              <a:ahLst/>
              <a:cxnLst/>
              <a:rect r="r" b="b" t="t" l="l"/>
              <a:pathLst>
                <a:path h="89461" w="5087632">
                  <a:moveTo>
                    <a:pt x="0" y="0"/>
                  </a:moveTo>
                  <a:lnTo>
                    <a:pt x="5087632" y="0"/>
                  </a:lnTo>
                  <a:lnTo>
                    <a:pt x="5087632" y="89461"/>
                  </a:lnTo>
                  <a:lnTo>
                    <a:pt x="0" y="89461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087632" cy="127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975279" y="266549"/>
            <a:ext cx="8337443" cy="76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9"/>
              </a:lnSpc>
            </a:pPr>
            <a:r>
              <a:rPr lang="en-US" sz="4500" b="true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SALES OVERVIEW DASHBOARD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457881" y="1095375"/>
            <a:ext cx="15291569" cy="8579016"/>
          </a:xfrm>
          <a:custGeom>
            <a:avLst/>
            <a:gdLst/>
            <a:ahLst/>
            <a:cxnLst/>
            <a:rect r="r" b="b" t="t" l="l"/>
            <a:pathLst>
              <a:path h="8579016" w="15291569">
                <a:moveTo>
                  <a:pt x="0" y="0"/>
                </a:moveTo>
                <a:lnTo>
                  <a:pt x="15291569" y="0"/>
                </a:lnTo>
                <a:lnTo>
                  <a:pt x="15291569" y="8579016"/>
                </a:lnTo>
                <a:lnTo>
                  <a:pt x="0" y="85790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85" t="-865" r="-1032" b="-918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576731" y="9999647"/>
            <a:ext cx="25580560" cy="287353"/>
            <a:chOff x="0" y="0"/>
            <a:chExt cx="6737267" cy="756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737267" cy="75681"/>
            </a:xfrm>
            <a:custGeom>
              <a:avLst/>
              <a:gdLst/>
              <a:ahLst/>
              <a:cxnLst/>
              <a:rect r="r" b="b" t="t" l="l"/>
              <a:pathLst>
                <a:path h="75681" w="6737267">
                  <a:moveTo>
                    <a:pt x="0" y="0"/>
                  </a:moveTo>
                  <a:lnTo>
                    <a:pt x="6737267" y="0"/>
                  </a:lnTo>
                  <a:lnTo>
                    <a:pt x="6737267" y="75681"/>
                  </a:lnTo>
                  <a:lnTo>
                    <a:pt x="0" y="75681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6737267" cy="113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691841" y="0"/>
            <a:ext cx="25580560" cy="287353"/>
            <a:chOff x="0" y="0"/>
            <a:chExt cx="6737267" cy="7568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37267" cy="75681"/>
            </a:xfrm>
            <a:custGeom>
              <a:avLst/>
              <a:gdLst/>
              <a:ahLst/>
              <a:cxnLst/>
              <a:rect r="r" b="b" t="t" l="l"/>
              <a:pathLst>
                <a:path h="75681" w="6737267">
                  <a:moveTo>
                    <a:pt x="0" y="0"/>
                  </a:moveTo>
                  <a:lnTo>
                    <a:pt x="6737267" y="0"/>
                  </a:lnTo>
                  <a:lnTo>
                    <a:pt x="6737267" y="75681"/>
                  </a:lnTo>
                  <a:lnTo>
                    <a:pt x="0" y="75681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737267" cy="113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5400000">
            <a:off x="-9497435" y="6508841"/>
            <a:ext cx="19317104" cy="322233"/>
            <a:chOff x="0" y="0"/>
            <a:chExt cx="5087632" cy="8486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087632" cy="84868"/>
            </a:xfrm>
            <a:custGeom>
              <a:avLst/>
              <a:gdLst/>
              <a:ahLst/>
              <a:cxnLst/>
              <a:rect r="r" b="b" t="t" l="l"/>
              <a:pathLst>
                <a:path h="84868" w="5087632">
                  <a:moveTo>
                    <a:pt x="0" y="0"/>
                  </a:moveTo>
                  <a:lnTo>
                    <a:pt x="5087632" y="0"/>
                  </a:lnTo>
                  <a:lnTo>
                    <a:pt x="5087632" y="84868"/>
                  </a:lnTo>
                  <a:lnTo>
                    <a:pt x="0" y="84868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087632" cy="1229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5400000">
            <a:off x="8459611" y="6146754"/>
            <a:ext cx="19317104" cy="339673"/>
            <a:chOff x="0" y="0"/>
            <a:chExt cx="5087632" cy="894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087632" cy="89461"/>
            </a:xfrm>
            <a:custGeom>
              <a:avLst/>
              <a:gdLst/>
              <a:ahLst/>
              <a:cxnLst/>
              <a:rect r="r" b="b" t="t" l="l"/>
              <a:pathLst>
                <a:path h="89461" w="5087632">
                  <a:moveTo>
                    <a:pt x="0" y="0"/>
                  </a:moveTo>
                  <a:lnTo>
                    <a:pt x="5087632" y="0"/>
                  </a:lnTo>
                  <a:lnTo>
                    <a:pt x="5087632" y="89461"/>
                  </a:lnTo>
                  <a:lnTo>
                    <a:pt x="0" y="89461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087632" cy="127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609741" y="201133"/>
            <a:ext cx="9250013" cy="76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9"/>
              </a:lnSpc>
            </a:pPr>
            <a:r>
              <a:rPr lang="en-US" sz="4500" b="true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CUSTOMER INSIGHTS DASHBOARD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457881" y="1193638"/>
            <a:ext cx="15184098" cy="8579016"/>
          </a:xfrm>
          <a:custGeom>
            <a:avLst/>
            <a:gdLst/>
            <a:ahLst/>
            <a:cxnLst/>
            <a:rect r="r" b="b" t="t" l="l"/>
            <a:pathLst>
              <a:path h="8579016" w="15184098">
                <a:moveTo>
                  <a:pt x="0" y="0"/>
                </a:moveTo>
                <a:lnTo>
                  <a:pt x="15184099" y="0"/>
                </a:lnTo>
                <a:lnTo>
                  <a:pt x="15184099" y="8579015"/>
                </a:lnTo>
                <a:lnTo>
                  <a:pt x="0" y="85790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47762" y="204027"/>
            <a:ext cx="13494910" cy="1064796"/>
            <a:chOff x="0" y="0"/>
            <a:chExt cx="6148472" cy="4851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48472" cy="485136"/>
            </a:xfrm>
            <a:custGeom>
              <a:avLst/>
              <a:gdLst/>
              <a:ahLst/>
              <a:cxnLst/>
              <a:rect r="r" b="b" t="t" l="l"/>
              <a:pathLst>
                <a:path h="485136" w="6148472">
                  <a:moveTo>
                    <a:pt x="203200" y="0"/>
                  </a:moveTo>
                  <a:lnTo>
                    <a:pt x="6148472" y="0"/>
                  </a:lnTo>
                  <a:lnTo>
                    <a:pt x="5945272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5945272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699598" y="611612"/>
            <a:ext cx="3044489" cy="949486"/>
            <a:chOff x="0" y="0"/>
            <a:chExt cx="1555569" cy="4851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5569" cy="485136"/>
            </a:xfrm>
            <a:custGeom>
              <a:avLst/>
              <a:gdLst/>
              <a:ahLst/>
              <a:cxnLst/>
              <a:rect r="r" b="b" t="t" l="l"/>
              <a:pathLst>
                <a:path h="485136" w="1555569">
                  <a:moveTo>
                    <a:pt x="203200" y="0"/>
                  </a:moveTo>
                  <a:lnTo>
                    <a:pt x="1555569" y="0"/>
                  </a:lnTo>
                  <a:lnTo>
                    <a:pt x="1352369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>
                <a:alpha val="4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28575"/>
              <a:ext cx="1352369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475809" y="496302"/>
            <a:ext cx="2923572" cy="1064796"/>
            <a:chOff x="0" y="0"/>
            <a:chExt cx="1332021" cy="4851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32021" cy="485136"/>
            </a:xfrm>
            <a:custGeom>
              <a:avLst/>
              <a:gdLst/>
              <a:ahLst/>
              <a:cxnLst/>
              <a:rect r="r" b="b" t="t" l="l"/>
              <a:pathLst>
                <a:path h="485136" w="1332021">
                  <a:moveTo>
                    <a:pt x="203200" y="0"/>
                  </a:moveTo>
                  <a:lnTo>
                    <a:pt x="1332021" y="0"/>
                  </a:lnTo>
                  <a:lnTo>
                    <a:pt x="1128821" y="485136"/>
                  </a:lnTo>
                  <a:lnTo>
                    <a:pt x="0" y="48513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>
                <a:alpha val="52941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28575"/>
              <a:ext cx="1128821" cy="513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280247" y="9258300"/>
            <a:ext cx="25580560" cy="1543050"/>
            <a:chOff x="0" y="0"/>
            <a:chExt cx="6737267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737267" cy="406400"/>
            </a:xfrm>
            <a:custGeom>
              <a:avLst/>
              <a:gdLst/>
              <a:ahLst/>
              <a:cxnLst/>
              <a:rect r="r" b="b" t="t" l="l"/>
              <a:pathLst>
                <a:path h="406400" w="6737267">
                  <a:moveTo>
                    <a:pt x="0" y="0"/>
                  </a:moveTo>
                  <a:lnTo>
                    <a:pt x="6737267" y="0"/>
                  </a:lnTo>
                  <a:lnTo>
                    <a:pt x="6737267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673726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647974" y="243982"/>
            <a:ext cx="8992051" cy="880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0"/>
              </a:lnSpc>
              <a:spcBef>
                <a:spcPct val="0"/>
              </a:spcBef>
            </a:pPr>
            <a:r>
              <a:rPr lang="en-US" b="true" sz="5100" spc="887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AREA CHART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11390" y="1987296"/>
            <a:ext cx="5598294" cy="695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1"/>
              </a:lnSpc>
              <a:spcBef>
                <a:spcPct val="0"/>
              </a:spcBef>
            </a:pPr>
            <a:r>
              <a:rPr lang="en-US" b="true" sz="4115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Total Sales by Month 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052503" y="4737087"/>
            <a:ext cx="160318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x axis :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91779" y="5475310"/>
            <a:ext cx="1505577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y axis :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008992" y="2959087"/>
            <a:ext cx="7166472" cy="134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5"/>
              </a:lnSpc>
            </a:pPr>
            <a:r>
              <a:rPr lang="en-US"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Trend analysis of total sales using the sum of gross total over months.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678647" y="5483212"/>
            <a:ext cx="5831200" cy="66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5"/>
              </a:lnSpc>
            </a:pPr>
            <a:r>
              <a:rPr lang="en-US"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Sum of Gross total in Lakhs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008992" y="6360889"/>
            <a:ext cx="5598294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DAX query: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008992" y="7091139"/>
            <a:ext cx="7871289" cy="946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4"/>
              </a:lnSpc>
            </a:pPr>
            <a:r>
              <a:rPr lang="en-US" sz="2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 in Lakhs = SUM(Sales[Gross Total (Dr)]) / 100000</a:t>
            </a:r>
          </a:p>
          <a:p>
            <a:pPr algn="l">
              <a:lnSpc>
                <a:spcPts val="3874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1697697" y="4748026"/>
            <a:ext cx="5277282" cy="66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5"/>
              </a:lnSpc>
            </a:pPr>
            <a:r>
              <a:rPr lang="en-US"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Date column (Month)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431835" y="2139358"/>
            <a:ext cx="9248023" cy="6186207"/>
          </a:xfrm>
          <a:custGeom>
            <a:avLst/>
            <a:gdLst/>
            <a:ahLst/>
            <a:cxnLst/>
            <a:rect r="r" b="b" t="t" l="l"/>
            <a:pathLst>
              <a:path h="6186207" w="9248023">
                <a:moveTo>
                  <a:pt x="0" y="0"/>
                </a:moveTo>
                <a:lnTo>
                  <a:pt x="9248024" y="0"/>
                </a:lnTo>
                <a:lnTo>
                  <a:pt x="9248024" y="6186207"/>
                </a:lnTo>
                <a:lnTo>
                  <a:pt x="0" y="61862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44" t="-5094" r="-2222" b="-1107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DAGeBBPpqwc</dc:identifier>
  <dcterms:modified xsi:type="dcterms:W3CDTF">2011-08-01T06:04:30Z</dcterms:modified>
  <cp:revision>1</cp:revision>
  <dc:title>By : Saravana</dc:title>
</cp:coreProperties>
</file>