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698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Telecom Churn Prediction: Using 9 Classification Models &amp; Hyperparameter Tuning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047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Predicting customer churn is crucial for business success. This presentation explores a comprehensive churn prediction project using 9 different classification models and hyperparameter tuning to optimize performance.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70040" y="5285661"/>
            <a:ext cx="156626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Saravana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874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Introduction: Importance of Telecom Churn Prediction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31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963811" y="4416623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331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Financial Impact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822031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Lost revenue, increased customer acquisition costs, and reduced lifetime value.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331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8" name="Text 6"/>
          <p:cNvSpPr/>
          <p:nvPr/>
        </p:nvSpPr>
        <p:spPr>
          <a:xfrm>
            <a:off x="5386983" y="4416623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4331613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Competitive Advantage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822031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Proactive retention efforts to retain valuable customers and improve customer satisfaction.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331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2" name="Text 10"/>
          <p:cNvSpPr/>
          <p:nvPr/>
        </p:nvSpPr>
        <p:spPr>
          <a:xfrm>
            <a:off x="9810155" y="4416623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331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Data-Driven Insights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822031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factors driving churn to develop effective retention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Preprocessing: Handling Missing Values, 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Imputation techniques to handle missing values based on data characteristics and model requirements.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Creating new features from existing ones to capture complex relationships and improve model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101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Exploratory Data Analysis: Identifying Patterns and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385548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Customer Demographics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8759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Identifying demographic patterns associated with churn.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1587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Usage Patterns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8759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Analyzing customer behavior and service utilization trends.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1587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Churn Drivers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8759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Identifying key factors contributing to customer churn.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447" y="782122"/>
            <a:ext cx="13189506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Selection: Overview of 9 Classification Algorithms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0447" y="2377202"/>
            <a:ext cx="4259342" cy="1844516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926187" y="2582942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26187" y="3027998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Linear model for binary classification, interpretable.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5185529" y="2377202"/>
            <a:ext cx="4259342" cy="1844516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7" name="Text 5"/>
          <p:cNvSpPr/>
          <p:nvPr/>
        </p:nvSpPr>
        <p:spPr>
          <a:xfrm>
            <a:off x="5391269" y="2582942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Naive Bayes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391269" y="3027998"/>
            <a:ext cx="3847862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Fast and scalable, works well with text data, but assumes independence between features.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9650611" y="2377202"/>
            <a:ext cx="4259342" cy="1844516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</p:sp>
      <p:sp>
        <p:nvSpPr>
          <p:cNvPr id="10" name="Text 8"/>
          <p:cNvSpPr/>
          <p:nvPr/>
        </p:nvSpPr>
        <p:spPr>
          <a:xfrm>
            <a:off x="9856351" y="2582942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SVM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856351" y="3027998"/>
            <a:ext cx="3847862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 yet powerful technique for binary classification in a high-dimensional space.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20447" y="442745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3" name="Text 11"/>
          <p:cNvSpPr/>
          <p:nvPr/>
        </p:nvSpPr>
        <p:spPr>
          <a:xfrm>
            <a:off x="926187" y="463319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KNN 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926187" y="5078254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Simple, intuitive, but computationally expensive for large datasets.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5185529" y="442745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6" name="Text 14"/>
          <p:cNvSpPr/>
          <p:nvPr/>
        </p:nvSpPr>
        <p:spPr>
          <a:xfrm>
            <a:off x="5391269" y="463319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Decision Tree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5391269" y="5078254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 and interpretable, but can overfit.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9650611" y="442745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19" name="Text 17"/>
          <p:cNvSpPr/>
          <p:nvPr/>
        </p:nvSpPr>
        <p:spPr>
          <a:xfrm>
            <a:off x="9856351" y="463319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9856351" y="5078254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Ensemble of decision trees, reducing overfitting.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720447" y="614838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22" name="Text 20"/>
          <p:cNvSpPr/>
          <p:nvPr/>
        </p:nvSpPr>
        <p:spPr>
          <a:xfrm>
            <a:off x="926187" y="635412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Gradient Boosting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926187" y="6799183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Sequential learning, highly accurate but complex.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5185529" y="614838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25" name="Text 23"/>
          <p:cNvSpPr/>
          <p:nvPr/>
        </p:nvSpPr>
        <p:spPr>
          <a:xfrm>
            <a:off x="5391269" y="635412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XGB</a:t>
            </a:r>
            <a:endParaRPr lang="en-US" sz="2000" dirty="0"/>
          </a:p>
        </p:txBody>
      </p:sp>
      <p:sp>
        <p:nvSpPr>
          <p:cNvPr id="26" name="Text 24"/>
          <p:cNvSpPr/>
          <p:nvPr/>
        </p:nvSpPr>
        <p:spPr>
          <a:xfrm>
            <a:off x="5391269" y="6799183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Sequential boosting, highly accurate, but complex and sensitive to overfitting.</a:t>
            </a: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>
            <a:off x="9650611" y="6148388"/>
            <a:ext cx="4259342" cy="151518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</p:sp>
      <p:sp>
        <p:nvSpPr>
          <p:cNvPr id="28" name="Text 26"/>
          <p:cNvSpPr/>
          <p:nvPr/>
        </p:nvSpPr>
        <p:spPr>
          <a:xfrm>
            <a:off x="9856351" y="6354128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LightGBM</a:t>
            </a:r>
            <a:endParaRPr lang="en-US" sz="2000" dirty="0"/>
          </a:p>
        </p:txBody>
      </p:sp>
      <p:sp>
        <p:nvSpPr>
          <p:cNvPr id="29" name="Text 27"/>
          <p:cNvSpPr/>
          <p:nvPr/>
        </p:nvSpPr>
        <p:spPr>
          <a:xfrm>
            <a:off x="9856351" y="6799183"/>
            <a:ext cx="384786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Fast, efficient for large datasets, but sensitive to noise and outliers.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3878" y="668893"/>
            <a:ext cx="12816602" cy="485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Hyperparameter Tuning: Optimizing Model Performance - Grid Search 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3878" y="1387435"/>
            <a:ext cx="1354264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43878" y="1869043"/>
            <a:ext cx="9515356" cy="485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Evaluation: Comparing Metrics Across Models</a:t>
            </a:r>
            <a:endParaRPr lang="en-US" sz="30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43878" y="2587585"/>
            <a:ext cx="777002" cy="12432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53885" y="2742962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Accuracy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553885" y="3079075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 predictions overall.</a:t>
            </a:r>
            <a:endParaRPr lang="en-US" sz="1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43878" y="3830836"/>
            <a:ext cx="777002" cy="124325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553885" y="3986213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Precision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1553885" y="4322326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 positive predictions.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543878" y="5074087"/>
            <a:ext cx="777002" cy="124325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53885" y="5229463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Recall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1553885" y="5565577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 positive predictions out of all actual positives.</a:t>
            </a:r>
            <a:endParaRPr lang="en-US" sz="12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543878" y="6317337"/>
            <a:ext cx="777002" cy="124325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53885" y="6472714"/>
            <a:ext cx="1942624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F1-Score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1553885" y="6808827"/>
            <a:ext cx="1253263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Harmonic mean of precision and recall.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59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Top 5 Models: Decision Tree, Random Forest, Gradient Boosting, XGBoost, Tuned XGBoost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408759" y="2917150"/>
            <a:ext cx="1291233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3474" y="3181469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4926806" y="3143964"/>
            <a:ext cx="1842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56666" y="3738205"/>
            <a:ext cx="9023271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2763203" y="3781782"/>
            <a:ext cx="2582466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3474" y="3958947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572482" y="4008596"/>
            <a:ext cx="9919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XGBoost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02342" y="4602837"/>
            <a:ext cx="8377595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2117527" y="4646414"/>
            <a:ext cx="3873698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83355" y="4823579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218039" y="4873228"/>
            <a:ext cx="24087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Gradient Boosting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47899" y="5467469"/>
            <a:ext cx="7732038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1471970" y="5511046"/>
            <a:ext cx="5164931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83474" y="5688211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6863715" y="5737860"/>
            <a:ext cx="1983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Tuned XGBoost 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693575" y="6332101"/>
            <a:ext cx="7086362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826294" y="6375678"/>
            <a:ext cx="6456164" cy="807958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83474" y="6552843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5</a:t>
            </a:r>
            <a:endParaRPr lang="en-US" sz="2200" dirty="0"/>
          </a:p>
        </p:txBody>
      </p:sp>
      <p:sp>
        <p:nvSpPr>
          <p:cNvPr id="21" name="Text 14"/>
          <p:cNvSpPr/>
          <p:nvPr/>
        </p:nvSpPr>
        <p:spPr>
          <a:xfrm>
            <a:off x="7509272" y="6602492"/>
            <a:ext cx="1842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Decision Tree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7599"/>
            <a:ext cx="130404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 Outperforms: Analysis of Metrics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10007"/>
            <a:ext cx="1630323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087172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50927" y="3136821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2537460" y="3702725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3831312"/>
            <a:ext cx="3260646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8" name="Text 6"/>
          <p:cNvSpPr/>
          <p:nvPr/>
        </p:nvSpPr>
        <p:spPr>
          <a:xfrm>
            <a:off x="1020604" y="4008477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281249" y="4058126"/>
            <a:ext cx="12752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4752618"/>
            <a:ext cx="4890968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12" name="Text 10"/>
          <p:cNvSpPr/>
          <p:nvPr/>
        </p:nvSpPr>
        <p:spPr>
          <a:xfrm>
            <a:off x="1020604" y="4929783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911572" y="4979432"/>
            <a:ext cx="8502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Recall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5798106" y="5545336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5673923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</p:sp>
      <p:sp>
        <p:nvSpPr>
          <p:cNvPr id="16" name="Text 14"/>
          <p:cNvSpPr/>
          <p:nvPr/>
        </p:nvSpPr>
        <p:spPr>
          <a:xfrm>
            <a:off x="1020604" y="5851088"/>
            <a:ext cx="1418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542014" y="5900738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F1-Score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9587"/>
            <a:ext cx="12756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Conclusion: Key Takeaways and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1875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9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36489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09408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Evaluated 9 classification models to predict churn.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54704" y="3571875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97523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509408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Outperformed other models in accuracy, precision, recall, and F1-score.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5738" y="3571875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58438" y="4603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Recommendation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509408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the Random Forest model for churn prediction.</a:t>
            </a:r>
            <a:endParaRPr lang="en-US" sz="1750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9</Slides>
  <Notes>9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2024-12-09T10:29:16Z</dcterms:created>
  <dcterms:modified xsi:type="dcterms:W3CDTF">2024-12-09T10:29:16Z</dcterms:modified>
</cp:coreProperties>
</file>