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Inconsolata"/>
      <p:regular r:id="rId16"/>
    </p:embeddedFont>
    <p:embeddedFont>
      <p:font typeface="Inconsolata"/>
      <p:regular r:id="rId17"/>
    </p:embeddedFont>
    <p:embeddedFont>
      <p:font typeface="Fira Sans"/>
      <p:regular r:id="rId18"/>
    </p:embeddedFont>
    <p:embeddedFont>
      <p:font typeface="Fira Sans"/>
      <p:regular r:id="rId19"/>
    </p:embeddedFont>
    <p:embeddedFont>
      <p:font typeface="Fira Sans"/>
      <p:regular r:id="rId20"/>
    </p:embeddedFont>
    <p:embeddedFont>
      <p:font typeface="Fira Sans"/>
      <p:regular r:id="rId2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Relationship Id="rId20" Type="http://schemas.openxmlformats.org/officeDocument/2006/relationships/font" Target="fonts/font5.fntdata"/><Relationship Id="rId2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46985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Telecom Churn Prediction: Using 9 Classification Models &amp; Hyperparameter Tuning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30470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Predicting customer churn is crucial for business success. This presentation explores a comprehensive churn prediction project using 9 different classification models and hyperparameter tuning to optimize performance.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53025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410" y="5310188"/>
            <a:ext cx="347663" cy="347663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270040" y="5285661"/>
            <a:ext cx="1566267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Fira Sans Bold" pitchFamily="34" charset="0"/>
                <a:ea typeface="Fira Sans Bold" pitchFamily="34" charset="-122"/>
                <a:cs typeface="Fira Sans Bold" pitchFamily="34" charset="-120"/>
              </a:rPr>
              <a:t>by Saravana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1874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Introduction: Importance of Telecom Churn Prediction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33161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</p:sp>
      <p:sp>
        <p:nvSpPr>
          <p:cNvPr id="4" name="Text 2"/>
          <p:cNvSpPr/>
          <p:nvPr/>
        </p:nvSpPr>
        <p:spPr>
          <a:xfrm>
            <a:off x="963811" y="4416623"/>
            <a:ext cx="17014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43316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Financial Impact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4822031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Lost revenue, increased customer acquisition costs, and reduced lifetime value.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433161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</p:sp>
      <p:sp>
        <p:nvSpPr>
          <p:cNvPr id="8" name="Text 6"/>
          <p:cNvSpPr/>
          <p:nvPr/>
        </p:nvSpPr>
        <p:spPr>
          <a:xfrm>
            <a:off x="5386983" y="4416623"/>
            <a:ext cx="17014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54078" y="4331613"/>
            <a:ext cx="297549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Competitive Advantage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54078" y="4822031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Proactive retention efforts to retain valuable customers and improve customer satisfaction.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433161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</p:sp>
      <p:sp>
        <p:nvSpPr>
          <p:cNvPr id="12" name="Text 10"/>
          <p:cNvSpPr/>
          <p:nvPr/>
        </p:nvSpPr>
        <p:spPr>
          <a:xfrm>
            <a:off x="9810155" y="4416623"/>
            <a:ext cx="17014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7249" y="43316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Data-Driven Insights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77249" y="4822031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Understanding factors driving churn to develop effective retention strategies.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6696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Data Preprocessing: Handling Missing Values, Feature Engineering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3514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Missing Values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93264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Imputation techniques to handle missing values based on data characteristics and model requirements.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3514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Feature Engineering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93264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Creating new features from existing ones to capture complex relationships and improve model accuracy.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0101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Exploratory Data Analysis: Identifying Patterns and Insights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158734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433550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4385548"/>
            <a:ext cx="297549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Customer Demographics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4875967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Identifying demographic patterns associated with churn.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4158734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433550"/>
          </a:solidFill>
          <a:ln/>
        </p:spPr>
      </p:sp>
      <p:sp>
        <p:nvSpPr>
          <p:cNvPr id="7" name="Text 5"/>
          <p:cNvSpPr/>
          <p:nvPr/>
        </p:nvSpPr>
        <p:spPr>
          <a:xfrm>
            <a:off x="5443776" y="4385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Usage Patterns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43776" y="4875967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Analyzing customer behavior and service utilization trends.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4158734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433550"/>
          </a:solidFill>
          <a:ln/>
        </p:spPr>
      </p:sp>
      <p:sp>
        <p:nvSpPr>
          <p:cNvPr id="10" name="Text 8"/>
          <p:cNvSpPr/>
          <p:nvPr/>
        </p:nvSpPr>
        <p:spPr>
          <a:xfrm>
            <a:off x="9866948" y="4385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Churn Drivers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66948" y="4875967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Identifying key factors contributing to customer churn.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0447" y="782122"/>
            <a:ext cx="13189506" cy="1286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Model Selection: Overview of 9 Classification Algorithms</a:t>
            </a:r>
            <a:endParaRPr lang="en-US" sz="4050" dirty="0"/>
          </a:p>
        </p:txBody>
      </p:sp>
      <p:sp>
        <p:nvSpPr>
          <p:cNvPr id="3" name="Shape 1"/>
          <p:cNvSpPr/>
          <p:nvPr/>
        </p:nvSpPr>
        <p:spPr>
          <a:xfrm>
            <a:off x="720447" y="2377202"/>
            <a:ext cx="4259342" cy="1844516"/>
          </a:xfrm>
          <a:prstGeom prst="roundRect">
            <a:avLst>
              <a:gd name="adj" fmla="val 1674"/>
            </a:avLst>
          </a:prstGeom>
          <a:solidFill>
            <a:srgbClr val="433550"/>
          </a:solidFill>
          <a:ln/>
        </p:spPr>
      </p:sp>
      <p:sp>
        <p:nvSpPr>
          <p:cNvPr id="4" name="Text 2"/>
          <p:cNvSpPr/>
          <p:nvPr/>
        </p:nvSpPr>
        <p:spPr>
          <a:xfrm>
            <a:off x="926187" y="2582942"/>
            <a:ext cx="2573060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Logistic Regression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926187" y="3027998"/>
            <a:ext cx="3847862" cy="658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Linear model for binary classification, interpretable.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5185529" y="2377202"/>
            <a:ext cx="4259342" cy="1844516"/>
          </a:xfrm>
          <a:prstGeom prst="roundRect">
            <a:avLst>
              <a:gd name="adj" fmla="val 1674"/>
            </a:avLst>
          </a:prstGeom>
          <a:solidFill>
            <a:srgbClr val="433550"/>
          </a:solidFill>
          <a:ln/>
        </p:spPr>
      </p:sp>
      <p:sp>
        <p:nvSpPr>
          <p:cNvPr id="7" name="Text 5"/>
          <p:cNvSpPr/>
          <p:nvPr/>
        </p:nvSpPr>
        <p:spPr>
          <a:xfrm>
            <a:off x="5391269" y="2582942"/>
            <a:ext cx="2573060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Naive Bayes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5391269" y="3027998"/>
            <a:ext cx="3847862" cy="987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Fast and scalable, works well with text data, but assumes independence between features.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9650611" y="2377202"/>
            <a:ext cx="4259342" cy="1844516"/>
          </a:xfrm>
          <a:prstGeom prst="roundRect">
            <a:avLst>
              <a:gd name="adj" fmla="val 1674"/>
            </a:avLst>
          </a:prstGeom>
          <a:solidFill>
            <a:srgbClr val="433550"/>
          </a:solidFill>
          <a:ln/>
        </p:spPr>
      </p:sp>
      <p:sp>
        <p:nvSpPr>
          <p:cNvPr id="10" name="Text 8"/>
          <p:cNvSpPr/>
          <p:nvPr/>
        </p:nvSpPr>
        <p:spPr>
          <a:xfrm>
            <a:off x="9856351" y="2582942"/>
            <a:ext cx="2573060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SVM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9856351" y="3027998"/>
            <a:ext cx="3847862" cy="987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simple yet powerful technique for binary classification in a high-dimensional space.</a:t>
            </a:r>
            <a:endParaRPr lang="en-US" sz="1600" dirty="0"/>
          </a:p>
        </p:txBody>
      </p:sp>
      <p:sp>
        <p:nvSpPr>
          <p:cNvPr id="12" name="Shape 10"/>
          <p:cNvSpPr/>
          <p:nvPr/>
        </p:nvSpPr>
        <p:spPr>
          <a:xfrm>
            <a:off x="720447" y="4427458"/>
            <a:ext cx="4259342" cy="1515189"/>
          </a:xfrm>
          <a:prstGeom prst="roundRect">
            <a:avLst>
              <a:gd name="adj" fmla="val 2038"/>
            </a:avLst>
          </a:prstGeom>
          <a:solidFill>
            <a:srgbClr val="433550"/>
          </a:solidFill>
          <a:ln/>
        </p:spPr>
      </p:sp>
      <p:sp>
        <p:nvSpPr>
          <p:cNvPr id="13" name="Text 11"/>
          <p:cNvSpPr/>
          <p:nvPr/>
        </p:nvSpPr>
        <p:spPr>
          <a:xfrm>
            <a:off x="926187" y="4633198"/>
            <a:ext cx="2573060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KNN </a:t>
            </a:r>
            <a:endParaRPr lang="en-US" sz="2000" dirty="0"/>
          </a:p>
        </p:txBody>
      </p:sp>
      <p:sp>
        <p:nvSpPr>
          <p:cNvPr id="14" name="Text 12"/>
          <p:cNvSpPr/>
          <p:nvPr/>
        </p:nvSpPr>
        <p:spPr>
          <a:xfrm>
            <a:off x="926187" y="5078254"/>
            <a:ext cx="3847862" cy="658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Simple, intuitive, but computationally expensive for large datasets.</a:t>
            </a: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>
            <a:off x="5185529" y="4427458"/>
            <a:ext cx="4259342" cy="1515189"/>
          </a:xfrm>
          <a:prstGeom prst="roundRect">
            <a:avLst>
              <a:gd name="adj" fmla="val 2038"/>
            </a:avLst>
          </a:prstGeom>
          <a:solidFill>
            <a:srgbClr val="433550"/>
          </a:solidFill>
          <a:ln/>
        </p:spPr>
      </p:sp>
      <p:sp>
        <p:nvSpPr>
          <p:cNvPr id="16" name="Text 14"/>
          <p:cNvSpPr/>
          <p:nvPr/>
        </p:nvSpPr>
        <p:spPr>
          <a:xfrm>
            <a:off x="5391269" y="4633198"/>
            <a:ext cx="2573060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Decision Tree</a:t>
            </a:r>
            <a:endParaRPr lang="en-US" sz="2000" dirty="0"/>
          </a:p>
        </p:txBody>
      </p:sp>
      <p:sp>
        <p:nvSpPr>
          <p:cNvPr id="17" name="Text 15"/>
          <p:cNvSpPr/>
          <p:nvPr/>
        </p:nvSpPr>
        <p:spPr>
          <a:xfrm>
            <a:off x="5391269" y="5078254"/>
            <a:ext cx="3847862" cy="658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Simple and interpretable, but can overfit.</a:t>
            </a:r>
            <a:endParaRPr lang="en-US" sz="1600" dirty="0"/>
          </a:p>
        </p:txBody>
      </p:sp>
      <p:sp>
        <p:nvSpPr>
          <p:cNvPr id="18" name="Shape 16"/>
          <p:cNvSpPr/>
          <p:nvPr/>
        </p:nvSpPr>
        <p:spPr>
          <a:xfrm>
            <a:off x="9650611" y="4427458"/>
            <a:ext cx="4259342" cy="1515189"/>
          </a:xfrm>
          <a:prstGeom prst="roundRect">
            <a:avLst>
              <a:gd name="adj" fmla="val 2038"/>
            </a:avLst>
          </a:prstGeom>
          <a:solidFill>
            <a:srgbClr val="433550"/>
          </a:solidFill>
          <a:ln/>
        </p:spPr>
      </p:sp>
      <p:sp>
        <p:nvSpPr>
          <p:cNvPr id="19" name="Text 17"/>
          <p:cNvSpPr/>
          <p:nvPr/>
        </p:nvSpPr>
        <p:spPr>
          <a:xfrm>
            <a:off x="9856351" y="4633198"/>
            <a:ext cx="2573060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Random Forest</a:t>
            </a:r>
            <a:endParaRPr lang="en-US" sz="2000" dirty="0"/>
          </a:p>
        </p:txBody>
      </p:sp>
      <p:sp>
        <p:nvSpPr>
          <p:cNvPr id="20" name="Text 18"/>
          <p:cNvSpPr/>
          <p:nvPr/>
        </p:nvSpPr>
        <p:spPr>
          <a:xfrm>
            <a:off x="9856351" y="5078254"/>
            <a:ext cx="3847862" cy="658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Ensemble of decision trees, reducing overfitting.</a:t>
            </a:r>
            <a:endParaRPr lang="en-US" sz="1600" dirty="0"/>
          </a:p>
        </p:txBody>
      </p:sp>
      <p:sp>
        <p:nvSpPr>
          <p:cNvPr id="21" name="Shape 19"/>
          <p:cNvSpPr/>
          <p:nvPr/>
        </p:nvSpPr>
        <p:spPr>
          <a:xfrm>
            <a:off x="720447" y="6148388"/>
            <a:ext cx="4259342" cy="1515189"/>
          </a:xfrm>
          <a:prstGeom prst="roundRect">
            <a:avLst>
              <a:gd name="adj" fmla="val 2038"/>
            </a:avLst>
          </a:prstGeom>
          <a:solidFill>
            <a:srgbClr val="433550"/>
          </a:solidFill>
          <a:ln/>
        </p:spPr>
      </p:sp>
      <p:sp>
        <p:nvSpPr>
          <p:cNvPr id="22" name="Text 20"/>
          <p:cNvSpPr/>
          <p:nvPr/>
        </p:nvSpPr>
        <p:spPr>
          <a:xfrm>
            <a:off x="926187" y="6354128"/>
            <a:ext cx="2573060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Gradient Boosting</a:t>
            </a:r>
            <a:endParaRPr lang="en-US" sz="2000" dirty="0"/>
          </a:p>
        </p:txBody>
      </p:sp>
      <p:sp>
        <p:nvSpPr>
          <p:cNvPr id="23" name="Text 21"/>
          <p:cNvSpPr/>
          <p:nvPr/>
        </p:nvSpPr>
        <p:spPr>
          <a:xfrm>
            <a:off x="926187" y="6799183"/>
            <a:ext cx="3847862" cy="658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Sequential learning, highly accurate but complex.</a:t>
            </a:r>
            <a:endParaRPr lang="en-US" sz="1600" dirty="0"/>
          </a:p>
        </p:txBody>
      </p:sp>
      <p:sp>
        <p:nvSpPr>
          <p:cNvPr id="24" name="Shape 22"/>
          <p:cNvSpPr/>
          <p:nvPr/>
        </p:nvSpPr>
        <p:spPr>
          <a:xfrm>
            <a:off x="5185529" y="6148388"/>
            <a:ext cx="4259342" cy="1515189"/>
          </a:xfrm>
          <a:prstGeom prst="roundRect">
            <a:avLst>
              <a:gd name="adj" fmla="val 2038"/>
            </a:avLst>
          </a:prstGeom>
          <a:solidFill>
            <a:srgbClr val="433550"/>
          </a:solidFill>
          <a:ln/>
        </p:spPr>
      </p:sp>
      <p:sp>
        <p:nvSpPr>
          <p:cNvPr id="25" name="Text 23"/>
          <p:cNvSpPr/>
          <p:nvPr/>
        </p:nvSpPr>
        <p:spPr>
          <a:xfrm>
            <a:off x="5391269" y="6354128"/>
            <a:ext cx="2573060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XGB</a:t>
            </a:r>
            <a:endParaRPr lang="en-US" sz="2000" dirty="0"/>
          </a:p>
        </p:txBody>
      </p:sp>
      <p:sp>
        <p:nvSpPr>
          <p:cNvPr id="26" name="Text 24"/>
          <p:cNvSpPr/>
          <p:nvPr/>
        </p:nvSpPr>
        <p:spPr>
          <a:xfrm>
            <a:off x="5391269" y="6799183"/>
            <a:ext cx="3847862" cy="658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Sequential boosting, highly accurate, but complex and sensitive to overfitting.</a:t>
            </a:r>
            <a:endParaRPr lang="en-US" sz="1600" dirty="0"/>
          </a:p>
        </p:txBody>
      </p:sp>
      <p:sp>
        <p:nvSpPr>
          <p:cNvPr id="27" name="Shape 25"/>
          <p:cNvSpPr/>
          <p:nvPr/>
        </p:nvSpPr>
        <p:spPr>
          <a:xfrm>
            <a:off x="9650611" y="6148388"/>
            <a:ext cx="4259342" cy="1515189"/>
          </a:xfrm>
          <a:prstGeom prst="roundRect">
            <a:avLst>
              <a:gd name="adj" fmla="val 2038"/>
            </a:avLst>
          </a:prstGeom>
          <a:solidFill>
            <a:srgbClr val="433550"/>
          </a:solidFill>
          <a:ln/>
        </p:spPr>
      </p:sp>
      <p:sp>
        <p:nvSpPr>
          <p:cNvPr id="28" name="Text 26"/>
          <p:cNvSpPr/>
          <p:nvPr/>
        </p:nvSpPr>
        <p:spPr>
          <a:xfrm>
            <a:off x="9856351" y="6354128"/>
            <a:ext cx="2573060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LightGBM</a:t>
            </a:r>
            <a:endParaRPr lang="en-US" sz="2000" dirty="0"/>
          </a:p>
        </p:txBody>
      </p:sp>
      <p:sp>
        <p:nvSpPr>
          <p:cNvPr id="29" name="Text 27"/>
          <p:cNvSpPr/>
          <p:nvPr/>
        </p:nvSpPr>
        <p:spPr>
          <a:xfrm>
            <a:off x="9856351" y="6799183"/>
            <a:ext cx="3847862" cy="658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Fast, efficient for large datasets, but sensitive to noise and outliers.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3878" y="668893"/>
            <a:ext cx="12816602" cy="485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800"/>
              </a:lnSpc>
              <a:buNone/>
            </a:pPr>
            <a:r>
              <a:rPr lang="en-US" sz="30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Hyperparameter Tuning: Optimizing Model Performance - Grid Search </a:t>
            </a:r>
            <a:endParaRPr lang="en-US" sz="3050" dirty="0"/>
          </a:p>
        </p:txBody>
      </p:sp>
      <p:sp>
        <p:nvSpPr>
          <p:cNvPr id="3" name="Text 1"/>
          <p:cNvSpPr/>
          <p:nvPr/>
        </p:nvSpPr>
        <p:spPr>
          <a:xfrm>
            <a:off x="543878" y="1387435"/>
            <a:ext cx="1354264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543878" y="1869043"/>
            <a:ext cx="9515356" cy="485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800"/>
              </a:lnSpc>
              <a:buNone/>
            </a:pPr>
            <a:r>
              <a:rPr lang="en-US" sz="30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Model Evaluation: Comparing Metrics Across Models</a:t>
            </a:r>
            <a:endParaRPr lang="en-US" sz="30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878" y="2587585"/>
            <a:ext cx="777002" cy="124325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553885" y="2742962"/>
            <a:ext cx="1942624" cy="2428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Accuracy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1553885" y="3079075"/>
            <a:ext cx="12532638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Correct predictions overall.</a:t>
            </a:r>
            <a:endParaRPr lang="en-US" sz="120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8" y="3830836"/>
            <a:ext cx="777002" cy="124325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553885" y="3986213"/>
            <a:ext cx="1942624" cy="2428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Precision</a:t>
            </a:r>
            <a:endParaRPr lang="en-US" sz="1500" dirty="0"/>
          </a:p>
        </p:txBody>
      </p:sp>
      <p:sp>
        <p:nvSpPr>
          <p:cNvPr id="10" name="Text 6"/>
          <p:cNvSpPr/>
          <p:nvPr/>
        </p:nvSpPr>
        <p:spPr>
          <a:xfrm>
            <a:off x="1553885" y="4322326"/>
            <a:ext cx="12532638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Correct positive predictions.</a:t>
            </a:r>
            <a:endParaRPr lang="en-US" sz="120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8" y="5074087"/>
            <a:ext cx="777002" cy="124325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553885" y="5229463"/>
            <a:ext cx="1942624" cy="2428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Recall</a:t>
            </a:r>
            <a:endParaRPr lang="en-US" sz="1500" dirty="0"/>
          </a:p>
        </p:txBody>
      </p:sp>
      <p:sp>
        <p:nvSpPr>
          <p:cNvPr id="13" name="Text 8"/>
          <p:cNvSpPr/>
          <p:nvPr/>
        </p:nvSpPr>
        <p:spPr>
          <a:xfrm>
            <a:off x="1553885" y="5565577"/>
            <a:ext cx="12532638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Correct positive predictions out of all actual positives.</a:t>
            </a:r>
            <a:endParaRPr lang="en-US" sz="120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78" y="6317337"/>
            <a:ext cx="777002" cy="124325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553885" y="6472714"/>
            <a:ext cx="1942624" cy="2428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F1-Score</a:t>
            </a:r>
            <a:endParaRPr lang="en-US" sz="1500" dirty="0"/>
          </a:p>
        </p:txBody>
      </p:sp>
      <p:sp>
        <p:nvSpPr>
          <p:cNvPr id="16" name="Text 10"/>
          <p:cNvSpPr/>
          <p:nvPr/>
        </p:nvSpPr>
        <p:spPr>
          <a:xfrm>
            <a:off x="1553885" y="6808827"/>
            <a:ext cx="12532638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Harmonic mean of precision and recall.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4596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Top 5 Models: Decision Tree, Random Forest, Gradient Boosting, XGBoost, Tuned XGBoost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8759" y="2917150"/>
            <a:ext cx="1291233" cy="8079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83474" y="3181469"/>
            <a:ext cx="14180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4926806" y="3143964"/>
            <a:ext cx="18420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Random Forest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4756666" y="3738205"/>
            <a:ext cx="9023271" cy="15240"/>
          </a:xfrm>
          <a:prstGeom prst="roundRect">
            <a:avLst>
              <a:gd name="adj" fmla="val 223256"/>
            </a:avLst>
          </a:prstGeom>
          <a:solidFill>
            <a:srgbClr val="5C4E69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203" y="3781782"/>
            <a:ext cx="2582466" cy="8079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83474" y="3958947"/>
            <a:ext cx="14180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5572482" y="4008596"/>
            <a:ext cx="9919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XGBoost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5402342" y="4602837"/>
            <a:ext cx="8377595" cy="15240"/>
          </a:xfrm>
          <a:prstGeom prst="roundRect">
            <a:avLst>
              <a:gd name="adj" fmla="val 223256"/>
            </a:avLst>
          </a:prstGeom>
          <a:solidFill>
            <a:srgbClr val="5C4E69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527" y="4646414"/>
            <a:ext cx="3873698" cy="80795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83355" y="4823579"/>
            <a:ext cx="14180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3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6218039" y="4873228"/>
            <a:ext cx="24087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Gradient Boosting</a:t>
            </a:r>
            <a:endParaRPr lang="en-US" sz="2200" dirty="0"/>
          </a:p>
        </p:txBody>
      </p:sp>
      <p:sp>
        <p:nvSpPr>
          <p:cNvPr id="14" name="Shape 9"/>
          <p:cNvSpPr/>
          <p:nvPr/>
        </p:nvSpPr>
        <p:spPr>
          <a:xfrm>
            <a:off x="6047899" y="5467469"/>
            <a:ext cx="7732038" cy="15240"/>
          </a:xfrm>
          <a:prstGeom prst="roundRect">
            <a:avLst>
              <a:gd name="adj" fmla="val 223256"/>
            </a:avLst>
          </a:prstGeom>
          <a:solidFill>
            <a:srgbClr val="5C4E69"/>
          </a:solidFill>
          <a:ln/>
        </p:spPr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970" y="5511046"/>
            <a:ext cx="5164931" cy="807958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3983474" y="5688211"/>
            <a:ext cx="14180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4</a:t>
            </a:r>
            <a:endParaRPr lang="en-US" sz="2200" dirty="0"/>
          </a:p>
        </p:txBody>
      </p:sp>
      <p:sp>
        <p:nvSpPr>
          <p:cNvPr id="17" name="Text 11"/>
          <p:cNvSpPr/>
          <p:nvPr/>
        </p:nvSpPr>
        <p:spPr>
          <a:xfrm>
            <a:off x="6863715" y="5737860"/>
            <a:ext cx="198370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Tuned XGBoost </a:t>
            </a:r>
            <a:endParaRPr lang="en-US" sz="2200" dirty="0"/>
          </a:p>
        </p:txBody>
      </p:sp>
      <p:sp>
        <p:nvSpPr>
          <p:cNvPr id="18" name="Shape 12"/>
          <p:cNvSpPr/>
          <p:nvPr/>
        </p:nvSpPr>
        <p:spPr>
          <a:xfrm>
            <a:off x="6693575" y="6332101"/>
            <a:ext cx="7086362" cy="15240"/>
          </a:xfrm>
          <a:prstGeom prst="roundRect">
            <a:avLst>
              <a:gd name="adj" fmla="val 223256"/>
            </a:avLst>
          </a:prstGeom>
          <a:solidFill>
            <a:srgbClr val="5C4E69"/>
          </a:solidFill>
          <a:ln/>
        </p:spPr>
      </p:sp>
      <p:pic>
        <p:nvPicPr>
          <p:cNvPr id="1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6375678"/>
            <a:ext cx="6456164" cy="807958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3983474" y="6552843"/>
            <a:ext cx="14180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5</a:t>
            </a:r>
            <a:endParaRPr lang="en-US" sz="2200" dirty="0"/>
          </a:p>
        </p:txBody>
      </p:sp>
      <p:sp>
        <p:nvSpPr>
          <p:cNvPr id="21" name="Text 14"/>
          <p:cNvSpPr/>
          <p:nvPr/>
        </p:nvSpPr>
        <p:spPr>
          <a:xfrm>
            <a:off x="7509272" y="6602492"/>
            <a:ext cx="18420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Decision Tree</a:t>
            </a:r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47599"/>
            <a:ext cx="1304043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Random Forest Outperforms: Analysis of Metrics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910007"/>
            <a:ext cx="1630323" cy="807958"/>
          </a:xfrm>
          <a:prstGeom prst="roundRect">
            <a:avLst>
              <a:gd name="adj" fmla="val 4211"/>
            </a:avLst>
          </a:prstGeom>
          <a:solidFill>
            <a:srgbClr val="433550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3087172"/>
            <a:ext cx="14180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2650927" y="3136821"/>
            <a:ext cx="113359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Accuracy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2537460" y="3702725"/>
            <a:ext cx="11185803" cy="15240"/>
          </a:xfrm>
          <a:prstGeom prst="roundRect">
            <a:avLst>
              <a:gd name="adj" fmla="val 223256"/>
            </a:avLst>
          </a:prstGeom>
          <a:solidFill>
            <a:srgbClr val="5C4E69"/>
          </a:solidFill>
          <a:ln/>
        </p:spPr>
      </p:sp>
      <p:sp>
        <p:nvSpPr>
          <p:cNvPr id="7" name="Shape 5"/>
          <p:cNvSpPr/>
          <p:nvPr/>
        </p:nvSpPr>
        <p:spPr>
          <a:xfrm>
            <a:off x="793790" y="3831312"/>
            <a:ext cx="3260646" cy="807958"/>
          </a:xfrm>
          <a:prstGeom prst="roundRect">
            <a:avLst>
              <a:gd name="adj" fmla="val 4211"/>
            </a:avLst>
          </a:prstGeom>
          <a:solidFill>
            <a:srgbClr val="433550"/>
          </a:solidFill>
          <a:ln/>
        </p:spPr>
      </p:sp>
      <p:sp>
        <p:nvSpPr>
          <p:cNvPr id="8" name="Text 6"/>
          <p:cNvSpPr/>
          <p:nvPr/>
        </p:nvSpPr>
        <p:spPr>
          <a:xfrm>
            <a:off x="1020604" y="4008477"/>
            <a:ext cx="14180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4281249" y="4058126"/>
            <a:ext cx="12752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Precision</a:t>
            </a:r>
            <a:endParaRPr lang="en-US" sz="2200" dirty="0"/>
          </a:p>
        </p:txBody>
      </p:sp>
      <p:sp>
        <p:nvSpPr>
          <p:cNvPr id="10" name="Shape 8"/>
          <p:cNvSpPr/>
          <p:nvPr/>
        </p:nvSpPr>
        <p:spPr>
          <a:xfrm>
            <a:off x="4167783" y="4624030"/>
            <a:ext cx="9555480" cy="15240"/>
          </a:xfrm>
          <a:prstGeom prst="roundRect">
            <a:avLst>
              <a:gd name="adj" fmla="val 223256"/>
            </a:avLst>
          </a:prstGeom>
          <a:solidFill>
            <a:srgbClr val="5C4E69"/>
          </a:solidFill>
          <a:ln/>
        </p:spPr>
      </p:sp>
      <p:sp>
        <p:nvSpPr>
          <p:cNvPr id="11" name="Shape 9"/>
          <p:cNvSpPr/>
          <p:nvPr/>
        </p:nvSpPr>
        <p:spPr>
          <a:xfrm>
            <a:off x="793790" y="4752618"/>
            <a:ext cx="4890968" cy="807958"/>
          </a:xfrm>
          <a:prstGeom prst="roundRect">
            <a:avLst>
              <a:gd name="adj" fmla="val 4211"/>
            </a:avLst>
          </a:prstGeom>
          <a:solidFill>
            <a:srgbClr val="433550"/>
          </a:solidFill>
          <a:ln/>
        </p:spPr>
      </p:sp>
      <p:sp>
        <p:nvSpPr>
          <p:cNvPr id="12" name="Text 10"/>
          <p:cNvSpPr/>
          <p:nvPr/>
        </p:nvSpPr>
        <p:spPr>
          <a:xfrm>
            <a:off x="1020604" y="4929783"/>
            <a:ext cx="14180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3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5911572" y="4979432"/>
            <a:ext cx="85022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Recall</a:t>
            </a:r>
            <a:endParaRPr lang="en-US" sz="2200" dirty="0"/>
          </a:p>
        </p:txBody>
      </p:sp>
      <p:sp>
        <p:nvSpPr>
          <p:cNvPr id="14" name="Shape 12"/>
          <p:cNvSpPr/>
          <p:nvPr/>
        </p:nvSpPr>
        <p:spPr>
          <a:xfrm>
            <a:off x="5798106" y="5545336"/>
            <a:ext cx="7925157" cy="15240"/>
          </a:xfrm>
          <a:prstGeom prst="roundRect">
            <a:avLst>
              <a:gd name="adj" fmla="val 223256"/>
            </a:avLst>
          </a:prstGeom>
          <a:solidFill>
            <a:srgbClr val="5C4E69"/>
          </a:solidFill>
          <a:ln/>
        </p:spPr>
      </p:sp>
      <p:sp>
        <p:nvSpPr>
          <p:cNvPr id="15" name="Shape 13"/>
          <p:cNvSpPr/>
          <p:nvPr/>
        </p:nvSpPr>
        <p:spPr>
          <a:xfrm>
            <a:off x="793790" y="5673923"/>
            <a:ext cx="6521410" cy="807958"/>
          </a:xfrm>
          <a:prstGeom prst="roundRect">
            <a:avLst>
              <a:gd name="adj" fmla="val 4211"/>
            </a:avLst>
          </a:prstGeom>
          <a:solidFill>
            <a:srgbClr val="433550"/>
          </a:solidFill>
          <a:ln/>
        </p:spPr>
      </p:sp>
      <p:sp>
        <p:nvSpPr>
          <p:cNvPr id="16" name="Text 14"/>
          <p:cNvSpPr/>
          <p:nvPr/>
        </p:nvSpPr>
        <p:spPr>
          <a:xfrm>
            <a:off x="1020604" y="5851088"/>
            <a:ext cx="14180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4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7542014" y="5900738"/>
            <a:ext cx="113359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F1-Score</a:t>
            </a:r>
            <a:endParaRPr 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09587"/>
            <a:ext cx="1275695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Conclusion: Key Takeaways and Recommendations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1875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9</a:t>
            </a:r>
            <a:endParaRPr lang="en-US" sz="5850" dirty="0"/>
          </a:p>
        </p:txBody>
      </p:sp>
      <p:sp>
        <p:nvSpPr>
          <p:cNvPr id="4" name="Text 2"/>
          <p:cNvSpPr/>
          <p:nvPr/>
        </p:nvSpPr>
        <p:spPr>
          <a:xfrm>
            <a:off x="1436489" y="4603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Models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5094089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Evaluated 9 classification models to predict churn.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254704" y="3571875"/>
            <a:ext cx="4120872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1</a:t>
            </a:r>
            <a:endParaRPr lang="en-US" sz="5850" dirty="0"/>
          </a:p>
        </p:txBody>
      </p:sp>
      <p:sp>
        <p:nvSpPr>
          <p:cNvPr id="7" name="Text 5"/>
          <p:cNvSpPr/>
          <p:nvPr/>
        </p:nvSpPr>
        <p:spPr>
          <a:xfrm>
            <a:off x="5897523" y="4603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Random Forest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254704" y="5094089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Outperformed other models in accuracy, precision, recall, and F1-score.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715738" y="3571875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1</a:t>
            </a:r>
            <a:endParaRPr lang="en-US" sz="5850" dirty="0"/>
          </a:p>
        </p:txBody>
      </p:sp>
      <p:sp>
        <p:nvSpPr>
          <p:cNvPr id="10" name="Text 8"/>
          <p:cNvSpPr/>
          <p:nvPr/>
        </p:nvSpPr>
        <p:spPr>
          <a:xfrm>
            <a:off x="10358438" y="4603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Recommendation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715738" y="5094089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Implement the Random Forest model for churn prediction.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2024-12-09T10:29:16Z</dcterms:created>
  <dcterms:modified xsi:type="dcterms:W3CDTF">2024-12-09T10:29:16Z</dcterms:modified>
</cp:coreProperties>
</file>