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7" r:id="rId5"/>
    <p:sldId id="268" r:id="rId6"/>
    <p:sldId id="269" r:id="rId7"/>
    <p:sldId id="265" r:id="rId8"/>
    <p:sldId id="266" r:id="rId9"/>
    <p:sldId id="257" r:id="rId10"/>
    <p:sldId id="272" r:id="rId11"/>
    <p:sldId id="258" r:id="rId12"/>
    <p:sldId id="259" r:id="rId13"/>
    <p:sldId id="261" r:id="rId14"/>
    <p:sldId id="260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5375F-69F3-47C6-B401-6773F9752934}" v="144" dt="2023-04-17T15:49:53.484"/>
    <p1510:client id="{A39A1CFF-6089-E949-96EB-61681D657647}" v="5" dt="2023-04-17T15:33:23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howGuides="1">
      <p:cViewPr varScale="1">
        <p:scale>
          <a:sx n="91" d="100"/>
          <a:sy n="91" d="100"/>
        </p:scale>
        <p:origin x="7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1C57-B559-0DB7-C45C-A0188DB8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C4CAA-EB7C-A81F-070E-E40BC7E67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398F-2166-1854-05A4-A87AD114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80D7-C299-B620-5219-A5D3B114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3980B-CE3C-1125-8918-45AED473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5CA0-988F-2087-62EB-951742A1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CBBE8-8F64-AD3E-8090-8809788C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FF0D-6A6C-A459-18B6-959D278D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E7E5-3400-7950-6D9F-9F0D17AD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720E-67D8-B3FE-0761-FEA09011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87241-2A01-E4BC-158A-72110DEDF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41279-A472-B037-9585-79570A570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CA58-A4E7-91B7-E76A-63006E8C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5A7F-5D93-394F-C505-369AB8D1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AA9B9-AF7C-5B3E-1A48-A2CE12DC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B889-8753-A974-98E4-40E31334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3135-325B-8062-5C39-9E660FF8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32CCC-2AC2-D44B-5878-6E080E8A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2719-5577-D4C8-CCC3-B7723F7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4FC5-3A38-DA49-043F-635D1005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BE94-7D76-D052-C230-A4EA3E06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0BF8-EC90-7E30-1E3E-D1DC50FE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1064-4171-60E8-BE7C-34DEE41A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880-3755-60DD-92D6-CB2D905D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7F64-9EAB-659C-A81B-9FAD1C7F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F72E-3C5B-CEEE-FCFF-E964B7C3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78BA-FBE4-5CD5-9226-AF0A84A68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2D77D-7786-F93C-FCC1-5B5B93163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E08A-2460-2218-2391-34FFDAB7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054B8-D5CE-10FB-49CF-E700F9C1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824AD-DB85-A235-D3BD-CFA8F334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2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6095-D129-AE96-21BA-648AA89A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A260-E278-5943-3D3F-BDD8F539B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C6BEC-76D8-E31C-132B-CC19F5E8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80D73-4683-6266-B637-80614AB66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52D97-0425-6A49-8FE3-09088E2EA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A41B-1DCE-131A-29B5-7891C896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2A337-FA18-A724-D6ED-6BA77CA9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47347-964B-8F13-E803-BECF720C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204B-163A-7FDB-600A-DDE9E9D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AF35F-B208-1240-1CC8-CA71A9F0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3A9D7-67A9-FE38-B59C-95220DF8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5722-2D60-6C99-AB55-5B0DDE45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5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CD34A-B061-B11E-1BE9-541635B8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FD342-2AD6-8CD7-E5E2-940BB494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0B59-153E-04F4-276C-B95C2036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63F3-E0B2-97F6-E03A-A7B501DE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4BC0-6020-8DEB-DC3D-4B45DB3A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2979B-1F8C-7AB4-D1AD-5239E086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FED-754E-A1D6-BCD9-5A0C394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EDBD7-E085-4FBE-6D7D-9E94FC92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76DB2-0CDF-3177-8159-761598EF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46B5-6E3D-22BC-E272-71DFF8A0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3D57B-6331-7334-A5FA-589444446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F2E3A-E947-4AEE-5949-36BAC13C0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0B96-4D7E-E6E6-7E8F-29F6C756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0C775-AD4C-A683-4B3A-E0B1CE23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4FB7-2529-7157-E3F2-682DB3D4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680C4-D043-614D-26B6-C525BB2F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72F0-4CB6-5C2F-F190-A41B7C05E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0646-FB32-0C57-3A52-42A3747D5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3875-A5EA-48FE-9C6F-C63F669093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558F-41AD-DFFF-867B-A800B7C63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7ED5-0853-23D5-4075-8084B3DE0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2C0C-CE50-4C19-9CE4-115A4DFA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51BC23-C20A-41F4-9982-A710835E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266967" cy="4721281"/>
          </a:xfrm>
        </p:spPr>
        <p:txBody>
          <a:bodyPr anchor="b">
            <a:normAutofit/>
          </a:bodyPr>
          <a:lstStyle/>
          <a:p>
            <a:r>
              <a:rPr lang="en-US" sz="3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of Regression and Classification </a:t>
            </a:r>
            <a:r>
              <a:rPr lang="en-US" sz="3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odels for Energy </a:t>
            </a:r>
            <a:r>
              <a:rPr lang="en-US" sz="3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onsumption </a:t>
            </a:r>
            <a:r>
              <a:rPr lang="en-US" sz="3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3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rediction and Outlier </a:t>
            </a:r>
            <a:r>
              <a:rPr lang="en-US" sz="3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3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etection</a:t>
            </a: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11</a:t>
            </a:r>
            <a:endParaRPr lang="en-US" sz="2200" dirty="0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E2F8712A-18A1-B380-BEA8-8B9494735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557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A89D-F4D6-3A53-AE87-C740F7F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Linear Regression with PCA and Regularization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97E82D-58CC-9CEF-144C-2E059303BA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59353" y="2846834"/>
          <a:ext cx="3796476" cy="3109886"/>
        </p:xfrm>
        <a:graphic>
          <a:graphicData uri="http://schemas.openxmlformats.org/drawingml/2006/table">
            <a:tbl>
              <a:tblPr firstRow="1" firstCol="1" bandRow="1"/>
              <a:tblGrid>
                <a:gridCol w="1567002">
                  <a:extLst>
                    <a:ext uri="{9D8B030D-6E8A-4147-A177-3AD203B41FA5}">
                      <a16:colId xmlns:a16="http://schemas.microsoft.com/office/drawing/2014/main" val="1685627420"/>
                    </a:ext>
                  </a:extLst>
                </a:gridCol>
                <a:gridCol w="853570">
                  <a:extLst>
                    <a:ext uri="{9D8B030D-6E8A-4147-A177-3AD203B41FA5}">
                      <a16:colId xmlns:a16="http://schemas.microsoft.com/office/drawing/2014/main" val="2700090205"/>
                    </a:ext>
                  </a:extLst>
                </a:gridCol>
                <a:gridCol w="891789">
                  <a:extLst>
                    <a:ext uri="{9D8B030D-6E8A-4147-A177-3AD203B41FA5}">
                      <a16:colId xmlns:a16="http://schemas.microsoft.com/office/drawing/2014/main" val="4924730"/>
                    </a:ext>
                  </a:extLst>
                </a:gridCol>
                <a:gridCol w="484115">
                  <a:extLst>
                    <a:ext uri="{9D8B030D-6E8A-4147-A177-3AD203B41FA5}">
                      <a16:colId xmlns:a16="http://schemas.microsoft.com/office/drawing/2014/main" val="1750656822"/>
                    </a:ext>
                  </a:extLst>
                </a:gridCol>
              </a:tblGrid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Regularization Parameter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PCA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Regularization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04525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108.97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372302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208.24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820727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107.18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70077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130.22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609979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111.54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686653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119.28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278918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106.34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06937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143.83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697489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114.26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216796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119.67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160312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107.48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64936"/>
                  </a:ext>
                </a:extLst>
              </a:tr>
              <a:tr h="239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128.37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69" marR="513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164596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02DD937A-D0A5-A166-20EA-DA66C9CA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46" y="635667"/>
            <a:ext cx="4079551" cy="58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A89D-F4D6-3A53-AE87-C740F7F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F445EE-75D6-05E3-0B18-28241CB06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61" y="615600"/>
            <a:ext cx="32004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52E4CA-A643-E5A0-E897-028B4FF7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056557"/>
              </p:ext>
            </p:extLst>
          </p:nvPr>
        </p:nvGraphicFramePr>
        <p:xfrm>
          <a:off x="5759353" y="2909875"/>
          <a:ext cx="4508500" cy="1303338"/>
        </p:xfrm>
        <a:graphic>
          <a:graphicData uri="http://schemas.openxmlformats.org/drawingml/2006/table">
            <a:tbl>
              <a:tblPr firstRow="1" firstCol="1" bandRow="1"/>
              <a:tblGrid>
                <a:gridCol w="889000">
                  <a:extLst>
                    <a:ext uri="{9D8B030D-6E8A-4147-A177-3AD203B41FA5}">
                      <a16:colId xmlns:a16="http://schemas.microsoft.com/office/drawing/2014/main" val="164788499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6468664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130167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54822970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47472549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1828574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 Iteration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Learning Rate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63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879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472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71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514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2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16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A89D-F4D6-3A53-AE87-C740F7F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Gaussian Naïve Bayes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3BCD769-C46C-2D60-6CE8-57D7DF33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56" y="614362"/>
            <a:ext cx="283845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493514C-1E2B-0937-6BFD-1E4E66AAA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00670"/>
              </p:ext>
            </p:extLst>
          </p:nvPr>
        </p:nvGraphicFramePr>
        <p:xfrm>
          <a:off x="5340516" y="3087159"/>
          <a:ext cx="6140959" cy="541338"/>
        </p:xfrm>
        <a:graphic>
          <a:graphicData uri="http://schemas.openxmlformats.org/drawingml/2006/table">
            <a:tbl>
              <a:tblPr firstRow="1" firstCol="1" bandRow="1"/>
              <a:tblGrid>
                <a:gridCol w="2626261">
                  <a:extLst>
                    <a:ext uri="{9D8B030D-6E8A-4147-A177-3AD203B41FA5}">
                      <a16:colId xmlns:a16="http://schemas.microsoft.com/office/drawing/2014/main" val="414337411"/>
                    </a:ext>
                  </a:extLst>
                </a:gridCol>
                <a:gridCol w="473508">
                  <a:extLst>
                    <a:ext uri="{9D8B030D-6E8A-4147-A177-3AD203B41FA5}">
                      <a16:colId xmlns:a16="http://schemas.microsoft.com/office/drawing/2014/main" val="1306744516"/>
                    </a:ext>
                  </a:extLst>
                </a:gridCol>
                <a:gridCol w="1022191">
                  <a:extLst>
                    <a:ext uri="{9D8B030D-6E8A-4147-A177-3AD203B41FA5}">
                      <a16:colId xmlns:a16="http://schemas.microsoft.com/office/drawing/2014/main" val="3122086393"/>
                    </a:ext>
                  </a:extLst>
                </a:gridCol>
                <a:gridCol w="839622">
                  <a:extLst>
                    <a:ext uri="{9D8B030D-6E8A-4147-A177-3AD203B41FA5}">
                      <a16:colId xmlns:a16="http://schemas.microsoft.com/office/drawing/2014/main" val="1018518291"/>
                    </a:ext>
                  </a:extLst>
                </a:gridCol>
                <a:gridCol w="1179377">
                  <a:extLst>
                    <a:ext uri="{9D8B030D-6E8A-4147-A177-3AD203B41FA5}">
                      <a16:colId xmlns:a16="http://schemas.microsoft.com/office/drawing/2014/main" val="7647848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Gauissian Naïve Bayes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1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85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A89D-F4D6-3A53-AE87-C740F7F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Neural Network with K-fold cross validation &amp; Average Classifier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ADC97BD-DDAE-93A6-0ACD-7F6532906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2"/>
          <a:stretch/>
        </p:blipFill>
        <p:spPr bwMode="auto">
          <a:xfrm>
            <a:off x="607273" y="-362968"/>
            <a:ext cx="22230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ADBD9AC-CEF6-EF70-C35F-D73A03BF2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36847"/>
              </p:ext>
            </p:extLst>
          </p:nvPr>
        </p:nvGraphicFramePr>
        <p:xfrm>
          <a:off x="5759353" y="3037086"/>
          <a:ext cx="4043045" cy="1112838"/>
        </p:xfrm>
        <a:graphic>
          <a:graphicData uri="http://schemas.openxmlformats.org/drawingml/2006/table">
            <a:tbl>
              <a:tblPr firstRow="1" firstCol="1" bandRow="1"/>
              <a:tblGrid>
                <a:gridCol w="889000">
                  <a:extLst>
                    <a:ext uri="{9D8B030D-6E8A-4147-A177-3AD203B41FA5}">
                      <a16:colId xmlns:a16="http://schemas.microsoft.com/office/drawing/2014/main" val="263780078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369527569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88958887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9297129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4610471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Epochs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12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35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686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720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8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9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A89D-F4D6-3A53-AE87-C740F7F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Stacked Ensemble Model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3927102-DA1D-F5CA-4730-048049B1D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09576" y="603915"/>
            <a:ext cx="24169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4E56992-6BD5-BF90-757A-9AB2FBA2B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575445"/>
              </p:ext>
            </p:extLst>
          </p:nvPr>
        </p:nvGraphicFramePr>
        <p:xfrm>
          <a:off x="5759353" y="3007161"/>
          <a:ext cx="5029201" cy="571500"/>
        </p:xfrm>
        <a:graphic>
          <a:graphicData uri="http://schemas.openxmlformats.org/drawingml/2006/table">
            <a:tbl>
              <a:tblPr firstRow="1" firstCol="1" bandRow="1"/>
              <a:tblGrid>
                <a:gridCol w="1128346">
                  <a:extLst>
                    <a:ext uri="{9D8B030D-6E8A-4147-A177-3AD203B41FA5}">
                      <a16:colId xmlns:a16="http://schemas.microsoft.com/office/drawing/2014/main" val="1828092157"/>
                    </a:ext>
                  </a:extLst>
                </a:gridCol>
                <a:gridCol w="1724758">
                  <a:extLst>
                    <a:ext uri="{9D8B030D-6E8A-4147-A177-3AD203B41FA5}">
                      <a16:colId xmlns:a16="http://schemas.microsoft.com/office/drawing/2014/main" val="3592803052"/>
                    </a:ext>
                  </a:extLst>
                </a:gridCol>
                <a:gridCol w="741485">
                  <a:extLst>
                    <a:ext uri="{9D8B030D-6E8A-4147-A177-3AD203B41FA5}">
                      <a16:colId xmlns:a16="http://schemas.microsoft.com/office/drawing/2014/main" val="438652327"/>
                    </a:ext>
                  </a:extLst>
                </a:gridCol>
                <a:gridCol w="741485">
                  <a:extLst>
                    <a:ext uri="{9D8B030D-6E8A-4147-A177-3AD203B41FA5}">
                      <a16:colId xmlns:a16="http://schemas.microsoft.com/office/drawing/2014/main" val="3527672493"/>
                    </a:ext>
                  </a:extLst>
                </a:gridCol>
                <a:gridCol w="693127">
                  <a:extLst>
                    <a:ext uri="{9D8B030D-6E8A-4147-A177-3AD203B41FA5}">
                      <a16:colId xmlns:a16="http://schemas.microsoft.com/office/drawing/2014/main" val="40655623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Dataset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4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0.868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19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0.864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58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4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A89D-F4D6-3A53-AE87-C740F7F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E966C0-E389-7C70-9E98-D4E529FBA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829990"/>
              </p:ext>
            </p:extLst>
          </p:nvPr>
        </p:nvGraphicFramePr>
        <p:xfrm>
          <a:off x="4946904" y="2988178"/>
          <a:ext cx="6962169" cy="1865763"/>
        </p:xfrm>
        <a:graphic>
          <a:graphicData uri="http://schemas.openxmlformats.org/drawingml/2006/table">
            <a:tbl>
              <a:tblPr/>
              <a:tblGrid>
                <a:gridCol w="4549392">
                  <a:extLst>
                    <a:ext uri="{9D8B030D-6E8A-4147-A177-3AD203B41FA5}">
                      <a16:colId xmlns:a16="http://schemas.microsoft.com/office/drawing/2014/main" val="753185661"/>
                    </a:ext>
                  </a:extLst>
                </a:gridCol>
                <a:gridCol w="654066">
                  <a:extLst>
                    <a:ext uri="{9D8B030D-6E8A-4147-A177-3AD203B41FA5}">
                      <a16:colId xmlns:a16="http://schemas.microsoft.com/office/drawing/2014/main" val="2373192973"/>
                    </a:ext>
                  </a:extLst>
                </a:gridCol>
                <a:gridCol w="668601">
                  <a:extLst>
                    <a:ext uri="{9D8B030D-6E8A-4147-A177-3AD203B41FA5}">
                      <a16:colId xmlns:a16="http://schemas.microsoft.com/office/drawing/2014/main" val="2885101568"/>
                    </a:ext>
                  </a:extLst>
                </a:gridCol>
                <a:gridCol w="465114">
                  <a:extLst>
                    <a:ext uri="{9D8B030D-6E8A-4147-A177-3AD203B41FA5}">
                      <a16:colId xmlns:a16="http://schemas.microsoft.com/office/drawing/2014/main" val="3427801884"/>
                    </a:ext>
                  </a:extLst>
                </a:gridCol>
                <a:gridCol w="624996">
                  <a:extLst>
                    <a:ext uri="{9D8B030D-6E8A-4147-A177-3AD203B41FA5}">
                      <a16:colId xmlns:a16="http://schemas.microsoft.com/office/drawing/2014/main" val="4106119020"/>
                    </a:ext>
                  </a:extLst>
                </a:gridCol>
              </a:tblGrid>
              <a:tr h="375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47763"/>
                  </a:ext>
                </a:extLst>
              </a:tr>
              <a:tr h="3631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Gauissian Naïve Bayes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59171"/>
                  </a:ext>
                </a:extLst>
              </a:tr>
              <a:tr h="375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(Learning Rate = 0.00001, Max Iteration = 5000)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188906"/>
                  </a:ext>
                </a:extLst>
              </a:tr>
              <a:tr h="375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Classifier (Epochs = 20)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777284"/>
                  </a:ext>
                </a:extLst>
              </a:tr>
              <a:tr h="375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Stacked Ensemble (Epochs = 20)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79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56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A89D-F4D6-3A53-AE87-C740F7F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4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B5F91-23F0-3A0B-2F88-05E7EBDA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1EF901-E3A4-6D73-E47A-204555D6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Goal: Predict energy consumption and detect outliers using regression and classification models</a:t>
            </a:r>
          </a:p>
          <a:p>
            <a:r>
              <a:rPr lang="en-US" sz="2000" dirty="0"/>
              <a:t>Data: Energy consumption data from a house with various appliances</a:t>
            </a:r>
          </a:p>
          <a:p>
            <a:r>
              <a:rPr lang="en-US" sz="2000" dirty="0"/>
              <a:t>Techniques used: Regression models with SGD, PCA, and regularization; Logistic Regression, Gaussian Naïve Bayes, and Neural Networks for outlier detection; K-fold cross-validation and stacked ensemble model</a:t>
            </a:r>
          </a:p>
          <a:p>
            <a:r>
              <a:rPr lang="en-US" sz="2000" dirty="0"/>
              <a:t>Evaluation metrics: RMSE, accuracy, precision, recall, and F1 score</a:t>
            </a:r>
          </a:p>
          <a:p>
            <a:r>
              <a:rPr lang="en-US" sz="2000" dirty="0"/>
              <a:t>Future work: Explore additional features or data sources to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9043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B5F91-23F0-3A0B-2F88-05E7EBDA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1EF901-E3A4-6D73-E47A-204555D6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Dataset: "Appliances energy prediction" dataset from UCI Machine Learning Repository</a:t>
            </a:r>
          </a:p>
          <a:p>
            <a:r>
              <a:rPr lang="en-US" sz="2000" dirty="0"/>
              <a:t>Features: 29 features including temperature, humidity, wind speed, visibility, and T-dew point</a:t>
            </a:r>
          </a:p>
          <a:p>
            <a:r>
              <a:rPr lang="en-US" sz="2000" dirty="0"/>
              <a:t>Assumptions: Temperature and humidity in each room are independent of each other, allowing for simplified model focused on predicting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val="185980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C6F1-06B0-998F-1778-0040A2F2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1AF32-EA5C-3785-AAA7-E0106C6C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1646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DD100-C2E1-45AD-FEDD-5E3F9F41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520792"/>
            <a:ext cx="7772400" cy="18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5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597B-0F1D-C694-5313-5640B5E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AC2BC-434F-4A08-E8D5-C8D4D117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5" y="2282164"/>
            <a:ext cx="11011389" cy="25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1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5DD5-A182-E3F7-A96F-40B271F7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F7F3B-9DAC-0C38-97D8-B672E977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614" y="628650"/>
            <a:ext cx="5675699" cy="60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8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5D2B-8569-5E40-BB2B-77E5E6D7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F9D3-808A-15E4-563C-FA567763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Preprocessing for regression: Combined "Appliances" and "Lights" to form new feature "usage", dropped unwanted features, separated dataset into X and y, split into train and test datasets</a:t>
            </a:r>
          </a:p>
          <a:p>
            <a:r>
              <a:rPr lang="en-US" sz="2800" dirty="0"/>
              <a:t>Preprocessing for classification: Combined "Appliances" and "Lights" to form new feature "usage", dropped unwanted features, created new feature for outliers using Z-score method with threshold of 2 standard deviation, performed over-sampling of class 1 to make outliers proportional to non-outliers in training dataset. This method classifies the energy consumption levels of over 320 </a:t>
            </a:r>
            <a:r>
              <a:rPr lang="en-US" sz="2800" dirty="0" err="1"/>
              <a:t>Wh</a:t>
            </a:r>
            <a:r>
              <a:rPr lang="en-US" sz="2800" dirty="0"/>
              <a:t> as outliers (Class 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5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2DD7-E520-ECC7-5079-433EEEAD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BCB8-0202-897E-FCB8-75E22035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any outliers, class 1 (outlier) presence in the data set is heavily imbalanced in comparison to class 0.</a:t>
            </a:r>
          </a:p>
          <a:p>
            <a:r>
              <a:rPr lang="en-US" dirty="0"/>
              <a:t>To overcome this, we oversampled class 1 using random duplication to reach a balanced presence of class 1 and class 0</a:t>
            </a:r>
          </a:p>
        </p:txBody>
      </p:sp>
    </p:spTree>
    <p:extLst>
      <p:ext uri="{BB962C8B-B14F-4D97-AF65-F5344CB8AC3E}">
        <p14:creationId xmlns:p14="http://schemas.microsoft.com/office/powerpoint/2010/main" val="313412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A89D-F4D6-3A53-AE87-C740F7F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Principal Component Analysis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AF84-C73D-CDA2-8538-322FAF7F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38" y="457201"/>
            <a:ext cx="1434766" cy="600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70E218-4B6E-BBDC-C0CA-6434F00AB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44406"/>
              </p:ext>
            </p:extLst>
          </p:nvPr>
        </p:nvGraphicFramePr>
        <p:xfrm>
          <a:off x="5211653" y="3155951"/>
          <a:ext cx="6654800" cy="169799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1931341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31794309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5279099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619565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2121768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88932831"/>
                    </a:ext>
                  </a:extLst>
                </a:gridCol>
              </a:tblGrid>
              <a:tr h="67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Explained Variance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Explained Variance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Explained Variance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65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68.19355598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98.52698594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99.8663525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22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77.1366101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98.96817791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99.90250968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245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84.95426102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99.19852654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99.92992919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088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90.81630069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99.39575218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99.9530747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626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94.61825205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99.54919055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99.96988646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16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97.41288076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99.69623548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99.98234862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501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98.07668203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99.77228119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99.99015241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583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98.52698594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99.8250553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99.99579068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3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05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603</Words>
  <Application>Microsoft Office PowerPoint</Application>
  <PresentationFormat>Widescreen</PresentationFormat>
  <Paragraphs>245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Study of Regression and Classification Models for Energy Consumption Prediction and Outlier Detection Team 11</vt:lpstr>
      <vt:lpstr>Introduction</vt:lpstr>
      <vt:lpstr>Data Description</vt:lpstr>
      <vt:lpstr>The Dataset</vt:lpstr>
      <vt:lpstr>EDA 1</vt:lpstr>
      <vt:lpstr>EDA 2</vt:lpstr>
      <vt:lpstr>Preprocessing </vt:lpstr>
      <vt:lpstr>Oversampling</vt:lpstr>
      <vt:lpstr>Principal Component Analysis</vt:lpstr>
      <vt:lpstr>Linear Regression with PCA and Regularization</vt:lpstr>
      <vt:lpstr>Logistic Regression</vt:lpstr>
      <vt:lpstr>Gaussian Naïve Bayes</vt:lpstr>
      <vt:lpstr>Neural Network with K-fold cross validation &amp; Average Classifier</vt:lpstr>
      <vt:lpstr>Stacked Ensemble Model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– Final Project  by team 11</dc:title>
  <dc:creator>Saravanan Arumugam</dc:creator>
  <cp:lastModifiedBy>Saravanan Arumugam</cp:lastModifiedBy>
  <cp:revision>17</cp:revision>
  <dcterms:created xsi:type="dcterms:W3CDTF">2023-04-17T04:06:30Z</dcterms:created>
  <dcterms:modified xsi:type="dcterms:W3CDTF">2023-04-19T00:30:54Z</dcterms:modified>
</cp:coreProperties>
</file>