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261" r:id="rId21"/>
    <p:sldId id="305" r:id="rId22"/>
    <p:sldId id="306" r:id="rId23"/>
    <p:sldId id="307" r:id="rId24"/>
    <p:sldId id="308" r:id="rId25"/>
  </p:sldIdLst>
  <p:sldSz cx="9144000" cy="5143500" type="screen16x9"/>
  <p:notesSz cx="6858000" cy="9144000"/>
  <p:embeddedFontLst>
    <p:embeddedFont>
      <p:font typeface="Alfa Slab One" panose="020B0604020202020204" charset="0"/>
      <p:regular r:id="rId27"/>
    </p:embeddedFont>
    <p:embeddedFont>
      <p:font typeface="Carter One" panose="020B0604020202020204" charset="0"/>
      <p:regular r:id="rId28"/>
    </p:embeddedFont>
    <p:embeddedFont>
      <p:font typeface="Livvic"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67B599-3E05-4DBC-BCB2-39FADA568CB2}">
  <a:tblStyle styleId="{B267B599-3E05-4DBC-BCB2-39FADA568C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314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32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432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8465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2475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3432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5230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0662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4573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921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1b5f3f19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1b5f3f19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6f730843eb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6f730843eb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6f730843eb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6f730843eb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141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6f730843eb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6f730843eb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9232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6f730843eb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6f730843eb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0261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6f730843eb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6f730843eb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01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07d9a1b0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07d9a1b0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6f730843e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6f730843e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961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386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809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6f730843e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6f730843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605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21558" y="1629192"/>
            <a:ext cx="3992100" cy="17910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7000"/>
              <a:buNone/>
              <a:defRPr sz="7000" b="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10" name="Google Shape;10;p2"/>
          <p:cNvSpPr txBox="1">
            <a:spLocks noGrp="1"/>
          </p:cNvSpPr>
          <p:nvPr>
            <p:ph type="subTitle" idx="1"/>
          </p:nvPr>
        </p:nvSpPr>
        <p:spPr>
          <a:xfrm>
            <a:off x="6180950" y="4034776"/>
            <a:ext cx="2242500" cy="597900"/>
          </a:xfrm>
          <a:prstGeom prst="rect">
            <a:avLst/>
          </a:prstGeom>
          <a:noFill/>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131650" y="995375"/>
            <a:ext cx="9403125" cy="3612150"/>
          </a:xfrm>
          <a:custGeom>
            <a:avLst/>
            <a:gdLst/>
            <a:ahLst/>
            <a:cxnLst/>
            <a:rect l="l" t="t" r="r" b="b"/>
            <a:pathLst>
              <a:path w="376125" h="144486" extrusionOk="0">
                <a:moveTo>
                  <a:pt x="207" y="21909"/>
                </a:moveTo>
                <a:lnTo>
                  <a:pt x="0" y="144486"/>
                </a:lnTo>
                <a:lnTo>
                  <a:pt x="376125" y="121918"/>
                </a:lnTo>
                <a:lnTo>
                  <a:pt x="376085" y="9585"/>
                </a:lnTo>
                <a:lnTo>
                  <a:pt x="185750" y="0"/>
                </a:lnTo>
                <a:close/>
              </a:path>
            </a:pathLst>
          </a:custGeom>
          <a:solidFill>
            <a:schemeClr val="lt2"/>
          </a:solidFill>
          <a:ln>
            <a:noFill/>
          </a:ln>
        </p:spPr>
      </p:sp>
      <p:sp>
        <p:nvSpPr>
          <p:cNvPr id="58" name="Google Shape;58;p11"/>
          <p:cNvSpPr/>
          <p:nvPr/>
        </p:nvSpPr>
        <p:spPr>
          <a:xfrm>
            <a:off x="-128375" y="1252091"/>
            <a:ext cx="1787600" cy="207500"/>
          </a:xfrm>
          <a:custGeom>
            <a:avLst/>
            <a:gdLst/>
            <a:ahLst/>
            <a:cxnLst/>
            <a:rect l="l" t="t" r="r" b="b"/>
            <a:pathLst>
              <a:path w="71504" h="8300" extrusionOk="0">
                <a:moveTo>
                  <a:pt x="0" y="0"/>
                </a:moveTo>
                <a:lnTo>
                  <a:pt x="76" y="8300"/>
                </a:lnTo>
                <a:lnTo>
                  <a:pt x="71504" y="856"/>
                </a:lnTo>
                <a:close/>
              </a:path>
            </a:pathLst>
          </a:custGeom>
          <a:solidFill>
            <a:schemeClr val="accent3"/>
          </a:solidFill>
          <a:ln>
            <a:noFill/>
          </a:ln>
        </p:spPr>
      </p:sp>
      <p:sp>
        <p:nvSpPr>
          <p:cNvPr id="59" name="Google Shape;59;p11"/>
          <p:cNvSpPr/>
          <p:nvPr/>
        </p:nvSpPr>
        <p:spPr>
          <a:xfrm>
            <a:off x="7454325" y="4111650"/>
            <a:ext cx="1817150" cy="207500"/>
          </a:xfrm>
          <a:custGeom>
            <a:avLst/>
            <a:gdLst/>
            <a:ahLst/>
            <a:cxnLst/>
            <a:rect l="l" t="t" r="r" b="b"/>
            <a:pathLst>
              <a:path w="72686" h="8300" extrusionOk="0">
                <a:moveTo>
                  <a:pt x="72686" y="8300"/>
                </a:moveTo>
                <a:lnTo>
                  <a:pt x="72610" y="0"/>
                </a:lnTo>
                <a:lnTo>
                  <a:pt x="0" y="4414"/>
                </a:lnTo>
                <a:close/>
              </a:path>
            </a:pathLst>
          </a:custGeom>
          <a:solidFill>
            <a:schemeClr val="accent2"/>
          </a:solidFill>
          <a:ln>
            <a:noFill/>
          </a:ln>
        </p:spPr>
      </p:sp>
      <p:sp>
        <p:nvSpPr>
          <p:cNvPr id="60" name="Google Shape;60;p11"/>
          <p:cNvSpPr txBox="1">
            <a:spLocks noGrp="1"/>
          </p:cNvSpPr>
          <p:nvPr>
            <p:ph type="title" hasCustomPrompt="1"/>
          </p:nvPr>
        </p:nvSpPr>
        <p:spPr>
          <a:xfrm>
            <a:off x="2019163" y="1793782"/>
            <a:ext cx="5101500" cy="10815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61" name="Google Shape;61;p11"/>
          <p:cNvSpPr txBox="1">
            <a:spLocks noGrp="1"/>
          </p:cNvSpPr>
          <p:nvPr>
            <p:ph type="subTitle" idx="1"/>
          </p:nvPr>
        </p:nvSpPr>
        <p:spPr>
          <a:xfrm>
            <a:off x="2993550" y="2997150"/>
            <a:ext cx="3156900" cy="73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49500" y="3846050"/>
            <a:ext cx="6045000" cy="1012200"/>
          </a:xfrm>
          <a:prstGeom prst="rect">
            <a:avLst/>
          </a:prstGeom>
          <a:noFill/>
        </p:spPr>
        <p:txBody>
          <a:bodyPr spcFirstLastPara="1" wrap="square" lIns="91425" tIns="91425" rIns="91425" bIns="91425" anchor="ctr" anchorCtr="0">
            <a:noAutofit/>
          </a:bodyPr>
          <a:lstStyle>
            <a:lvl1pPr marR="91440" lvl="0" algn="ctr" rtl="0">
              <a:lnSpc>
                <a:spcPct val="80000"/>
              </a:lnSpc>
              <a:spcBef>
                <a:spcPts val="0"/>
              </a:spcBef>
              <a:spcAft>
                <a:spcPts val="0"/>
              </a:spcAft>
              <a:buSzPts val="5000"/>
              <a:buNone/>
              <a:defRPr sz="5000"/>
            </a:lvl1pPr>
            <a:lvl2pPr lvl="1" algn="r" rtl="0">
              <a:lnSpc>
                <a:spcPct val="80000"/>
              </a:lnSpc>
              <a:spcBef>
                <a:spcPts val="0"/>
              </a:spcBef>
              <a:spcAft>
                <a:spcPts val="0"/>
              </a:spcAft>
              <a:buSzPts val="5000"/>
              <a:buNone/>
              <a:defRPr sz="5000"/>
            </a:lvl2pPr>
            <a:lvl3pPr lvl="2" algn="r" rtl="0">
              <a:lnSpc>
                <a:spcPct val="80000"/>
              </a:lnSpc>
              <a:spcBef>
                <a:spcPts val="0"/>
              </a:spcBef>
              <a:spcAft>
                <a:spcPts val="0"/>
              </a:spcAft>
              <a:buSzPts val="5000"/>
              <a:buNone/>
              <a:defRPr sz="5000"/>
            </a:lvl3pPr>
            <a:lvl4pPr lvl="3" algn="r" rtl="0">
              <a:lnSpc>
                <a:spcPct val="80000"/>
              </a:lnSpc>
              <a:spcBef>
                <a:spcPts val="0"/>
              </a:spcBef>
              <a:spcAft>
                <a:spcPts val="0"/>
              </a:spcAft>
              <a:buSzPts val="5000"/>
              <a:buNone/>
              <a:defRPr sz="5000"/>
            </a:lvl4pPr>
            <a:lvl5pPr lvl="4" algn="r" rtl="0">
              <a:lnSpc>
                <a:spcPct val="80000"/>
              </a:lnSpc>
              <a:spcBef>
                <a:spcPts val="0"/>
              </a:spcBef>
              <a:spcAft>
                <a:spcPts val="0"/>
              </a:spcAft>
              <a:buSzPts val="5000"/>
              <a:buNone/>
              <a:defRPr sz="5000"/>
            </a:lvl5pPr>
            <a:lvl6pPr lvl="5" algn="r" rtl="0">
              <a:lnSpc>
                <a:spcPct val="80000"/>
              </a:lnSpc>
              <a:spcBef>
                <a:spcPts val="0"/>
              </a:spcBef>
              <a:spcAft>
                <a:spcPts val="0"/>
              </a:spcAft>
              <a:buSzPts val="5000"/>
              <a:buNone/>
              <a:defRPr sz="5000"/>
            </a:lvl6pPr>
            <a:lvl7pPr lvl="6" algn="r" rtl="0">
              <a:lnSpc>
                <a:spcPct val="80000"/>
              </a:lnSpc>
              <a:spcBef>
                <a:spcPts val="0"/>
              </a:spcBef>
              <a:spcAft>
                <a:spcPts val="0"/>
              </a:spcAft>
              <a:buSzPts val="5000"/>
              <a:buNone/>
              <a:defRPr sz="5000"/>
            </a:lvl7pPr>
            <a:lvl8pPr lvl="7" algn="r" rtl="0">
              <a:lnSpc>
                <a:spcPct val="80000"/>
              </a:lnSpc>
              <a:spcBef>
                <a:spcPts val="0"/>
              </a:spcBef>
              <a:spcAft>
                <a:spcPts val="0"/>
              </a:spcAft>
              <a:buSzPts val="5000"/>
              <a:buNone/>
              <a:defRPr sz="5000"/>
            </a:lvl8pPr>
            <a:lvl9pPr lvl="8" algn="r" rtl="0">
              <a:lnSpc>
                <a:spcPct val="80000"/>
              </a:lnSpc>
              <a:spcBef>
                <a:spcPts val="0"/>
              </a:spcBef>
              <a:spcAft>
                <a:spcPts val="0"/>
              </a:spcAft>
              <a:buSzPts val="5000"/>
              <a:buNone/>
              <a:defRPr sz="5000"/>
            </a:lvl9pPr>
          </a:lstStyle>
          <a:p>
            <a:endParaRPr/>
          </a:p>
        </p:txBody>
      </p:sp>
      <p:sp>
        <p:nvSpPr>
          <p:cNvPr id="13" name="Google Shape;13;p3"/>
          <p:cNvSpPr txBox="1">
            <a:spLocks noGrp="1"/>
          </p:cNvSpPr>
          <p:nvPr>
            <p:ph type="title" idx="2" hasCustomPrompt="1"/>
          </p:nvPr>
        </p:nvSpPr>
        <p:spPr>
          <a:xfrm>
            <a:off x="1444716" y="2669259"/>
            <a:ext cx="1095000" cy="9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b="0"/>
            </a:lvl2pPr>
            <a:lvl3pPr lvl="2" algn="ctr" rtl="0">
              <a:spcBef>
                <a:spcPts val="0"/>
              </a:spcBef>
              <a:spcAft>
                <a:spcPts val="0"/>
              </a:spcAft>
              <a:buSzPts val="5000"/>
              <a:buNone/>
              <a:defRPr sz="5000" b="0"/>
            </a:lvl3pPr>
            <a:lvl4pPr lvl="3" algn="ctr" rtl="0">
              <a:spcBef>
                <a:spcPts val="0"/>
              </a:spcBef>
              <a:spcAft>
                <a:spcPts val="0"/>
              </a:spcAft>
              <a:buSzPts val="5000"/>
              <a:buNone/>
              <a:defRPr sz="5000" b="0"/>
            </a:lvl4pPr>
            <a:lvl5pPr lvl="4" algn="ctr" rtl="0">
              <a:spcBef>
                <a:spcPts val="0"/>
              </a:spcBef>
              <a:spcAft>
                <a:spcPts val="0"/>
              </a:spcAft>
              <a:buSzPts val="5000"/>
              <a:buNone/>
              <a:defRPr sz="5000" b="0"/>
            </a:lvl5pPr>
            <a:lvl6pPr lvl="5" algn="ctr" rtl="0">
              <a:spcBef>
                <a:spcPts val="0"/>
              </a:spcBef>
              <a:spcAft>
                <a:spcPts val="0"/>
              </a:spcAft>
              <a:buSzPts val="5000"/>
              <a:buNone/>
              <a:defRPr sz="5000" b="0"/>
            </a:lvl6pPr>
            <a:lvl7pPr lvl="6" algn="ctr" rtl="0">
              <a:spcBef>
                <a:spcPts val="0"/>
              </a:spcBef>
              <a:spcAft>
                <a:spcPts val="0"/>
              </a:spcAft>
              <a:buSzPts val="5000"/>
              <a:buNone/>
              <a:defRPr sz="5000" b="0"/>
            </a:lvl7pPr>
            <a:lvl8pPr lvl="7" algn="ctr" rtl="0">
              <a:spcBef>
                <a:spcPts val="0"/>
              </a:spcBef>
              <a:spcAft>
                <a:spcPts val="0"/>
              </a:spcAft>
              <a:buSzPts val="5000"/>
              <a:buNone/>
              <a:defRPr sz="5000" b="0"/>
            </a:lvl8pPr>
            <a:lvl9pPr lvl="8" algn="ctr" rtl="0">
              <a:spcBef>
                <a:spcPts val="0"/>
              </a:spcBef>
              <a:spcAft>
                <a:spcPts val="0"/>
              </a:spcAft>
              <a:buSzPts val="5000"/>
              <a:buNone/>
              <a:defRPr sz="5000" b="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 name="Google Shape;16;p4"/>
          <p:cNvSpPr txBox="1">
            <a:spLocks noGrp="1"/>
          </p:cNvSpPr>
          <p:nvPr>
            <p:ph type="body" idx="1"/>
          </p:nvPr>
        </p:nvSpPr>
        <p:spPr>
          <a:xfrm>
            <a:off x="720000" y="1290400"/>
            <a:ext cx="7717500" cy="3481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200"/>
            </a:lvl1pPr>
            <a:lvl2pPr marL="914400" lvl="1" indent="-304800">
              <a:lnSpc>
                <a:spcPct val="100000"/>
              </a:lnSpc>
              <a:spcBef>
                <a:spcPts val="0"/>
              </a:spcBef>
              <a:spcAft>
                <a:spcPts val="0"/>
              </a:spcAft>
              <a:buSzPts val="1200"/>
              <a:buAutoNum type="alphaLcPeriod"/>
              <a:defRPr sz="1200"/>
            </a:lvl2pPr>
            <a:lvl3pPr marL="1371600" lvl="2" indent="-304800">
              <a:lnSpc>
                <a:spcPct val="100000"/>
              </a:lnSpc>
              <a:spcBef>
                <a:spcPts val="0"/>
              </a:spcBef>
              <a:spcAft>
                <a:spcPts val="0"/>
              </a:spcAft>
              <a:buSzPts val="1200"/>
              <a:buAutoNum type="romanLcPeriod"/>
              <a:defRPr sz="1200"/>
            </a:lvl3pPr>
            <a:lvl4pPr marL="1828800" lvl="3" indent="-304800">
              <a:lnSpc>
                <a:spcPct val="100000"/>
              </a:lnSpc>
              <a:spcBef>
                <a:spcPts val="0"/>
              </a:spcBef>
              <a:spcAft>
                <a:spcPts val="0"/>
              </a:spcAft>
              <a:buSzPts val="1200"/>
              <a:buAutoNum type="arabicPeriod"/>
              <a:defRPr sz="1200"/>
            </a:lvl4pPr>
            <a:lvl5pPr marL="2286000" lvl="4" indent="-304800">
              <a:lnSpc>
                <a:spcPct val="100000"/>
              </a:lnSpc>
              <a:spcBef>
                <a:spcPts val="0"/>
              </a:spcBef>
              <a:spcAft>
                <a:spcPts val="0"/>
              </a:spcAft>
              <a:buSzPts val="1200"/>
              <a:buAutoNum type="alphaLcPeriod"/>
              <a:defRPr sz="1200"/>
            </a:lvl5pPr>
            <a:lvl6pPr marL="2743200" lvl="5" indent="-304800">
              <a:lnSpc>
                <a:spcPct val="100000"/>
              </a:lnSpc>
              <a:spcBef>
                <a:spcPts val="0"/>
              </a:spcBef>
              <a:spcAft>
                <a:spcPts val="0"/>
              </a:spcAft>
              <a:buSzPts val="1200"/>
              <a:buAutoNum type="romanLcPeriod"/>
              <a:defRPr sz="1200"/>
            </a:lvl6pPr>
            <a:lvl7pPr marL="3200400" lvl="6" indent="-304800">
              <a:lnSpc>
                <a:spcPct val="100000"/>
              </a:lnSpc>
              <a:spcBef>
                <a:spcPts val="0"/>
              </a:spcBef>
              <a:spcAft>
                <a:spcPts val="0"/>
              </a:spcAft>
              <a:buSzPts val="1200"/>
              <a:buAutoNum type="arabicPeriod"/>
              <a:defRPr sz="1200"/>
            </a:lvl7pPr>
            <a:lvl8pPr marL="3657600" lvl="7" indent="-304800">
              <a:lnSpc>
                <a:spcPct val="100000"/>
              </a:lnSpc>
              <a:spcBef>
                <a:spcPts val="0"/>
              </a:spcBef>
              <a:spcAft>
                <a:spcPts val="0"/>
              </a:spcAft>
              <a:buSzPts val="1200"/>
              <a:buAutoNum type="alphaLcPeriod"/>
              <a:defRPr sz="1200"/>
            </a:lvl8pPr>
            <a:lvl9pPr marL="4114800" lvl="8" indent="-30480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subTitle" idx="1"/>
          </p:nvPr>
        </p:nvSpPr>
        <p:spPr>
          <a:xfrm>
            <a:off x="1164588" y="1726850"/>
            <a:ext cx="29628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9" name="Google Shape;19;p5"/>
          <p:cNvSpPr txBox="1">
            <a:spLocks noGrp="1"/>
          </p:cNvSpPr>
          <p:nvPr>
            <p:ph type="title"/>
          </p:nvPr>
        </p:nvSpPr>
        <p:spPr>
          <a:xfrm>
            <a:off x="1164588" y="1334538"/>
            <a:ext cx="2962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0" name="Google Shape;20;p5"/>
          <p:cNvSpPr txBox="1">
            <a:spLocks noGrp="1"/>
          </p:cNvSpPr>
          <p:nvPr>
            <p:ph type="title" idx="2"/>
          </p:nvPr>
        </p:nvSpPr>
        <p:spPr>
          <a:xfrm>
            <a:off x="1163988" y="3114988"/>
            <a:ext cx="2964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1" name="Google Shape;21;p5"/>
          <p:cNvSpPr txBox="1">
            <a:spLocks noGrp="1"/>
          </p:cNvSpPr>
          <p:nvPr>
            <p:ph type="subTitle" idx="3"/>
          </p:nvPr>
        </p:nvSpPr>
        <p:spPr>
          <a:xfrm>
            <a:off x="1163988" y="3507300"/>
            <a:ext cx="29640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720000" y="2038625"/>
            <a:ext cx="2857200" cy="1614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6" name="Google Shape;26;p7"/>
          <p:cNvSpPr txBox="1">
            <a:spLocks noGrp="1"/>
          </p:cNvSpPr>
          <p:nvPr>
            <p:ph type="title"/>
          </p:nvPr>
        </p:nvSpPr>
        <p:spPr>
          <a:xfrm>
            <a:off x="713225" y="539500"/>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27" name="Google Shape;27;p7"/>
          <p:cNvGrpSpPr/>
          <p:nvPr/>
        </p:nvGrpSpPr>
        <p:grpSpPr>
          <a:xfrm>
            <a:off x="805575" y="4394071"/>
            <a:ext cx="1198043" cy="210331"/>
            <a:chOff x="1026623" y="2953314"/>
            <a:chExt cx="5688711" cy="1008300"/>
          </a:xfrm>
        </p:grpSpPr>
        <p:sp>
          <p:nvSpPr>
            <p:cNvPr id="28" name="Google Shape;28;p7"/>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7"/>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7"/>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7"/>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7"/>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grpSp>
        <p:nvGrpSpPr>
          <p:cNvPr id="34" name="Google Shape;34;p8"/>
          <p:cNvGrpSpPr/>
          <p:nvPr/>
        </p:nvGrpSpPr>
        <p:grpSpPr>
          <a:xfrm flipH="1">
            <a:off x="490871" y="1078975"/>
            <a:ext cx="4479425" cy="3051604"/>
            <a:chOff x="4109736" y="1499802"/>
            <a:chExt cx="3922782" cy="2672392"/>
          </a:xfrm>
        </p:grpSpPr>
        <p:sp>
          <p:nvSpPr>
            <p:cNvPr id="35" name="Google Shape;35;p8"/>
            <p:cNvSpPr/>
            <p:nvPr/>
          </p:nvSpPr>
          <p:spPr>
            <a:xfrm>
              <a:off x="4109736" y="1504509"/>
              <a:ext cx="3912250" cy="2453025"/>
            </a:xfrm>
            <a:custGeom>
              <a:avLst/>
              <a:gdLst/>
              <a:ahLst/>
              <a:cxnLst/>
              <a:rect l="l" t="t" r="r" b="b"/>
              <a:pathLst>
                <a:path w="156490" h="98121" extrusionOk="0">
                  <a:moveTo>
                    <a:pt x="3195" y="4448"/>
                  </a:moveTo>
                  <a:lnTo>
                    <a:pt x="147792" y="0"/>
                  </a:lnTo>
                  <a:lnTo>
                    <a:pt x="156490" y="98121"/>
                  </a:lnTo>
                  <a:lnTo>
                    <a:pt x="0" y="93923"/>
                  </a:lnTo>
                  <a:close/>
                </a:path>
              </a:pathLst>
            </a:custGeom>
            <a:solidFill>
              <a:schemeClr val="accent3"/>
            </a:solidFill>
            <a:ln>
              <a:noFill/>
            </a:ln>
          </p:spPr>
        </p:sp>
        <p:sp>
          <p:nvSpPr>
            <p:cNvPr id="36" name="Google Shape;36;p8"/>
            <p:cNvSpPr/>
            <p:nvPr/>
          </p:nvSpPr>
          <p:spPr>
            <a:xfrm>
              <a:off x="7862810" y="1499802"/>
              <a:ext cx="119300" cy="1403200"/>
            </a:xfrm>
            <a:custGeom>
              <a:avLst/>
              <a:gdLst/>
              <a:ahLst/>
              <a:cxnLst/>
              <a:rect l="l" t="t" r="r" b="b"/>
              <a:pathLst>
                <a:path w="4772" h="56128" extrusionOk="0">
                  <a:moveTo>
                    <a:pt x="4772" y="56128"/>
                  </a:moveTo>
                  <a:lnTo>
                    <a:pt x="0" y="94"/>
                  </a:lnTo>
                  <a:lnTo>
                    <a:pt x="4136" y="0"/>
                  </a:lnTo>
                  <a:close/>
                </a:path>
              </a:pathLst>
            </a:custGeom>
            <a:solidFill>
              <a:schemeClr val="accent1"/>
            </a:solidFill>
            <a:ln>
              <a:noFill/>
            </a:ln>
          </p:spPr>
        </p:sp>
        <p:sp>
          <p:nvSpPr>
            <p:cNvPr id="37" name="Google Shape;37;p8"/>
            <p:cNvSpPr/>
            <p:nvPr/>
          </p:nvSpPr>
          <p:spPr>
            <a:xfrm>
              <a:off x="7170468" y="3993519"/>
              <a:ext cx="862050" cy="178675"/>
            </a:xfrm>
            <a:custGeom>
              <a:avLst/>
              <a:gdLst/>
              <a:ahLst/>
              <a:cxnLst/>
              <a:rect l="l" t="t" r="r" b="b"/>
              <a:pathLst>
                <a:path w="34482" h="7147" extrusionOk="0">
                  <a:moveTo>
                    <a:pt x="34482" y="505"/>
                  </a:moveTo>
                  <a:lnTo>
                    <a:pt x="0" y="7147"/>
                  </a:lnTo>
                  <a:lnTo>
                    <a:pt x="2256" y="0"/>
                  </a:lnTo>
                  <a:close/>
                </a:path>
              </a:pathLst>
            </a:custGeom>
            <a:solidFill>
              <a:schemeClr val="accent1"/>
            </a:solidFill>
            <a:ln>
              <a:noFill/>
            </a:ln>
          </p:spPr>
        </p:sp>
      </p:grpSp>
      <p:sp>
        <p:nvSpPr>
          <p:cNvPr id="38" name="Google Shape;38;p8"/>
          <p:cNvSpPr txBox="1">
            <a:spLocks noGrp="1"/>
          </p:cNvSpPr>
          <p:nvPr>
            <p:ph type="ctrTitle"/>
          </p:nvPr>
        </p:nvSpPr>
        <p:spPr>
          <a:xfrm flipH="1">
            <a:off x="951250" y="4283550"/>
            <a:ext cx="3390900" cy="4965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1pPr>
            <a:lvl2pPr lvl="1" algn="ctr" rtl="0">
              <a:lnSpc>
                <a:spcPct val="80000"/>
              </a:lnSpc>
              <a:spcBef>
                <a:spcPts val="0"/>
              </a:spcBef>
              <a:spcAft>
                <a:spcPts val="0"/>
              </a:spcAft>
              <a:buSzPts val="7000"/>
              <a:buNone/>
              <a:defRPr sz="7000"/>
            </a:lvl2pPr>
            <a:lvl3pPr lvl="2" algn="ctr" rtl="0">
              <a:lnSpc>
                <a:spcPct val="80000"/>
              </a:lnSpc>
              <a:spcBef>
                <a:spcPts val="0"/>
              </a:spcBef>
              <a:spcAft>
                <a:spcPts val="0"/>
              </a:spcAft>
              <a:buSzPts val="7000"/>
              <a:buNone/>
              <a:defRPr sz="7000"/>
            </a:lvl3pPr>
            <a:lvl4pPr lvl="3" algn="ctr" rtl="0">
              <a:lnSpc>
                <a:spcPct val="80000"/>
              </a:lnSpc>
              <a:spcBef>
                <a:spcPts val="0"/>
              </a:spcBef>
              <a:spcAft>
                <a:spcPts val="0"/>
              </a:spcAft>
              <a:buSzPts val="7000"/>
              <a:buNone/>
              <a:defRPr sz="7000"/>
            </a:lvl4pPr>
            <a:lvl5pPr lvl="4" algn="ctr" rtl="0">
              <a:lnSpc>
                <a:spcPct val="80000"/>
              </a:lnSpc>
              <a:spcBef>
                <a:spcPts val="0"/>
              </a:spcBef>
              <a:spcAft>
                <a:spcPts val="0"/>
              </a:spcAft>
              <a:buSzPts val="7000"/>
              <a:buNone/>
              <a:defRPr sz="7000"/>
            </a:lvl5pPr>
            <a:lvl6pPr lvl="5" algn="ctr" rtl="0">
              <a:lnSpc>
                <a:spcPct val="80000"/>
              </a:lnSpc>
              <a:spcBef>
                <a:spcPts val="0"/>
              </a:spcBef>
              <a:spcAft>
                <a:spcPts val="0"/>
              </a:spcAft>
              <a:buSzPts val="7000"/>
              <a:buNone/>
              <a:defRPr sz="7000"/>
            </a:lvl6pPr>
            <a:lvl7pPr lvl="6" algn="ctr" rtl="0">
              <a:lnSpc>
                <a:spcPct val="80000"/>
              </a:lnSpc>
              <a:spcBef>
                <a:spcPts val="0"/>
              </a:spcBef>
              <a:spcAft>
                <a:spcPts val="0"/>
              </a:spcAft>
              <a:buSzPts val="7000"/>
              <a:buNone/>
              <a:defRPr sz="7000"/>
            </a:lvl7pPr>
            <a:lvl8pPr lvl="7" algn="ctr" rtl="0">
              <a:lnSpc>
                <a:spcPct val="80000"/>
              </a:lnSpc>
              <a:spcBef>
                <a:spcPts val="0"/>
              </a:spcBef>
              <a:spcAft>
                <a:spcPts val="0"/>
              </a:spcAft>
              <a:buSzPts val="7000"/>
              <a:buNone/>
              <a:defRPr sz="7000"/>
            </a:lvl8pPr>
            <a:lvl9pPr lvl="8" algn="ctr" rtl="0">
              <a:lnSpc>
                <a:spcPct val="80000"/>
              </a:lnSpc>
              <a:spcBef>
                <a:spcPts val="0"/>
              </a:spcBef>
              <a:spcAft>
                <a:spcPts val="0"/>
              </a:spcAft>
              <a:buSzPts val="7000"/>
              <a:buNone/>
              <a:defRPr sz="7000"/>
            </a:lvl9pPr>
          </a:lstStyle>
          <a:p>
            <a:endParaRPr/>
          </a:p>
        </p:txBody>
      </p:sp>
      <p:sp>
        <p:nvSpPr>
          <p:cNvPr id="39" name="Google Shape;39;p8"/>
          <p:cNvSpPr txBox="1">
            <a:spLocks noGrp="1"/>
          </p:cNvSpPr>
          <p:nvPr>
            <p:ph type="subTitle" idx="1"/>
          </p:nvPr>
        </p:nvSpPr>
        <p:spPr>
          <a:xfrm flipH="1">
            <a:off x="951250" y="1284350"/>
            <a:ext cx="3390900" cy="2358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Carter One"/>
              <a:buNone/>
              <a:defRPr sz="2200">
                <a:latin typeface="Carter One"/>
                <a:ea typeface="Carter One"/>
                <a:cs typeface="Carter One"/>
                <a:sym typeface="Carter One"/>
              </a:defRPr>
            </a:lvl1pPr>
            <a:lvl2pPr lvl="1"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2pPr>
            <a:lvl3pPr lvl="2"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3pPr>
            <a:lvl4pPr lvl="3"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4pPr>
            <a:lvl5pPr lvl="4"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5pPr>
            <a:lvl6pPr lvl="5"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6pPr>
            <a:lvl7pPr lvl="6"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7pPr>
            <a:lvl8pPr lvl="7"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8pPr>
            <a:lvl9pPr lvl="8" algn="ctr" rtl="0">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grpSp>
        <p:nvGrpSpPr>
          <p:cNvPr id="41" name="Google Shape;41;p9"/>
          <p:cNvGrpSpPr/>
          <p:nvPr/>
        </p:nvGrpSpPr>
        <p:grpSpPr>
          <a:xfrm>
            <a:off x="-245023" y="-91675"/>
            <a:ext cx="4817022" cy="5326850"/>
            <a:chOff x="-245023" y="-94025"/>
            <a:chExt cx="4817022" cy="5326850"/>
          </a:xfrm>
        </p:grpSpPr>
        <p:sp>
          <p:nvSpPr>
            <p:cNvPr id="42" name="Google Shape;42;p9"/>
            <p:cNvSpPr/>
            <p:nvPr/>
          </p:nvSpPr>
          <p:spPr>
            <a:xfrm flipH="1">
              <a:off x="-245023" y="-89325"/>
              <a:ext cx="4817022" cy="5322150"/>
            </a:xfrm>
            <a:custGeom>
              <a:avLst/>
              <a:gdLst/>
              <a:ahLst/>
              <a:cxnLst/>
              <a:rect l="l" t="t" r="r" b="b"/>
              <a:pathLst>
                <a:path w="200772" h="212886" extrusionOk="0">
                  <a:moveTo>
                    <a:pt x="198515" y="0"/>
                  </a:moveTo>
                  <a:lnTo>
                    <a:pt x="20232" y="0"/>
                  </a:lnTo>
                  <a:lnTo>
                    <a:pt x="0" y="212134"/>
                  </a:lnTo>
                  <a:lnTo>
                    <a:pt x="200772" y="212886"/>
                  </a:lnTo>
                  <a:close/>
                </a:path>
              </a:pathLst>
            </a:custGeom>
            <a:solidFill>
              <a:schemeClr val="lt2"/>
            </a:solidFill>
            <a:ln>
              <a:noFill/>
            </a:ln>
          </p:spPr>
        </p:sp>
        <p:sp>
          <p:nvSpPr>
            <p:cNvPr id="43" name="Google Shape;43;p9"/>
            <p:cNvSpPr/>
            <p:nvPr/>
          </p:nvSpPr>
          <p:spPr>
            <a:xfrm>
              <a:off x="4162800" y="-94025"/>
              <a:ext cx="261375" cy="2045175"/>
            </a:xfrm>
            <a:custGeom>
              <a:avLst/>
              <a:gdLst/>
              <a:ahLst/>
              <a:cxnLst/>
              <a:rect l="l" t="t" r="r" b="b"/>
              <a:pathLst>
                <a:path w="10455" h="81807" extrusionOk="0">
                  <a:moveTo>
                    <a:pt x="6505" y="81807"/>
                  </a:moveTo>
                  <a:lnTo>
                    <a:pt x="10455" y="0"/>
                  </a:lnTo>
                  <a:lnTo>
                    <a:pt x="0" y="188"/>
                  </a:lnTo>
                  <a:close/>
                </a:path>
              </a:pathLst>
            </a:custGeom>
            <a:solidFill>
              <a:schemeClr val="accent2"/>
            </a:solidFill>
            <a:ln>
              <a:noFill/>
            </a:ln>
          </p:spPr>
        </p:sp>
      </p:grpSp>
      <p:sp>
        <p:nvSpPr>
          <p:cNvPr id="44" name="Google Shape;44;p9"/>
          <p:cNvSpPr txBox="1">
            <a:spLocks noGrp="1"/>
          </p:cNvSpPr>
          <p:nvPr>
            <p:ph type="title"/>
          </p:nvPr>
        </p:nvSpPr>
        <p:spPr>
          <a:xfrm>
            <a:off x="4965575" y="1763700"/>
            <a:ext cx="3069900" cy="58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45" name="Google Shape;45;p9"/>
          <p:cNvSpPr txBox="1">
            <a:spLocks noGrp="1"/>
          </p:cNvSpPr>
          <p:nvPr>
            <p:ph type="subTitle" idx="1"/>
          </p:nvPr>
        </p:nvSpPr>
        <p:spPr>
          <a:xfrm>
            <a:off x="4965575" y="2292800"/>
            <a:ext cx="3069900" cy="115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p:nvPr/>
        </p:nvSpPr>
        <p:spPr>
          <a:xfrm>
            <a:off x="5259139" y="456758"/>
            <a:ext cx="4467398" cy="2801109"/>
          </a:xfrm>
          <a:custGeom>
            <a:avLst/>
            <a:gdLst/>
            <a:ahLst/>
            <a:cxnLst/>
            <a:rect l="l" t="t" r="r" b="b"/>
            <a:pathLst>
              <a:path w="156490" h="98121" extrusionOk="0">
                <a:moveTo>
                  <a:pt x="12012" y="3760"/>
                </a:moveTo>
                <a:lnTo>
                  <a:pt x="147792" y="0"/>
                </a:lnTo>
                <a:lnTo>
                  <a:pt x="156490" y="98121"/>
                </a:lnTo>
                <a:lnTo>
                  <a:pt x="0" y="93923"/>
                </a:lnTo>
                <a:close/>
              </a:path>
            </a:pathLst>
          </a:custGeom>
          <a:solidFill>
            <a:schemeClr val="accent4"/>
          </a:solidFill>
          <a:ln>
            <a:noFill/>
          </a:ln>
        </p:spPr>
      </p:sp>
      <p:sp>
        <p:nvSpPr>
          <p:cNvPr id="48" name="Google Shape;48;p10"/>
          <p:cNvSpPr txBox="1">
            <a:spLocks noGrp="1"/>
          </p:cNvSpPr>
          <p:nvPr>
            <p:ph type="title"/>
          </p:nvPr>
        </p:nvSpPr>
        <p:spPr>
          <a:xfrm flipH="1">
            <a:off x="5541600" y="1540525"/>
            <a:ext cx="2882400" cy="1161000"/>
          </a:xfrm>
          <a:prstGeom prst="rect">
            <a:avLst/>
          </a:prstGeom>
          <a:noFill/>
        </p:spPr>
        <p:txBody>
          <a:bodyPr spcFirstLastPara="1" wrap="square" lIns="91425" tIns="91425" rIns="91425" bIns="91425" anchor="ctr" anchorCtr="0">
            <a:noAutofit/>
          </a:bodyPr>
          <a:lstStyle>
            <a:lvl1pPr lvl="0" algn="r" rtl="0">
              <a:lnSpc>
                <a:spcPct val="90000"/>
              </a:lnSpc>
              <a:spcBef>
                <a:spcPts val="0"/>
              </a:spcBef>
              <a:spcAft>
                <a:spcPts val="0"/>
              </a:spcAft>
              <a:buNone/>
              <a:defRPr sz="2800"/>
            </a:lvl1pPr>
            <a:lvl2pPr lvl="1" algn="r" rtl="0">
              <a:lnSpc>
                <a:spcPct val="80000"/>
              </a:lnSpc>
              <a:spcBef>
                <a:spcPts val="0"/>
              </a:spcBef>
              <a:spcAft>
                <a:spcPts val="0"/>
              </a:spcAft>
              <a:buNone/>
              <a:defRPr sz="2800">
                <a:solidFill>
                  <a:schemeClr val="dk2"/>
                </a:solidFill>
                <a:latin typeface="Roboto"/>
                <a:ea typeface="Roboto"/>
                <a:cs typeface="Roboto"/>
                <a:sym typeface="Roboto"/>
              </a:defRPr>
            </a:lvl2pPr>
            <a:lvl3pPr lvl="2" algn="r" rtl="0">
              <a:lnSpc>
                <a:spcPct val="80000"/>
              </a:lnSpc>
              <a:spcBef>
                <a:spcPts val="0"/>
              </a:spcBef>
              <a:spcAft>
                <a:spcPts val="0"/>
              </a:spcAft>
              <a:buNone/>
              <a:defRPr sz="2800">
                <a:solidFill>
                  <a:schemeClr val="dk2"/>
                </a:solidFill>
                <a:latin typeface="Roboto"/>
                <a:ea typeface="Roboto"/>
                <a:cs typeface="Roboto"/>
                <a:sym typeface="Roboto"/>
              </a:defRPr>
            </a:lvl3pPr>
            <a:lvl4pPr lvl="3" algn="r" rtl="0">
              <a:lnSpc>
                <a:spcPct val="80000"/>
              </a:lnSpc>
              <a:spcBef>
                <a:spcPts val="0"/>
              </a:spcBef>
              <a:spcAft>
                <a:spcPts val="0"/>
              </a:spcAft>
              <a:buNone/>
              <a:defRPr sz="2800">
                <a:solidFill>
                  <a:schemeClr val="dk2"/>
                </a:solidFill>
                <a:latin typeface="Roboto"/>
                <a:ea typeface="Roboto"/>
                <a:cs typeface="Roboto"/>
                <a:sym typeface="Roboto"/>
              </a:defRPr>
            </a:lvl4pPr>
            <a:lvl5pPr lvl="4" algn="r" rtl="0">
              <a:lnSpc>
                <a:spcPct val="80000"/>
              </a:lnSpc>
              <a:spcBef>
                <a:spcPts val="0"/>
              </a:spcBef>
              <a:spcAft>
                <a:spcPts val="0"/>
              </a:spcAft>
              <a:buNone/>
              <a:defRPr sz="2800">
                <a:solidFill>
                  <a:schemeClr val="dk2"/>
                </a:solidFill>
                <a:latin typeface="Roboto"/>
                <a:ea typeface="Roboto"/>
                <a:cs typeface="Roboto"/>
                <a:sym typeface="Roboto"/>
              </a:defRPr>
            </a:lvl5pPr>
            <a:lvl6pPr lvl="5" algn="r" rtl="0">
              <a:lnSpc>
                <a:spcPct val="80000"/>
              </a:lnSpc>
              <a:spcBef>
                <a:spcPts val="0"/>
              </a:spcBef>
              <a:spcAft>
                <a:spcPts val="0"/>
              </a:spcAft>
              <a:buNone/>
              <a:defRPr sz="2800">
                <a:solidFill>
                  <a:schemeClr val="dk2"/>
                </a:solidFill>
                <a:latin typeface="Roboto"/>
                <a:ea typeface="Roboto"/>
                <a:cs typeface="Roboto"/>
                <a:sym typeface="Roboto"/>
              </a:defRPr>
            </a:lvl6pPr>
            <a:lvl7pPr lvl="6" algn="r" rtl="0">
              <a:lnSpc>
                <a:spcPct val="80000"/>
              </a:lnSpc>
              <a:spcBef>
                <a:spcPts val="0"/>
              </a:spcBef>
              <a:spcAft>
                <a:spcPts val="0"/>
              </a:spcAft>
              <a:buNone/>
              <a:defRPr sz="2800">
                <a:solidFill>
                  <a:schemeClr val="dk2"/>
                </a:solidFill>
                <a:latin typeface="Roboto"/>
                <a:ea typeface="Roboto"/>
                <a:cs typeface="Roboto"/>
                <a:sym typeface="Roboto"/>
              </a:defRPr>
            </a:lvl7pPr>
            <a:lvl8pPr lvl="7" algn="r" rtl="0">
              <a:lnSpc>
                <a:spcPct val="80000"/>
              </a:lnSpc>
              <a:spcBef>
                <a:spcPts val="0"/>
              </a:spcBef>
              <a:spcAft>
                <a:spcPts val="0"/>
              </a:spcAft>
              <a:buNone/>
              <a:defRPr sz="2800">
                <a:solidFill>
                  <a:schemeClr val="dk2"/>
                </a:solidFill>
                <a:latin typeface="Roboto"/>
                <a:ea typeface="Roboto"/>
                <a:cs typeface="Roboto"/>
                <a:sym typeface="Roboto"/>
              </a:defRPr>
            </a:lvl8pPr>
            <a:lvl9pPr lvl="8" algn="r" rtl="0">
              <a:lnSpc>
                <a:spcPct val="80000"/>
              </a:lnSpc>
              <a:spcBef>
                <a:spcPts val="0"/>
              </a:spcBef>
              <a:spcAft>
                <a:spcPts val="0"/>
              </a:spcAft>
              <a:buNone/>
              <a:defRPr sz="2800">
                <a:solidFill>
                  <a:schemeClr val="dk2"/>
                </a:solidFill>
                <a:latin typeface="Roboto"/>
                <a:ea typeface="Roboto"/>
                <a:cs typeface="Roboto"/>
                <a:sym typeface="Roboto"/>
              </a:defRPr>
            </a:lvl9pPr>
          </a:lstStyle>
          <a:p>
            <a:endParaRPr/>
          </a:p>
        </p:txBody>
      </p:sp>
      <p:grpSp>
        <p:nvGrpSpPr>
          <p:cNvPr id="49" name="Google Shape;49;p10"/>
          <p:cNvGrpSpPr/>
          <p:nvPr/>
        </p:nvGrpSpPr>
        <p:grpSpPr>
          <a:xfrm>
            <a:off x="7230637" y="781196"/>
            <a:ext cx="1198043" cy="210331"/>
            <a:chOff x="1026623" y="2953314"/>
            <a:chExt cx="5688711" cy="1008300"/>
          </a:xfrm>
        </p:grpSpPr>
        <p:sp>
          <p:nvSpPr>
            <p:cNvPr id="50" name="Google Shape;50;p10"/>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10"/>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10"/>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10"/>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10"/>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 name="Google Shape;55;p10"/>
          <p:cNvSpPr/>
          <p:nvPr/>
        </p:nvSpPr>
        <p:spPr>
          <a:xfrm>
            <a:off x="5227350" y="3196050"/>
            <a:ext cx="1097200" cy="184025"/>
          </a:xfrm>
          <a:custGeom>
            <a:avLst/>
            <a:gdLst/>
            <a:ahLst/>
            <a:cxnLst/>
            <a:rect l="l" t="t" r="r" b="b"/>
            <a:pathLst>
              <a:path w="43888" h="7361" extrusionOk="0">
                <a:moveTo>
                  <a:pt x="0" y="7361"/>
                </a:moveTo>
                <a:lnTo>
                  <a:pt x="1026" y="0"/>
                </a:lnTo>
                <a:lnTo>
                  <a:pt x="43888" y="1211"/>
                </a:lnTo>
                <a:close/>
              </a:path>
            </a:pathLst>
          </a:custGeom>
          <a:solidFill>
            <a:srgbClr val="FFFAF5"/>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arter One"/>
              <a:buNone/>
              <a:defRPr sz="3000">
                <a:solidFill>
                  <a:schemeClr val="dk1"/>
                </a:solidFill>
                <a:latin typeface="Carter One"/>
                <a:ea typeface="Carter One"/>
                <a:cs typeface="Carter One"/>
                <a:sym typeface="Carter One"/>
              </a:defRPr>
            </a:lvl1pPr>
            <a:lvl2pPr lvl="1">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2pPr>
            <a:lvl3pPr lvl="2">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3pPr>
            <a:lvl4pPr lvl="3">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4pPr>
            <a:lvl5pPr lvl="4">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5pPr>
            <a:lvl6pPr lvl="5">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6pPr>
            <a:lvl7pPr lvl="6">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7pPr>
            <a:lvl8pPr lvl="7">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8pPr>
            <a:lvl9pPr lvl="8">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9pPr>
          </a:lstStyle>
          <a:p>
            <a:endParaRPr/>
          </a:p>
        </p:txBody>
      </p:sp>
      <p:sp>
        <p:nvSpPr>
          <p:cNvPr id="7" name="Google Shape;7;p1"/>
          <p:cNvSpPr txBox="1">
            <a:spLocks noGrp="1"/>
          </p:cNvSpPr>
          <p:nvPr>
            <p:ph type="body" idx="1"/>
          </p:nvPr>
        </p:nvSpPr>
        <p:spPr>
          <a:xfrm>
            <a:off x="713225" y="1480575"/>
            <a:ext cx="7717500" cy="3123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1pPr>
            <a:lvl2pPr marL="914400" lvl="1"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2pPr>
            <a:lvl3pPr marL="1371600" lvl="2"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3pPr>
            <a:lvl4pPr marL="1828800" lvl="3"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4pPr>
            <a:lvl5pPr marL="2286000" lvl="4"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5pPr>
            <a:lvl6pPr marL="2743200" lvl="5"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6pPr>
            <a:lvl7pPr marL="3200400" lvl="6"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7pPr>
            <a:lvl8pPr marL="3657600" lvl="7"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8pPr>
            <a:lvl9pPr marL="4114800" lvl="8"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flipH="1">
            <a:off x="643250" y="307218"/>
            <a:ext cx="1647300" cy="117700"/>
          </a:xfrm>
          <a:custGeom>
            <a:avLst/>
            <a:gdLst/>
            <a:ahLst/>
            <a:cxnLst/>
            <a:rect l="l" t="t" r="r" b="b"/>
            <a:pathLst>
              <a:path w="65892" h="4708" extrusionOk="0">
                <a:moveTo>
                  <a:pt x="0" y="2143"/>
                </a:moveTo>
                <a:lnTo>
                  <a:pt x="65892" y="0"/>
                </a:lnTo>
                <a:lnTo>
                  <a:pt x="65501" y="4708"/>
                </a:lnTo>
                <a:close/>
              </a:path>
            </a:pathLst>
          </a:custGeom>
          <a:solidFill>
            <a:schemeClr val="lt2"/>
          </a:solidFill>
          <a:ln>
            <a:noFill/>
          </a:ln>
        </p:spPr>
      </p:sp>
      <p:pic>
        <p:nvPicPr>
          <p:cNvPr id="72" name="Google Shape;72;p15"/>
          <p:cNvPicPr preferRelativeResize="0"/>
          <p:nvPr/>
        </p:nvPicPr>
        <p:blipFill rotWithShape="1">
          <a:blip r:embed="rId3">
            <a:alphaModFix/>
          </a:blip>
          <a:srcRect l="15353" t="9562" r="3239" b="-117"/>
          <a:stretch/>
        </p:blipFill>
        <p:spPr>
          <a:xfrm rot="-152659">
            <a:off x="-471535" y="397757"/>
            <a:ext cx="5814395" cy="4311887"/>
          </a:xfrm>
          <a:prstGeom prst="rect">
            <a:avLst/>
          </a:prstGeom>
          <a:noFill/>
          <a:ln>
            <a:noFill/>
          </a:ln>
        </p:spPr>
      </p:pic>
      <p:grpSp>
        <p:nvGrpSpPr>
          <p:cNvPr id="73" name="Google Shape;73;p15"/>
          <p:cNvGrpSpPr/>
          <p:nvPr/>
        </p:nvGrpSpPr>
        <p:grpSpPr>
          <a:xfrm flipH="1">
            <a:off x="3862082" y="865280"/>
            <a:ext cx="4711051" cy="3412937"/>
            <a:chOff x="3958700" y="1446124"/>
            <a:chExt cx="4125625" cy="2988823"/>
          </a:xfrm>
        </p:grpSpPr>
        <p:sp>
          <p:nvSpPr>
            <p:cNvPr id="74" name="Google Shape;74;p15"/>
            <p:cNvSpPr/>
            <p:nvPr/>
          </p:nvSpPr>
          <p:spPr>
            <a:xfrm>
              <a:off x="3996300" y="1504500"/>
              <a:ext cx="4080950" cy="2849150"/>
            </a:xfrm>
            <a:custGeom>
              <a:avLst/>
              <a:gdLst/>
              <a:ahLst/>
              <a:cxnLst/>
              <a:rect l="l" t="t" r="r" b="b"/>
              <a:pathLst>
                <a:path w="163238" h="113966" extrusionOk="0">
                  <a:moveTo>
                    <a:pt x="16550" y="3761"/>
                  </a:moveTo>
                  <a:lnTo>
                    <a:pt x="152330" y="0"/>
                  </a:lnTo>
                  <a:lnTo>
                    <a:pt x="163238" y="113966"/>
                  </a:lnTo>
                  <a:lnTo>
                    <a:pt x="0" y="84252"/>
                  </a:lnTo>
                  <a:close/>
                </a:path>
              </a:pathLst>
            </a:custGeom>
            <a:solidFill>
              <a:schemeClr val="accent3"/>
            </a:solidFill>
            <a:ln>
              <a:noFill/>
            </a:ln>
          </p:spPr>
        </p:sp>
        <p:sp>
          <p:nvSpPr>
            <p:cNvPr id="75" name="Google Shape;75;p15"/>
            <p:cNvSpPr/>
            <p:nvPr/>
          </p:nvSpPr>
          <p:spPr>
            <a:xfrm>
              <a:off x="3958700" y="1904125"/>
              <a:ext cx="332425" cy="1694925"/>
            </a:xfrm>
            <a:custGeom>
              <a:avLst/>
              <a:gdLst/>
              <a:ahLst/>
              <a:cxnLst/>
              <a:rect l="l" t="t" r="r" b="b"/>
              <a:pathLst>
                <a:path w="13297" h="67797" extrusionOk="0">
                  <a:moveTo>
                    <a:pt x="0" y="67797"/>
                  </a:moveTo>
                  <a:lnTo>
                    <a:pt x="6151" y="0"/>
                  </a:lnTo>
                  <a:lnTo>
                    <a:pt x="13297" y="1129"/>
                  </a:lnTo>
                  <a:close/>
                </a:path>
              </a:pathLst>
            </a:custGeom>
            <a:solidFill>
              <a:schemeClr val="accent1"/>
            </a:solidFill>
            <a:ln>
              <a:noFill/>
            </a:ln>
          </p:spPr>
        </p:sp>
        <p:sp>
          <p:nvSpPr>
            <p:cNvPr id="76" name="Google Shape;76;p15"/>
            <p:cNvSpPr/>
            <p:nvPr/>
          </p:nvSpPr>
          <p:spPr>
            <a:xfrm>
              <a:off x="4420426" y="1446124"/>
              <a:ext cx="1256700" cy="108150"/>
            </a:xfrm>
            <a:custGeom>
              <a:avLst/>
              <a:gdLst/>
              <a:ahLst/>
              <a:cxnLst/>
              <a:rect l="l" t="t" r="r" b="b"/>
              <a:pathLst>
                <a:path w="50268" h="4326" extrusionOk="0">
                  <a:moveTo>
                    <a:pt x="50268" y="3369"/>
                  </a:moveTo>
                  <a:lnTo>
                    <a:pt x="0" y="4326"/>
                  </a:lnTo>
                  <a:lnTo>
                    <a:pt x="940" y="0"/>
                  </a:lnTo>
                  <a:close/>
                </a:path>
              </a:pathLst>
            </a:custGeom>
            <a:solidFill>
              <a:schemeClr val="lt2"/>
            </a:solidFill>
            <a:ln>
              <a:noFill/>
            </a:ln>
          </p:spPr>
        </p:sp>
        <p:sp>
          <p:nvSpPr>
            <p:cNvPr id="77" name="Google Shape;77;p15"/>
            <p:cNvSpPr/>
            <p:nvPr/>
          </p:nvSpPr>
          <p:spPr>
            <a:xfrm>
              <a:off x="7846500" y="1499800"/>
              <a:ext cx="134400" cy="1403400"/>
            </a:xfrm>
            <a:custGeom>
              <a:avLst/>
              <a:gdLst/>
              <a:ahLst/>
              <a:cxnLst/>
              <a:rect l="l" t="t" r="r" b="b"/>
              <a:pathLst>
                <a:path w="5376" h="56136" extrusionOk="0">
                  <a:moveTo>
                    <a:pt x="5376" y="56136"/>
                  </a:moveTo>
                  <a:lnTo>
                    <a:pt x="0" y="94"/>
                  </a:lnTo>
                  <a:lnTo>
                    <a:pt x="4136" y="0"/>
                  </a:lnTo>
                  <a:close/>
                </a:path>
              </a:pathLst>
            </a:custGeom>
            <a:solidFill>
              <a:schemeClr val="accent2"/>
            </a:solidFill>
            <a:ln>
              <a:noFill/>
            </a:ln>
          </p:spPr>
        </p:sp>
        <p:sp>
          <p:nvSpPr>
            <p:cNvPr id="78" name="Google Shape;78;p15"/>
            <p:cNvSpPr/>
            <p:nvPr/>
          </p:nvSpPr>
          <p:spPr>
            <a:xfrm>
              <a:off x="7212175" y="4256272"/>
              <a:ext cx="872150" cy="178675"/>
            </a:xfrm>
            <a:custGeom>
              <a:avLst/>
              <a:gdLst/>
              <a:ahLst/>
              <a:cxnLst/>
              <a:rect l="l" t="t" r="r" b="b"/>
              <a:pathLst>
                <a:path w="34886" h="7147" extrusionOk="0">
                  <a:moveTo>
                    <a:pt x="34886" y="5681"/>
                  </a:moveTo>
                  <a:lnTo>
                    <a:pt x="0" y="7147"/>
                  </a:lnTo>
                  <a:lnTo>
                    <a:pt x="2256" y="0"/>
                  </a:lnTo>
                  <a:close/>
                </a:path>
              </a:pathLst>
            </a:custGeom>
            <a:solidFill>
              <a:schemeClr val="lt2"/>
            </a:solidFill>
            <a:ln>
              <a:noFill/>
            </a:ln>
          </p:spPr>
        </p:sp>
      </p:grpSp>
      <p:sp>
        <p:nvSpPr>
          <p:cNvPr id="79" name="Google Shape;79;p15"/>
          <p:cNvSpPr txBox="1">
            <a:spLocks noGrp="1"/>
          </p:cNvSpPr>
          <p:nvPr>
            <p:ph type="ctrTitle"/>
          </p:nvPr>
        </p:nvSpPr>
        <p:spPr>
          <a:xfrm>
            <a:off x="4221558" y="1629192"/>
            <a:ext cx="3992100" cy="17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b="0" dirty="0">
                <a:latin typeface="Carter One"/>
                <a:ea typeface="Carter One"/>
                <a:cs typeface="Carter One"/>
                <a:sym typeface="Carter One"/>
              </a:rPr>
              <a:t>Hotel</a:t>
            </a:r>
            <a:r>
              <a:rPr lang="en" dirty="0"/>
              <a:t> </a:t>
            </a:r>
            <a:r>
              <a:rPr lang="en" sz="3500" b="0" dirty="0">
                <a:latin typeface="Carter One"/>
                <a:ea typeface="Carter One"/>
                <a:cs typeface="Carter One"/>
                <a:sym typeface="Carter One"/>
              </a:rPr>
              <a:t>Reservation analysis with SQL</a:t>
            </a:r>
            <a:endParaRPr sz="3500" b="0" dirty="0">
              <a:latin typeface="Carter One"/>
              <a:ea typeface="Carter One"/>
              <a:cs typeface="Carter One"/>
              <a:sym typeface="Carter One"/>
            </a:endParaRPr>
          </a:p>
        </p:txBody>
      </p:sp>
      <p:sp>
        <p:nvSpPr>
          <p:cNvPr id="80" name="Google Shape;80;p15"/>
          <p:cNvSpPr txBox="1">
            <a:spLocks noGrp="1"/>
          </p:cNvSpPr>
          <p:nvPr>
            <p:ph type="subTitle" idx="1"/>
          </p:nvPr>
        </p:nvSpPr>
        <p:spPr>
          <a:xfrm>
            <a:off x="6180950" y="3930699"/>
            <a:ext cx="2851538" cy="59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Calibri" panose="020F0502020204030204" pitchFamily="34" charset="0"/>
                <a:ea typeface="Calibri" panose="020F0502020204030204" pitchFamily="34" charset="0"/>
                <a:cs typeface="Calibri" panose="020F0502020204030204" pitchFamily="34" charset="0"/>
              </a:rPr>
              <a:t>Presented by</a:t>
            </a:r>
          </a:p>
          <a:p>
            <a:pPr marL="0" lvl="0" indent="0" algn="l" rtl="0">
              <a:spcBef>
                <a:spcPts val="0"/>
              </a:spcBef>
              <a:spcAft>
                <a:spcPts val="0"/>
              </a:spcAft>
              <a:buClr>
                <a:schemeClr val="dk1"/>
              </a:buClr>
              <a:buSzPts val="1100"/>
              <a:buFont typeface="Arial"/>
              <a:buNone/>
            </a:pPr>
            <a:r>
              <a:rPr lang="en" b="1" dirty="0">
                <a:latin typeface="Calibri" panose="020F0502020204030204" pitchFamily="34" charset="0"/>
                <a:ea typeface="Calibri" panose="020F0502020204030204" pitchFamily="34" charset="0"/>
                <a:cs typeface="Calibri" panose="020F0502020204030204" pitchFamily="34" charset="0"/>
              </a:rPr>
              <a:t>SARAVANAN VEERAKUMAR</a:t>
            </a:r>
          </a:p>
          <a:p>
            <a:pPr marL="0" lvl="0" indent="0" algn="l" rtl="0">
              <a:spcBef>
                <a:spcPts val="0"/>
              </a:spcBef>
              <a:spcAft>
                <a:spcPts val="0"/>
              </a:spcAft>
              <a:buClr>
                <a:schemeClr val="dk1"/>
              </a:buClr>
              <a:buSzPts val="1100"/>
              <a:buFont typeface="Arial"/>
              <a:buNone/>
            </a:pPr>
            <a:r>
              <a:rPr lang="en" b="1" dirty="0">
                <a:latin typeface="Calibri" panose="020F0502020204030204" pitchFamily="34" charset="0"/>
                <a:ea typeface="Calibri" panose="020F0502020204030204" pitchFamily="34" charset="0"/>
                <a:cs typeface="Calibri" panose="020F0502020204030204" pitchFamily="34" charset="0"/>
              </a:rPr>
              <a:t>Data Analyst Intern</a:t>
            </a:r>
          </a:p>
          <a:p>
            <a:pPr marL="0" lvl="0" indent="0" algn="l" rtl="0">
              <a:spcBef>
                <a:spcPts val="0"/>
              </a:spcBef>
              <a:spcAft>
                <a:spcPts val="0"/>
              </a:spcAft>
              <a:buClr>
                <a:schemeClr val="dk1"/>
              </a:buClr>
              <a:buSzPts val="1100"/>
              <a:buFont typeface="Arial"/>
              <a:buNone/>
            </a:pPr>
            <a:r>
              <a:rPr lang="en" b="1" dirty="0">
                <a:latin typeface="Calibri" panose="020F0502020204030204" pitchFamily="34" charset="0"/>
                <a:ea typeface="Calibri" panose="020F0502020204030204" pitchFamily="34" charset="0"/>
                <a:cs typeface="Calibri" panose="020F0502020204030204" pitchFamily="34" charset="0"/>
              </a:rPr>
              <a:t>Mentorness, Batch: MIP-DA-10</a:t>
            </a:r>
            <a:endParaRPr b="1" dirty="0">
              <a:latin typeface="Calibri" panose="020F0502020204030204" pitchFamily="34" charset="0"/>
              <a:ea typeface="Calibri" panose="020F0502020204030204" pitchFamily="34" charset="0"/>
              <a:cs typeface="Calibri" panose="020F0502020204030204" pitchFamily="34" charset="0"/>
            </a:endParaRPr>
          </a:p>
        </p:txBody>
      </p:sp>
      <p:grpSp>
        <p:nvGrpSpPr>
          <p:cNvPr id="81" name="Google Shape;81;p15"/>
          <p:cNvGrpSpPr/>
          <p:nvPr/>
        </p:nvGrpSpPr>
        <p:grpSpPr>
          <a:xfrm>
            <a:off x="5618600" y="1354896"/>
            <a:ext cx="1198043" cy="210331"/>
            <a:chOff x="1026623" y="2953314"/>
            <a:chExt cx="5688711" cy="1008300"/>
          </a:xfrm>
        </p:grpSpPr>
        <p:sp>
          <p:nvSpPr>
            <p:cNvPr id="82" name="Google Shape;82;p15"/>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5"/>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5"/>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Reservations on Weekends</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55750" y="3452875"/>
            <a:ext cx="1888274" cy="307777"/>
          </a:xfrm>
          <a:prstGeom prst="rect">
            <a:avLst/>
          </a:prstGeom>
          <a:noFill/>
        </p:spPr>
        <p:txBody>
          <a:bodyPr wrap="square" rtlCol="0">
            <a:spAutoFit/>
          </a:bodyPr>
          <a:lstStyle/>
          <a:p>
            <a:r>
              <a:rPr lang="en-IN" b="1" dirty="0"/>
              <a:t>Result: 383</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COUNT(Booking_ID) AS Reservations_fall_on_Weekend FROM hotel_reservation</a:t>
            </a:r>
          </a:p>
          <a:p>
            <a:r>
              <a:rPr lang="en-US" sz="1200" b="1" i="0" u="none" strike="noStrike" baseline="0" dirty="0">
                <a:solidFill>
                  <a:schemeClr val="tx1"/>
                </a:solidFill>
                <a:latin typeface="Calibri" panose="020F0502020204030204" pitchFamily="34" charset="0"/>
              </a:rPr>
              <a:t>WHERE no_of_weekend_nights&gt;0;</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34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Lead Time Analysis</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55750" y="3274459"/>
            <a:ext cx="1888274" cy="738664"/>
          </a:xfrm>
          <a:prstGeom prst="rect">
            <a:avLst/>
          </a:prstGeom>
          <a:noFill/>
        </p:spPr>
        <p:txBody>
          <a:bodyPr wrap="square" rtlCol="0">
            <a:spAutoFit/>
          </a:bodyPr>
          <a:lstStyle/>
          <a:p>
            <a:r>
              <a:rPr lang="en-IN" b="1" dirty="0"/>
              <a:t>Result:</a:t>
            </a:r>
          </a:p>
          <a:p>
            <a:r>
              <a:rPr lang="en-IN" b="1" dirty="0"/>
              <a:t>Highest- 443</a:t>
            </a:r>
          </a:p>
          <a:p>
            <a:r>
              <a:rPr lang="en-IN" b="1" dirty="0"/>
              <a:t>Lowest- 01</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MAX(lead_time) AS Highest_lead_time FROM hotel_reservation;</a:t>
            </a:r>
          </a:p>
          <a:p>
            <a:r>
              <a:rPr lang="en-US" sz="1200" b="1" i="0" u="none" strike="noStrike" baseline="0" dirty="0">
                <a:solidFill>
                  <a:schemeClr val="tx1"/>
                </a:solidFill>
                <a:latin typeface="Calibri" panose="020F0502020204030204" pitchFamily="34" charset="0"/>
              </a:rPr>
              <a:t>SELECT MIN(lead_time) AS Lowest_lead_time FROM hotel_reservation WHERE lead_time&gt;0;</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Brown database 5 icon - Free brown database icons">
            <a:extLst>
              <a:ext uri="{FF2B5EF4-FFF2-40B4-BE49-F238E27FC236}">
                <a16:creationId xmlns:a16="http://schemas.microsoft.com/office/drawing/2014/main" id="{CAE54848-2E9F-96A9-8EA9-6CCA7A958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12" y="2187361"/>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85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Common Market Segment Type</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55750" y="3423139"/>
            <a:ext cx="1888274" cy="307777"/>
          </a:xfrm>
          <a:prstGeom prst="rect">
            <a:avLst/>
          </a:prstGeom>
          <a:noFill/>
        </p:spPr>
        <p:txBody>
          <a:bodyPr wrap="square" rtlCol="0">
            <a:spAutoFit/>
          </a:bodyPr>
          <a:lstStyle/>
          <a:p>
            <a:r>
              <a:rPr lang="en-IN" b="1" dirty="0"/>
              <a:t>Result: Online (518)</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market_segment_type, COUNT(market_segment_type) AS Total_Bookings FROM hotel_reservation</a:t>
            </a:r>
          </a:p>
          <a:p>
            <a:r>
              <a:rPr lang="en-US" sz="1200" b="1" i="0" u="none" strike="noStrike" baseline="0" dirty="0">
                <a:solidFill>
                  <a:schemeClr val="tx1"/>
                </a:solidFill>
                <a:latin typeface="Calibri" panose="020F0502020204030204" pitchFamily="34" charset="0"/>
              </a:rPr>
              <a:t>GROUP BY market_segment_type ORDER BY market_segment_type;</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31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Booking Status Analysis</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55750" y="3423139"/>
            <a:ext cx="1888274" cy="307777"/>
          </a:xfrm>
          <a:prstGeom prst="rect">
            <a:avLst/>
          </a:prstGeom>
          <a:noFill/>
        </p:spPr>
        <p:txBody>
          <a:bodyPr wrap="square" rtlCol="0">
            <a:spAutoFit/>
          </a:bodyPr>
          <a:lstStyle/>
          <a:p>
            <a:r>
              <a:rPr lang="en-IN" b="1" dirty="0"/>
              <a:t>Result:  Null</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830997"/>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DISTINCT booking_status FROM hotel_reservation;</a:t>
            </a:r>
          </a:p>
          <a:p>
            <a:r>
              <a:rPr lang="en-US" sz="1200" b="1" i="0" u="none" strike="noStrike" baseline="0" dirty="0">
                <a:solidFill>
                  <a:schemeClr val="tx1"/>
                </a:solidFill>
                <a:latin typeface="Calibri" panose="020F0502020204030204" pitchFamily="34" charset="0"/>
              </a:rPr>
              <a:t>SELECT COUNT(Booking_ID) AS Booking_Status_Confirmed FROM hotel_reservation WHERE booking_status='Not_Canceled’;</a:t>
            </a:r>
          </a:p>
          <a:p>
            <a:r>
              <a:rPr lang="en-US" sz="1200" b="1" i="0" u="none" strike="noStrike" baseline="0" dirty="0">
                <a:solidFill>
                  <a:schemeClr val="tx1"/>
                </a:solidFill>
                <a:latin typeface="Calibri" panose="020F0502020204030204" pitchFamily="34" charset="0"/>
              </a:rPr>
              <a:t>SELECT COUNT(Booking_ID) AS Booking_Status_Confirmed FROM hotel_reservation WHERE booking_status='Canceled';</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Brown database 5 icon - Free brown database icons">
            <a:extLst>
              <a:ext uri="{FF2B5EF4-FFF2-40B4-BE49-F238E27FC236}">
                <a16:creationId xmlns:a16="http://schemas.microsoft.com/office/drawing/2014/main" id="{7267A189-75EF-8802-3B94-08D616FA3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11" y="2187362"/>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Brown database 5 icon - Free brown database icons">
            <a:extLst>
              <a:ext uri="{FF2B5EF4-FFF2-40B4-BE49-F238E27FC236}">
                <a16:creationId xmlns:a16="http://schemas.microsoft.com/office/drawing/2014/main" id="{E02FF646-277E-0CF2-086C-9D66D7480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111" y="2536761"/>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22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Total Number of Adults and Children</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55750" y="3259591"/>
            <a:ext cx="1888274" cy="738664"/>
          </a:xfrm>
          <a:prstGeom prst="rect">
            <a:avLst/>
          </a:prstGeom>
          <a:noFill/>
        </p:spPr>
        <p:txBody>
          <a:bodyPr wrap="square" rtlCol="0">
            <a:spAutoFit/>
          </a:bodyPr>
          <a:lstStyle/>
          <a:p>
            <a:r>
              <a:rPr lang="en-IN" b="1" dirty="0"/>
              <a:t>Result:</a:t>
            </a:r>
          </a:p>
          <a:p>
            <a:r>
              <a:rPr lang="en-IN" b="1" dirty="0"/>
              <a:t>Adults- 1316</a:t>
            </a:r>
          </a:p>
          <a:p>
            <a:r>
              <a:rPr lang="en-IN" b="1" dirty="0"/>
              <a:t>Children- 69</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SUM(no_of_adults) AS Total_no_of_adults, SUM(no_of_children) AS Total_no_of_children</a:t>
            </a:r>
            <a:endParaRPr lang="en-US" sz="1200" b="1" dirty="0">
              <a:solidFill>
                <a:schemeClr val="tx1"/>
              </a:solidFill>
              <a:latin typeface="Calibri" panose="020F0502020204030204" pitchFamily="34" charset="0"/>
            </a:endParaRPr>
          </a:p>
          <a:p>
            <a:r>
              <a:rPr lang="en-US" sz="1200" b="1" i="0" u="none" strike="noStrike" baseline="0" dirty="0">
                <a:solidFill>
                  <a:schemeClr val="tx1"/>
                </a:solidFill>
                <a:latin typeface="Calibri" panose="020F0502020204030204" pitchFamily="34" charset="0"/>
              </a:rPr>
              <a:t>FROM hotel_reservation;</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38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Average Weekend Nights for Reservations Involving Children</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55750" y="3452877"/>
            <a:ext cx="1888274" cy="307777"/>
          </a:xfrm>
          <a:prstGeom prst="rect">
            <a:avLst/>
          </a:prstGeom>
          <a:noFill/>
        </p:spPr>
        <p:txBody>
          <a:bodyPr wrap="square" rtlCol="0">
            <a:spAutoFit/>
          </a:bodyPr>
          <a:lstStyle/>
          <a:p>
            <a:r>
              <a:rPr lang="en-IN" b="1" dirty="0"/>
              <a:t>Result: 01</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AVG(no_of_weekend_nights) AS Avg_no_of_weekend_nights_for_reservations_involving_children FROM hotel_reservation WHERE no_of_children&gt;0;</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7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Monthly Reservations</a:t>
            </a:r>
            <a:endParaRPr dirty="0"/>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746051"/>
            <a:ext cx="8014499" cy="1015663"/>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DISTINCT MONTH(arrival_date) AS MONTH, COUNT(Booking_ID) AS Total_reservations_2017 FROM hotel_reservation WHERE YEAR(arrival_date)=2017 GROUP BY MONTH(arrival_date);</a:t>
            </a:r>
          </a:p>
          <a:p>
            <a:endParaRPr lang="en-US" sz="1200" b="1" i="0" u="none" strike="noStrike" baseline="0" dirty="0">
              <a:solidFill>
                <a:schemeClr val="tx1"/>
              </a:solidFill>
              <a:latin typeface="Calibri" panose="020F0502020204030204" pitchFamily="34" charset="0"/>
            </a:endParaRPr>
          </a:p>
          <a:p>
            <a:r>
              <a:rPr lang="en-US" sz="1200" b="1" i="0" u="none" strike="noStrike" baseline="0" dirty="0">
                <a:solidFill>
                  <a:schemeClr val="tx1"/>
                </a:solidFill>
                <a:latin typeface="Calibri" panose="020F0502020204030204" pitchFamily="34" charset="0"/>
              </a:rPr>
              <a:t>SELECT DISTINCT MONTH(arrival_date) AS MONTH, COUNT(Booking_ID) AS Total_reservations_2018 FROM hotel_reservation WHERE YEAR(arrival_date)=2018 GROUP BY MONTH(arrival_date);</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392" y="1811940"/>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Brown database 5 icon - Free brown database icons">
            <a:extLst>
              <a:ext uri="{FF2B5EF4-FFF2-40B4-BE49-F238E27FC236}">
                <a16:creationId xmlns:a16="http://schemas.microsoft.com/office/drawing/2014/main" id="{D50FEF8B-2503-C4CC-C3BA-1AE079A3E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546" y="2373220"/>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CC141C0-7D46-21ED-2044-799265819944}"/>
              </a:ext>
            </a:extLst>
          </p:cNvPr>
          <p:cNvPicPr>
            <a:picLocks noChangeAspect="1"/>
          </p:cNvPicPr>
          <p:nvPr/>
        </p:nvPicPr>
        <p:blipFill>
          <a:blip r:embed="rId4"/>
          <a:stretch>
            <a:fillRect/>
          </a:stretch>
        </p:blipFill>
        <p:spPr>
          <a:xfrm>
            <a:off x="1967181" y="3170420"/>
            <a:ext cx="2057578" cy="1196444"/>
          </a:xfrm>
          <a:prstGeom prst="rect">
            <a:avLst/>
          </a:prstGeom>
        </p:spPr>
      </p:pic>
      <p:pic>
        <p:nvPicPr>
          <p:cNvPr id="8" name="Picture 7">
            <a:extLst>
              <a:ext uri="{FF2B5EF4-FFF2-40B4-BE49-F238E27FC236}">
                <a16:creationId xmlns:a16="http://schemas.microsoft.com/office/drawing/2014/main" id="{2EF8F4F0-212C-CC9E-A65B-DCE4BA49A173}"/>
              </a:ext>
            </a:extLst>
          </p:cNvPr>
          <p:cNvPicPr>
            <a:picLocks noChangeAspect="1"/>
          </p:cNvPicPr>
          <p:nvPr/>
        </p:nvPicPr>
        <p:blipFill>
          <a:blip r:embed="rId5"/>
          <a:stretch>
            <a:fillRect/>
          </a:stretch>
        </p:blipFill>
        <p:spPr>
          <a:xfrm>
            <a:off x="4687319" y="2813717"/>
            <a:ext cx="1965093" cy="2226634"/>
          </a:xfrm>
          <a:prstGeom prst="rect">
            <a:avLst/>
          </a:prstGeom>
        </p:spPr>
      </p:pic>
    </p:spTree>
    <p:extLst>
      <p:ext uri="{BB962C8B-B14F-4D97-AF65-F5344CB8AC3E}">
        <p14:creationId xmlns:p14="http://schemas.microsoft.com/office/powerpoint/2010/main" val="96365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Average Nights Spent by Room Type</a:t>
            </a:r>
            <a:endParaRPr dirty="0"/>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room_type_reserved, AVG(no_of_weekend_nights), AVG(no_of_week_nights) FROM hotel_reservation GROUP BY room_type_reserved;</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0930B77-56AD-6D54-ABC1-C1091AC1D01F}"/>
              </a:ext>
            </a:extLst>
          </p:cNvPr>
          <p:cNvPicPr>
            <a:picLocks noChangeAspect="1"/>
          </p:cNvPicPr>
          <p:nvPr/>
        </p:nvPicPr>
        <p:blipFill>
          <a:blip r:embed="rId4"/>
          <a:stretch>
            <a:fillRect/>
          </a:stretch>
        </p:blipFill>
        <p:spPr>
          <a:xfrm>
            <a:off x="2457242" y="3110952"/>
            <a:ext cx="4229467" cy="1196444"/>
          </a:xfrm>
          <a:prstGeom prst="rect">
            <a:avLst/>
          </a:prstGeom>
        </p:spPr>
      </p:pic>
    </p:spTree>
    <p:extLst>
      <p:ext uri="{BB962C8B-B14F-4D97-AF65-F5344CB8AC3E}">
        <p14:creationId xmlns:p14="http://schemas.microsoft.com/office/powerpoint/2010/main" val="16767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Common Room Type and Average Price for Reservations Involving Children</a:t>
            </a:r>
            <a:endParaRPr dirty="0"/>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room_type_reserved, AVG(avg_price_per_room) FROM hotel_reservation WHERE no_of_children&gt;0 GROUP BY room_type_reserved ORDER BY room_type_reserved;</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1FBEEA3-FA46-EA18-7693-ADAC45DC3D49}"/>
              </a:ext>
            </a:extLst>
          </p:cNvPr>
          <p:cNvPicPr>
            <a:picLocks noChangeAspect="1"/>
          </p:cNvPicPr>
          <p:nvPr/>
        </p:nvPicPr>
        <p:blipFill>
          <a:blip r:embed="rId4"/>
          <a:stretch>
            <a:fillRect/>
          </a:stretch>
        </p:blipFill>
        <p:spPr>
          <a:xfrm>
            <a:off x="3177395" y="2960322"/>
            <a:ext cx="2789162" cy="1051651"/>
          </a:xfrm>
          <a:prstGeom prst="rect">
            <a:avLst/>
          </a:prstGeom>
        </p:spPr>
      </p:pic>
    </p:spTree>
    <p:extLst>
      <p:ext uri="{BB962C8B-B14F-4D97-AF65-F5344CB8AC3E}">
        <p14:creationId xmlns:p14="http://schemas.microsoft.com/office/powerpoint/2010/main" val="239820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Market Segment with Highest Average Price per Room</a:t>
            </a:r>
            <a:endParaRPr dirty="0"/>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market_segment_type, SUM(avg_price_per_room) AS Highest_avg_price_per_room FROM hotel_reservation GROUP BY market_segment_type ORDER BY market_segment_type;</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D9C6656-47B1-8F8D-5596-81A057E2D808}"/>
              </a:ext>
            </a:extLst>
          </p:cNvPr>
          <p:cNvPicPr>
            <a:picLocks noChangeAspect="1"/>
          </p:cNvPicPr>
          <p:nvPr/>
        </p:nvPicPr>
        <p:blipFill>
          <a:blip r:embed="rId4"/>
          <a:stretch>
            <a:fillRect/>
          </a:stretch>
        </p:blipFill>
        <p:spPr>
          <a:xfrm>
            <a:off x="3082137" y="2990060"/>
            <a:ext cx="2979678" cy="1051651"/>
          </a:xfrm>
          <a:prstGeom prst="rect">
            <a:avLst/>
          </a:prstGeom>
        </p:spPr>
      </p:pic>
    </p:spTree>
    <p:extLst>
      <p:ext uri="{BB962C8B-B14F-4D97-AF65-F5344CB8AC3E}">
        <p14:creationId xmlns:p14="http://schemas.microsoft.com/office/powerpoint/2010/main" val="147375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body" idx="1"/>
          </p:nvPr>
        </p:nvSpPr>
        <p:spPr>
          <a:xfrm>
            <a:off x="713226" y="1256809"/>
            <a:ext cx="7717500" cy="3481200"/>
          </a:xfrm>
          <a:prstGeom prst="rect">
            <a:avLst/>
          </a:prstGeom>
        </p:spPr>
        <p:txBody>
          <a:bodyPr spcFirstLastPara="1" wrap="square" lIns="91425" tIns="91425" rIns="91425" bIns="91425" anchor="t" anchorCtr="0">
            <a:noAutofit/>
          </a:bodyPr>
          <a:lstStyle/>
          <a:p>
            <a:pPr marL="152400" lvl="0" indent="0" algn="l" rtl="0">
              <a:lnSpc>
                <a:spcPct val="115000"/>
              </a:lnSpc>
              <a:spcBef>
                <a:spcPts val="0"/>
              </a:spcBef>
              <a:spcAft>
                <a:spcPts val="0"/>
              </a:spcAft>
              <a:buClr>
                <a:schemeClr val="dk1"/>
              </a:buClr>
              <a:buSzPts val="1200"/>
              <a:buNone/>
            </a:pPr>
            <a:r>
              <a:rPr lang="en" dirty="0"/>
              <a:t>		</a:t>
            </a:r>
            <a:r>
              <a:rPr lang="en-US" sz="1350" dirty="0">
                <a:latin typeface="Calibri" panose="020F0502020204030204" pitchFamily="34" charset="0"/>
                <a:ea typeface="Calibri" panose="020F0502020204030204" pitchFamily="34" charset="0"/>
                <a:cs typeface="Calibri" panose="020F0502020204030204" pitchFamily="34" charset="0"/>
              </a:rPr>
              <a:t>Hotel industry is volatile in nature and requires regular streamlining of operations to provide a superior guest experience. With this business objective in mind, we are analyzing the hotel reservation dataset to gain valuable insights into guest preferences, booking trends, and other critical factors. By examining the dataset's features, we aim to derive actionable insights and make data-driven decisions that enhance business growth. This approach helps us stay ahead of market trends and competitors, ensuring state-of-the-art guest experiences.</a:t>
            </a:r>
            <a:endParaRPr lang="en" sz="1350" dirty="0">
              <a:latin typeface="Calibri" panose="020F0502020204030204" pitchFamily="34" charset="0"/>
              <a:ea typeface="Calibri" panose="020F0502020204030204" pitchFamily="34" charset="0"/>
              <a:cs typeface="Calibri" panose="020F0502020204030204" pitchFamily="34" charset="0"/>
            </a:endParaRPr>
          </a:p>
          <a:p>
            <a:pPr marL="152400" lvl="0" indent="0" algn="l" rtl="0">
              <a:lnSpc>
                <a:spcPct val="115000"/>
              </a:lnSpc>
              <a:spcBef>
                <a:spcPts val="0"/>
              </a:spcBef>
              <a:spcAft>
                <a:spcPts val="0"/>
              </a:spcAft>
              <a:buClr>
                <a:schemeClr val="dk1"/>
              </a:buClr>
              <a:buSzPts val="1200"/>
              <a:buNone/>
            </a:pPr>
            <a:endParaRPr lang="en" dirty="0"/>
          </a:p>
          <a:p>
            <a:pPr marL="457200" lvl="0" indent="-304800" algn="l" rtl="0">
              <a:lnSpc>
                <a:spcPct val="115000"/>
              </a:lnSpc>
              <a:spcBef>
                <a:spcPts val="0"/>
              </a:spcBef>
              <a:spcAft>
                <a:spcPts val="0"/>
              </a:spcAft>
              <a:buClr>
                <a:schemeClr val="dk1"/>
              </a:buClr>
              <a:buSzPts val="1200"/>
              <a:buFont typeface="Wingdings" panose="05000000000000000000" pitchFamily="2" charset="2"/>
              <a:buChar char="Ø"/>
            </a:pPr>
            <a:r>
              <a:rPr lang="en" dirty="0">
                <a:latin typeface="Carter One"/>
                <a:sym typeface="Carter One"/>
              </a:rPr>
              <a:t>GOALS of our analysis using SQL</a:t>
            </a:r>
            <a:r>
              <a:rPr lang="en" dirty="0"/>
              <a:t>: </a:t>
            </a:r>
          </a:p>
          <a:p>
            <a:pPr lvl="1">
              <a:lnSpc>
                <a:spcPct val="115000"/>
              </a:lnSpc>
              <a:buFont typeface="Arial" panose="020B0604020202020204" pitchFamily="34" charset="0"/>
              <a:buChar char="•"/>
            </a:pPr>
            <a:r>
              <a:rPr lang="en" sz="1350" dirty="0">
                <a:latin typeface="Calibri" panose="020F0502020204030204" pitchFamily="34" charset="0"/>
                <a:ea typeface="Calibri" panose="020F0502020204030204" pitchFamily="34" charset="0"/>
                <a:cs typeface="Calibri" panose="020F0502020204030204" pitchFamily="34" charset="0"/>
              </a:rPr>
              <a:t>To know the popular meal plan and room type among guests.</a:t>
            </a:r>
          </a:p>
          <a:p>
            <a:pPr lvl="1">
              <a:lnSpc>
                <a:spcPct val="115000"/>
              </a:lnSpc>
              <a:buFont typeface="Arial" panose="020B0604020202020204" pitchFamily="34" charset="0"/>
              <a:buChar char="•"/>
            </a:pPr>
            <a:r>
              <a:rPr lang="en" sz="1350" dirty="0">
                <a:latin typeface="Calibri" panose="020F0502020204030204" pitchFamily="34" charset="0"/>
                <a:ea typeface="Calibri" panose="020F0502020204030204" pitchFamily="34" charset="0"/>
                <a:cs typeface="Calibri" panose="020F0502020204030204" pitchFamily="34" charset="0"/>
              </a:rPr>
              <a:t>Role of demographic factors influencing the room reservations.</a:t>
            </a:r>
          </a:p>
          <a:p>
            <a:pPr lvl="1">
              <a:lnSpc>
                <a:spcPct val="115000"/>
              </a:lnSpc>
              <a:buFont typeface="Arial" panose="020B0604020202020204" pitchFamily="34" charset="0"/>
              <a:buChar char="•"/>
            </a:pPr>
            <a:r>
              <a:rPr lang="en" sz="1350" dirty="0">
                <a:latin typeface="Calibri" panose="020F0502020204030204" pitchFamily="34" charset="0"/>
                <a:ea typeface="Calibri" panose="020F0502020204030204" pitchFamily="34" charset="0"/>
                <a:cs typeface="Calibri" panose="020F0502020204030204" pitchFamily="34" charset="0"/>
              </a:rPr>
              <a:t>Periodical and seasonal factors affecting the room reservations.</a:t>
            </a:r>
          </a:p>
          <a:p>
            <a:pPr lvl="1">
              <a:lnSpc>
                <a:spcPct val="115000"/>
              </a:lnSpc>
              <a:buFont typeface="Arial" panose="020B0604020202020204" pitchFamily="34" charset="0"/>
              <a:buChar char="•"/>
            </a:pPr>
            <a:r>
              <a:rPr lang="en" sz="1350" dirty="0">
                <a:latin typeface="Calibri" panose="020F0502020204030204" pitchFamily="34" charset="0"/>
                <a:ea typeface="Calibri" panose="020F0502020204030204" pitchFamily="34" charset="0"/>
                <a:cs typeface="Calibri" panose="020F0502020204030204" pitchFamily="34" charset="0"/>
              </a:rPr>
              <a:t>Analysing lead times (Time between booking and arrival)</a:t>
            </a:r>
          </a:p>
          <a:p>
            <a:pPr lvl="1">
              <a:lnSpc>
                <a:spcPct val="115000"/>
              </a:lnSpc>
              <a:buFont typeface="Arial" panose="020B0604020202020204" pitchFamily="34" charset="0"/>
              <a:buChar char="•"/>
            </a:pPr>
            <a:r>
              <a:rPr lang="en" sz="1350" dirty="0">
                <a:latin typeface="Calibri" panose="020F0502020204030204" pitchFamily="34" charset="0"/>
                <a:ea typeface="Calibri" panose="020F0502020204030204" pitchFamily="34" charset="0"/>
                <a:cs typeface="Calibri" panose="020F0502020204030204" pitchFamily="34" charset="0"/>
              </a:rPr>
              <a:t>Evaluating market segments and their revenue contribution</a:t>
            </a:r>
            <a:r>
              <a:rPr lang="en" sz="1350" dirty="0"/>
              <a:t>.</a:t>
            </a:r>
          </a:p>
        </p:txBody>
      </p:sp>
      <p:sp>
        <p:nvSpPr>
          <p:cNvPr id="92" name="Google Shape;92;p16"/>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0" dirty="0">
                <a:solidFill>
                  <a:schemeClr val="dk1"/>
                </a:solidFill>
              </a:rPr>
              <a:t>Business</a:t>
            </a:r>
            <a:r>
              <a:rPr lang="en-IN" sz="3000" b="0" dirty="0">
                <a:solidFill>
                  <a:schemeClr val="dk1"/>
                </a:solidFill>
              </a:rPr>
              <a:t> Problem:</a:t>
            </a:r>
            <a:endParaRPr sz="3000" b="0" dirty="0">
              <a:solidFill>
                <a:schemeClr val="dk1"/>
              </a:solidFill>
            </a:endParaRPr>
          </a:p>
        </p:txBody>
      </p:sp>
      <p:pic>
        <p:nvPicPr>
          <p:cNvPr id="1028" name="Picture 4" descr="Cozy Modern And Reception Lounge At A Luxurious Brown Hotel Backgrounds |  JPG Free Download - Pikbest">
            <a:extLst>
              <a:ext uri="{FF2B5EF4-FFF2-40B4-BE49-F238E27FC236}">
                <a16:creationId xmlns:a16="http://schemas.microsoft.com/office/drawing/2014/main" id="{485395B0-4C73-907F-E389-3AFF7CBB7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466" y="3717073"/>
            <a:ext cx="2441294" cy="1367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own pie chart icon - Free brown chart icons">
            <a:extLst>
              <a:ext uri="{FF2B5EF4-FFF2-40B4-BE49-F238E27FC236}">
                <a16:creationId xmlns:a16="http://schemas.microsoft.com/office/drawing/2014/main" id="{F8B78ED1-4A1F-D0F3-C271-6EC8B38769C0}"/>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8430725" y="167204"/>
            <a:ext cx="534855" cy="5348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rown bar chart 5 icon - Free brown chart icons">
            <a:extLst>
              <a:ext uri="{FF2B5EF4-FFF2-40B4-BE49-F238E27FC236}">
                <a16:creationId xmlns:a16="http://schemas.microsoft.com/office/drawing/2014/main" id="{EDA2B5D9-EAA7-EBA2-BA64-5843CF2F269C}"/>
              </a:ext>
            </a:extLst>
          </p:cNvPr>
          <p:cNvPicPr>
            <a:picLocks noChangeAspect="1"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357195" y="4449280"/>
            <a:ext cx="572700" cy="572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own graph icon - Free brown chart icons">
            <a:extLst>
              <a:ext uri="{FF2B5EF4-FFF2-40B4-BE49-F238E27FC236}">
                <a16:creationId xmlns:a16="http://schemas.microsoft.com/office/drawing/2014/main" id="{5EC944A9-1192-1172-BED6-379E51DA17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884" y="4449278"/>
            <a:ext cx="572701" cy="572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90" name="Google Shape;290;p20"/>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 name="TextBox 2">
            <a:extLst>
              <a:ext uri="{FF2B5EF4-FFF2-40B4-BE49-F238E27FC236}">
                <a16:creationId xmlns:a16="http://schemas.microsoft.com/office/drawing/2014/main" id="{A958E4C2-33D4-54D3-4B8D-42F0BEDFB1A4}"/>
              </a:ext>
            </a:extLst>
          </p:cNvPr>
          <p:cNvSpPr txBox="1"/>
          <p:nvPr/>
        </p:nvSpPr>
        <p:spPr>
          <a:xfrm>
            <a:off x="713226" y="1218458"/>
            <a:ext cx="6639145" cy="2893100"/>
          </a:xfrm>
          <a:prstGeom prst="rect">
            <a:avLst/>
          </a:prstGeom>
          <a:noFill/>
        </p:spPr>
        <p:txBody>
          <a:bodyPr wrap="square">
            <a:spAutoFit/>
          </a:bodyPr>
          <a:lstStyle/>
          <a:p>
            <a:r>
              <a:rPr lang="en-US" sz="1400" b="0" i="0" u="none" strike="noStrike" baseline="0" dirty="0">
                <a:solidFill>
                  <a:schemeClr val="tx1"/>
                </a:solidFill>
                <a:latin typeface="Calibri" panose="020F0502020204030204" pitchFamily="34" charset="0"/>
              </a:rPr>
              <a:t>Finally, We uncovered various actionable insights through this analysis using SQL from knowing the </a:t>
            </a:r>
          </a:p>
          <a:p>
            <a:endParaRPr lang="en-US" dirty="0">
              <a:solidFill>
                <a:schemeClr val="tx1"/>
              </a:solidFill>
              <a:latin typeface="Calibri" panose="020F0502020204030204" pitchFamily="34" charset="0"/>
            </a:endParaRPr>
          </a:p>
          <a:p>
            <a:pPr marL="285750" indent="-285750">
              <a:buFont typeface="Wingdings" panose="05000000000000000000" pitchFamily="2" charset="2"/>
              <a:buChar char="ü"/>
            </a:pPr>
            <a:r>
              <a:rPr lang="en-US" sz="1400" b="0" i="0" u="none" strike="noStrike" baseline="0" dirty="0">
                <a:solidFill>
                  <a:schemeClr val="tx1"/>
                </a:solidFill>
                <a:latin typeface="Calibri" panose="020F0502020204030204" pitchFamily="34" charset="0"/>
              </a:rPr>
              <a:t>Most popular meal plan of guests, </a:t>
            </a:r>
          </a:p>
          <a:p>
            <a:pPr marL="285750" indent="-285750">
              <a:buFont typeface="Wingdings" panose="05000000000000000000" pitchFamily="2" charset="2"/>
              <a:buChar char="ü"/>
            </a:pPr>
            <a:r>
              <a:rPr lang="en-US" sz="1400" b="0" i="0" u="none" strike="noStrike" baseline="0" dirty="0">
                <a:solidFill>
                  <a:schemeClr val="tx1"/>
                </a:solidFill>
                <a:latin typeface="Calibri" panose="020F0502020204030204" pitchFamily="34" charset="0"/>
              </a:rPr>
              <a:t>Influence of children and other demographic factors, </a:t>
            </a:r>
          </a:p>
          <a:p>
            <a:pPr marL="285750" indent="-285750">
              <a:buFont typeface="Wingdings" panose="05000000000000000000" pitchFamily="2" charset="2"/>
              <a:buChar char="ü"/>
            </a:pPr>
            <a:r>
              <a:rPr lang="en-US" sz="1400" b="0" i="0" u="none" strike="noStrike" baseline="0" dirty="0">
                <a:solidFill>
                  <a:schemeClr val="tx1"/>
                </a:solidFill>
                <a:latin typeface="Calibri" panose="020F0502020204030204" pitchFamily="34" charset="0"/>
              </a:rPr>
              <a:t>Most commonly booked room type, </a:t>
            </a:r>
          </a:p>
          <a:p>
            <a:pPr marL="285750" indent="-285750">
              <a:buFont typeface="Wingdings" panose="05000000000000000000" pitchFamily="2" charset="2"/>
              <a:buChar char="ü"/>
            </a:pPr>
            <a:r>
              <a:rPr lang="en-US" sz="1400" b="0" i="0" u="none" strike="noStrike" baseline="0" dirty="0">
                <a:solidFill>
                  <a:schemeClr val="tx1"/>
                </a:solidFill>
                <a:latin typeface="Calibri" panose="020F0502020204030204" pitchFamily="34" charset="0"/>
              </a:rPr>
              <a:t>Seasonal and Periodic reservation, </a:t>
            </a:r>
          </a:p>
          <a:p>
            <a:pPr marL="285750" indent="-285750">
              <a:buFont typeface="Wingdings" panose="05000000000000000000" pitchFamily="2" charset="2"/>
              <a:buChar char="ü"/>
            </a:pPr>
            <a:r>
              <a:rPr lang="en-US" sz="1400" b="0" i="0" u="none" strike="noStrike" baseline="0" dirty="0">
                <a:solidFill>
                  <a:schemeClr val="tx1"/>
                </a:solidFill>
                <a:latin typeface="Calibri" panose="020F0502020204030204" pitchFamily="34" charset="0"/>
              </a:rPr>
              <a:t>Lead time analysis to Market segment type that accounts for most revenue. </a:t>
            </a:r>
          </a:p>
          <a:p>
            <a:endParaRPr lang="en-US" dirty="0">
              <a:solidFill>
                <a:schemeClr val="tx1"/>
              </a:solidFill>
              <a:latin typeface="Calibri" panose="020F0502020204030204" pitchFamily="34" charset="0"/>
            </a:endParaRPr>
          </a:p>
          <a:p>
            <a:r>
              <a:rPr lang="en-US" sz="1400" b="0" i="0" u="none" strike="noStrike" baseline="0" dirty="0">
                <a:solidFill>
                  <a:schemeClr val="tx1"/>
                </a:solidFill>
                <a:latin typeface="Calibri" panose="020F0502020204030204" pitchFamily="34" charset="0"/>
              </a:rPr>
              <a:t>Analyzing such factors is paramount for any hotel business to keep pace with current trends and attract potential guests. By leveraging these insights, we are not only keeping our decisions on the right path, but also we can compete better with our fellow competitors in the industry with data-driven decisions.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90" name="Google Shape;290;p20"/>
          <p:cNvSpPr txBox="1">
            <a:spLocks noGrp="1"/>
          </p:cNvSpPr>
          <p:nvPr>
            <p:ph type="title"/>
          </p:nvPr>
        </p:nvSpPr>
        <p:spPr>
          <a:xfrm>
            <a:off x="713226" y="39825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Recommendations based on Analysis</a:t>
            </a:r>
            <a:endParaRPr dirty="0"/>
          </a:p>
        </p:txBody>
      </p:sp>
      <p:sp>
        <p:nvSpPr>
          <p:cNvPr id="3" name="TextBox 2">
            <a:extLst>
              <a:ext uri="{FF2B5EF4-FFF2-40B4-BE49-F238E27FC236}">
                <a16:creationId xmlns:a16="http://schemas.microsoft.com/office/drawing/2014/main" id="{A958E4C2-33D4-54D3-4B8D-42F0BEDFB1A4}"/>
              </a:ext>
            </a:extLst>
          </p:cNvPr>
          <p:cNvSpPr txBox="1"/>
          <p:nvPr/>
        </p:nvSpPr>
        <p:spPr>
          <a:xfrm>
            <a:off x="1241041" y="1069778"/>
            <a:ext cx="6639145" cy="3970318"/>
          </a:xfrm>
          <a:prstGeom prst="rect">
            <a:avLst/>
          </a:prstGeom>
          <a:noFill/>
        </p:spPr>
        <p:txBody>
          <a:bodyPr wrap="square">
            <a:spAutoFit/>
          </a:bodyPr>
          <a:lstStyle/>
          <a:p>
            <a:r>
              <a:rPr lang="en-US" sz="1400" b="0" i="0" u="none" strike="noStrike" baseline="0" dirty="0">
                <a:solidFill>
                  <a:schemeClr val="tx1"/>
                </a:solidFill>
                <a:latin typeface="Calibri" panose="020F0502020204030204" pitchFamily="34" charset="0"/>
              </a:rPr>
              <a:t>Based on the actionable insights uncovered through this SQL analysis, we propose the following recommendations:</a:t>
            </a:r>
          </a:p>
          <a:p>
            <a:endParaRPr lang="en-US"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Enhance Meal Plan 1: </a:t>
            </a:r>
            <a:r>
              <a:rPr lang="en-US" dirty="0">
                <a:solidFill>
                  <a:schemeClr val="tx1"/>
                </a:solidFill>
                <a:latin typeface="Calibri" panose="020F0502020204030204" pitchFamily="34" charset="0"/>
              </a:rPr>
              <a:t>Since 'Meal Plan 1' is the most popular among guests, focus on improving and promoting this meal plan to enhance guest satisfaction and attract more bookings.</a:t>
            </a:r>
          </a:p>
          <a:p>
            <a:pPr>
              <a:buClr>
                <a:schemeClr val="tx1"/>
              </a:buClr>
            </a:pPr>
            <a:endParaRPr lang="en-US"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Streamline Pricing for Rooms Involving Children: </a:t>
            </a:r>
            <a:r>
              <a:rPr lang="en-US" dirty="0">
                <a:solidFill>
                  <a:schemeClr val="tx1"/>
                </a:solidFill>
                <a:latin typeface="Calibri" panose="020F0502020204030204" pitchFamily="34" charset="0"/>
              </a:rPr>
              <a:t>Offer tailored family room packages with competitive pricing to attract families with children.</a:t>
            </a:r>
          </a:p>
          <a:p>
            <a:pPr marL="285750" indent="-285750">
              <a:buClr>
                <a:schemeClr val="tx1"/>
              </a:buClr>
              <a:buFont typeface="Wingdings" panose="05000000000000000000" pitchFamily="2" charset="2"/>
              <a:buChar char="§"/>
            </a:pPr>
            <a:endParaRPr lang="en-US"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Enhance Family-Friendly Amenities: </a:t>
            </a:r>
            <a:r>
              <a:rPr lang="en-US" dirty="0">
                <a:solidFill>
                  <a:schemeClr val="tx1"/>
                </a:solidFill>
                <a:latin typeface="Calibri" panose="020F0502020204030204" pitchFamily="34" charset="0"/>
              </a:rPr>
              <a:t>Equip rooms involving children with amenities such as baby food, cribs, cots, playpens, bibs, changing stations, extra toiletries, white noise machines, toys, board games, coloring books, kid-friendly TV channels, snacks, and a kids’ menu at the hotel restaurant.</a:t>
            </a:r>
          </a:p>
          <a:p>
            <a:pPr>
              <a:buClr>
                <a:schemeClr val="tx1"/>
              </a:buClr>
            </a:pPr>
            <a:endParaRPr lang="en-US"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Gather Feedback Data: </a:t>
            </a:r>
            <a:r>
              <a:rPr lang="en-US" dirty="0">
                <a:solidFill>
                  <a:schemeClr val="tx1"/>
                </a:solidFill>
                <a:latin typeface="Calibri" panose="020F0502020204030204" pitchFamily="34" charset="0"/>
              </a:rPr>
              <a:t>Implement interactive features like surveys and chatbots to regularly collect feedback from guests. Ensure future data collection includes more features for deeper insights.</a:t>
            </a:r>
          </a:p>
        </p:txBody>
      </p:sp>
    </p:spTree>
    <p:extLst>
      <p:ext uri="{BB962C8B-B14F-4D97-AF65-F5344CB8AC3E}">
        <p14:creationId xmlns:p14="http://schemas.microsoft.com/office/powerpoint/2010/main" val="423916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90" name="Google Shape;290;p20"/>
          <p:cNvSpPr txBox="1">
            <a:spLocks noGrp="1"/>
          </p:cNvSpPr>
          <p:nvPr>
            <p:ph type="title"/>
          </p:nvPr>
        </p:nvSpPr>
        <p:spPr>
          <a:xfrm>
            <a:off x="713226" y="346216"/>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Recommendations Cont..,</a:t>
            </a:r>
            <a:endParaRPr dirty="0"/>
          </a:p>
        </p:txBody>
      </p:sp>
      <p:sp>
        <p:nvSpPr>
          <p:cNvPr id="3" name="TextBox 2">
            <a:extLst>
              <a:ext uri="{FF2B5EF4-FFF2-40B4-BE49-F238E27FC236}">
                <a16:creationId xmlns:a16="http://schemas.microsoft.com/office/drawing/2014/main" id="{A958E4C2-33D4-54D3-4B8D-42F0BEDFB1A4}"/>
              </a:ext>
            </a:extLst>
          </p:cNvPr>
          <p:cNvSpPr txBox="1"/>
          <p:nvPr/>
        </p:nvSpPr>
        <p:spPr>
          <a:xfrm>
            <a:off x="1255908" y="1463789"/>
            <a:ext cx="6639145" cy="3108543"/>
          </a:xfrm>
          <a:prstGeom prst="rect">
            <a:avLst/>
          </a:prstGeom>
          <a:noFill/>
        </p:spPr>
        <p:txBody>
          <a:bodyPr wrap="square">
            <a:spAutoFit/>
          </a:bodyPr>
          <a:lstStyle/>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Enhance Online Reservation User Experience: </a:t>
            </a:r>
            <a:r>
              <a:rPr lang="en-US" dirty="0">
                <a:solidFill>
                  <a:schemeClr val="tx1"/>
                </a:solidFill>
                <a:latin typeface="Calibri" panose="020F0502020204030204" pitchFamily="34" charset="0"/>
              </a:rPr>
              <a:t>Since the most common market segment type is online, focus on improving the user experience for online reservations by designing a visually appealing and user-friendly UI. Offer valuable data collection surveys on the official website to gain insights into guests' experiences and streamline hotel operations.</a:t>
            </a:r>
          </a:p>
          <a:p>
            <a:pPr>
              <a:buClr>
                <a:schemeClr val="tx1"/>
              </a:buClr>
            </a:pPr>
            <a:endParaRPr lang="en-US"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Enhance Guest Experience in Room Type 1: </a:t>
            </a:r>
            <a:r>
              <a:rPr lang="en-US" dirty="0">
                <a:solidFill>
                  <a:schemeClr val="tx1"/>
                </a:solidFill>
                <a:latin typeface="Calibri" panose="020F0502020204030204" pitchFamily="34" charset="0"/>
              </a:rPr>
              <a:t>Since 'Room_Type 1' is the most popular among guests, focus on improving the guest experience in this room type to maintain and increase its popularity.</a:t>
            </a:r>
          </a:p>
          <a:p>
            <a:pPr>
              <a:buClr>
                <a:schemeClr val="tx1"/>
              </a:buClr>
            </a:pPr>
            <a:endParaRPr lang="en-US"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Adopt Overbooking Management Techniques:</a:t>
            </a:r>
            <a:r>
              <a:rPr lang="en-US" dirty="0">
                <a:solidFill>
                  <a:schemeClr val="tx1"/>
                </a:solidFill>
                <a:latin typeface="Calibri" panose="020F0502020204030204" pitchFamily="34" charset="0"/>
              </a:rPr>
              <a:t> To minimize cancellations, implement overbooking management techniques. Monitor occupancy rates closely, use accurate and robust forecasting models, and always have a backup plan in place to better manage inventory and reduce cancellations.</a:t>
            </a:r>
          </a:p>
        </p:txBody>
      </p:sp>
    </p:spTree>
    <p:extLst>
      <p:ext uri="{BB962C8B-B14F-4D97-AF65-F5344CB8AC3E}">
        <p14:creationId xmlns:p14="http://schemas.microsoft.com/office/powerpoint/2010/main" val="137680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90" name="Google Shape;290;p20"/>
          <p:cNvSpPr txBox="1">
            <a:spLocks noGrp="1"/>
          </p:cNvSpPr>
          <p:nvPr>
            <p:ph type="title"/>
          </p:nvPr>
        </p:nvSpPr>
        <p:spPr>
          <a:xfrm>
            <a:off x="713226" y="39825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Recommendations Cont..,</a:t>
            </a:r>
            <a:endParaRPr dirty="0"/>
          </a:p>
        </p:txBody>
      </p:sp>
      <p:sp>
        <p:nvSpPr>
          <p:cNvPr id="3" name="TextBox 2">
            <a:extLst>
              <a:ext uri="{FF2B5EF4-FFF2-40B4-BE49-F238E27FC236}">
                <a16:creationId xmlns:a16="http://schemas.microsoft.com/office/drawing/2014/main" id="{A958E4C2-33D4-54D3-4B8D-42F0BEDFB1A4}"/>
              </a:ext>
            </a:extLst>
          </p:cNvPr>
          <p:cNvSpPr txBox="1"/>
          <p:nvPr/>
        </p:nvSpPr>
        <p:spPr>
          <a:xfrm>
            <a:off x="1233613" y="1158986"/>
            <a:ext cx="6639145" cy="3323987"/>
          </a:xfrm>
          <a:prstGeom prst="rect">
            <a:avLst/>
          </a:prstGeom>
          <a:noFill/>
        </p:spPr>
        <p:txBody>
          <a:bodyPr wrap="square">
            <a:spAutoFit/>
          </a:bodyPr>
          <a:lstStyle/>
          <a:p>
            <a:pPr marL="285750" indent="-285750">
              <a:buClr>
                <a:schemeClr val="tx1"/>
              </a:buClr>
              <a:buFont typeface="Wingdings" panose="05000000000000000000" pitchFamily="2" charset="2"/>
              <a:buChar char="§"/>
            </a:pPr>
            <a:endParaRPr lang="en-US" b="1"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Enhance Weekend Experience for Families:</a:t>
            </a:r>
            <a:r>
              <a:rPr lang="en-US" dirty="0">
                <a:solidFill>
                  <a:schemeClr val="tx1"/>
                </a:solidFill>
                <a:latin typeface="Calibri" panose="020F0502020204030204" pitchFamily="34" charset="0"/>
              </a:rPr>
              <a:t> Optimize the weekend experience to be more children-friendly, as the average number of children is higher than adults during weekend reservations.</a:t>
            </a:r>
          </a:p>
          <a:p>
            <a:pPr>
              <a:buClr>
                <a:schemeClr val="tx1"/>
              </a:buClr>
            </a:pPr>
            <a:endParaRPr lang="en-US"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Optimize Inventory in Real Time:</a:t>
            </a:r>
            <a:r>
              <a:rPr lang="en-US" dirty="0">
                <a:solidFill>
                  <a:schemeClr val="tx1"/>
                </a:solidFill>
                <a:latin typeface="Calibri" panose="020F0502020204030204" pitchFamily="34" charset="0"/>
              </a:rPr>
              <a:t> Actively manage room allocations, cancellations, and last-minute changes in real time to minimize the impact of overbookings. A well-coordinated system can optimize room availability, avoid overbookings, and maintain high guest satisfaction.</a:t>
            </a:r>
          </a:p>
          <a:p>
            <a:pPr>
              <a:buClr>
                <a:schemeClr val="tx1"/>
              </a:buClr>
            </a:pPr>
            <a:endParaRPr lang="en-US"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Accurate Forecasting: </a:t>
            </a:r>
            <a:r>
              <a:rPr lang="en-US" dirty="0">
                <a:solidFill>
                  <a:schemeClr val="tx1"/>
                </a:solidFill>
                <a:latin typeface="Calibri" panose="020F0502020204030204" pitchFamily="34" charset="0"/>
              </a:rPr>
              <a:t>Develop a solid understanding of historical data, booking trends, and market demand to manage overbookings effectively. Utilize robust forecasting models that consider seasonal variations, events, and historical booking patterns to accurately predict occupancy rates. This will help in assessing the number of rooms available for overbooking without compromising guest satisfaction.</a:t>
            </a:r>
          </a:p>
        </p:txBody>
      </p:sp>
    </p:spTree>
    <p:extLst>
      <p:ext uri="{BB962C8B-B14F-4D97-AF65-F5344CB8AC3E}">
        <p14:creationId xmlns:p14="http://schemas.microsoft.com/office/powerpoint/2010/main" val="983298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90" name="Google Shape;290;p20"/>
          <p:cNvSpPr txBox="1">
            <a:spLocks noGrp="1"/>
          </p:cNvSpPr>
          <p:nvPr>
            <p:ph type="title"/>
          </p:nvPr>
        </p:nvSpPr>
        <p:spPr>
          <a:xfrm>
            <a:off x="2988301" y="615699"/>
            <a:ext cx="31673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Thank you</a:t>
            </a:r>
            <a:endParaRPr dirty="0"/>
          </a:p>
        </p:txBody>
      </p:sp>
      <p:sp>
        <p:nvSpPr>
          <p:cNvPr id="3" name="TextBox 2">
            <a:extLst>
              <a:ext uri="{FF2B5EF4-FFF2-40B4-BE49-F238E27FC236}">
                <a16:creationId xmlns:a16="http://schemas.microsoft.com/office/drawing/2014/main" id="{A958E4C2-33D4-54D3-4B8D-42F0BEDFB1A4}"/>
              </a:ext>
            </a:extLst>
          </p:cNvPr>
          <p:cNvSpPr txBox="1"/>
          <p:nvPr/>
        </p:nvSpPr>
        <p:spPr>
          <a:xfrm>
            <a:off x="1178086" y="1575692"/>
            <a:ext cx="6787828" cy="523220"/>
          </a:xfrm>
          <a:prstGeom prst="rect">
            <a:avLst/>
          </a:prstGeom>
          <a:noFill/>
        </p:spPr>
        <p:txBody>
          <a:bodyPr wrap="square">
            <a:spAutoFit/>
          </a:bodyPr>
          <a:lstStyle/>
          <a:p>
            <a:pPr marL="285750" indent="-285750">
              <a:buClr>
                <a:schemeClr val="tx1"/>
              </a:buClr>
              <a:buFont typeface="Wingdings" panose="05000000000000000000" pitchFamily="2" charset="2"/>
              <a:buChar char="§"/>
            </a:pPr>
            <a:r>
              <a:rPr lang="en-US" b="1" dirty="0">
                <a:solidFill>
                  <a:schemeClr val="tx1"/>
                </a:solidFill>
                <a:latin typeface="Calibri" panose="020F0502020204030204" pitchFamily="34" charset="0"/>
              </a:rPr>
              <a:t>Kindly reach out to me if you have any questions or clarifications regarding this analysis.</a:t>
            </a:r>
          </a:p>
        </p:txBody>
      </p:sp>
      <p:pic>
        <p:nvPicPr>
          <p:cNvPr id="1028" name="Picture 4">
            <a:extLst>
              <a:ext uri="{FF2B5EF4-FFF2-40B4-BE49-F238E27FC236}">
                <a16:creationId xmlns:a16="http://schemas.microsoft.com/office/drawing/2014/main" id="{3531DB05-8340-83B4-808E-929CC39DA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9" y="2713005"/>
            <a:ext cx="366596" cy="3665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DB27C8-EBB2-43FD-ECDE-C7DEED7AC904}"/>
              </a:ext>
            </a:extLst>
          </p:cNvPr>
          <p:cNvSpPr txBox="1"/>
          <p:nvPr/>
        </p:nvSpPr>
        <p:spPr>
          <a:xfrm>
            <a:off x="2263235" y="2761040"/>
            <a:ext cx="6787828" cy="307777"/>
          </a:xfrm>
          <a:prstGeom prst="rect">
            <a:avLst/>
          </a:prstGeom>
          <a:noFill/>
        </p:spPr>
        <p:txBody>
          <a:bodyPr wrap="square">
            <a:spAutoFit/>
          </a:bodyPr>
          <a:lstStyle>
            <a:defPPr marR="0" lvl="0" algn="l" rtl="0">
              <a:lnSpc>
                <a:spcPct val="100000"/>
              </a:lnSpc>
              <a:spcBef>
                <a:spcPts val="0"/>
              </a:spcBef>
              <a:spcAft>
                <a:spcPts val="0"/>
              </a:spcAft>
            </a:defPPr>
            <a:lvl1pPr marL="285750" indent="-285750">
              <a:buClr>
                <a:schemeClr val="tx1"/>
              </a:buClr>
              <a:buFont typeface="Wingdings" panose="05000000000000000000" pitchFamily="2" charset="2"/>
              <a:buChar char="§"/>
              <a:defRPr b="1">
                <a:solidFill>
                  <a:schemeClr val="tx1"/>
                </a:solidFill>
                <a:latin typeface="Calibri" panose="020F0502020204030204" pitchFamily="34" charset="0"/>
              </a:defRPr>
            </a:lvl1pPr>
          </a:lstStyle>
          <a:p>
            <a:pPr marL="0" indent="0">
              <a:buNone/>
            </a:pPr>
            <a:r>
              <a:rPr lang="en-IN" dirty="0"/>
              <a:t>www.linkedin.com/in/saravanan-veerakumar190796</a:t>
            </a:r>
            <a:endParaRPr lang="en-US" dirty="0"/>
          </a:p>
        </p:txBody>
      </p:sp>
      <p:pic>
        <p:nvPicPr>
          <p:cNvPr id="1030" name="Picture 6">
            <a:extLst>
              <a:ext uri="{FF2B5EF4-FFF2-40B4-BE49-F238E27FC236}">
                <a16:creationId xmlns:a16="http://schemas.microsoft.com/office/drawing/2014/main" id="{5823A84E-5B27-520C-B375-E6F0DEB74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59" y="3165460"/>
            <a:ext cx="366596" cy="3665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1ED3E4-3770-7D2B-2868-587CF4413952}"/>
              </a:ext>
            </a:extLst>
          </p:cNvPr>
          <p:cNvSpPr txBox="1"/>
          <p:nvPr/>
        </p:nvSpPr>
        <p:spPr>
          <a:xfrm>
            <a:off x="2252555" y="3224279"/>
            <a:ext cx="6787828" cy="307777"/>
          </a:xfrm>
          <a:prstGeom prst="rect">
            <a:avLst/>
          </a:prstGeom>
          <a:noFill/>
        </p:spPr>
        <p:txBody>
          <a:bodyPr wrap="square">
            <a:spAutoFit/>
          </a:bodyPr>
          <a:lstStyle>
            <a:defPPr marR="0" lvl="0" algn="l" rtl="0">
              <a:lnSpc>
                <a:spcPct val="100000"/>
              </a:lnSpc>
              <a:spcBef>
                <a:spcPts val="0"/>
              </a:spcBef>
              <a:spcAft>
                <a:spcPts val="0"/>
              </a:spcAft>
            </a:defPPr>
            <a:lvl1pPr marL="285750" indent="-285750">
              <a:buClr>
                <a:schemeClr val="tx1"/>
              </a:buClr>
              <a:buFont typeface="Wingdings" panose="05000000000000000000" pitchFamily="2" charset="2"/>
              <a:buChar char="§"/>
              <a:defRPr b="1">
                <a:solidFill>
                  <a:schemeClr val="tx1"/>
                </a:solidFill>
                <a:latin typeface="Calibri" panose="020F0502020204030204" pitchFamily="34" charset="0"/>
              </a:defRPr>
            </a:lvl1pPr>
          </a:lstStyle>
          <a:p>
            <a:pPr marL="0" indent="0">
              <a:buNone/>
            </a:pPr>
            <a:r>
              <a:rPr lang="en-IN" dirty="0"/>
              <a:t>https://github.com/Saravanan-Veerakumar</a:t>
            </a:r>
            <a:endParaRPr lang="en-US" dirty="0"/>
          </a:p>
        </p:txBody>
      </p:sp>
      <p:pic>
        <p:nvPicPr>
          <p:cNvPr id="1038" name="Picture 14">
            <a:extLst>
              <a:ext uri="{FF2B5EF4-FFF2-40B4-BE49-F238E27FC236}">
                <a16:creationId xmlns:a16="http://schemas.microsoft.com/office/drawing/2014/main" id="{91EA3D84-E0AC-583F-2D63-C93CB44EA5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9" y="3617915"/>
            <a:ext cx="366596" cy="366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282A203-C8EB-BE7C-6377-96A92BC08835}"/>
              </a:ext>
            </a:extLst>
          </p:cNvPr>
          <p:cNvSpPr txBox="1"/>
          <p:nvPr/>
        </p:nvSpPr>
        <p:spPr>
          <a:xfrm>
            <a:off x="2263235" y="3647324"/>
            <a:ext cx="6787828" cy="307777"/>
          </a:xfrm>
          <a:prstGeom prst="rect">
            <a:avLst/>
          </a:prstGeom>
          <a:noFill/>
        </p:spPr>
        <p:txBody>
          <a:bodyPr wrap="square">
            <a:spAutoFit/>
          </a:bodyPr>
          <a:lstStyle>
            <a:defPPr marR="0" lvl="0" algn="l" rtl="0">
              <a:lnSpc>
                <a:spcPct val="100000"/>
              </a:lnSpc>
              <a:spcBef>
                <a:spcPts val="0"/>
              </a:spcBef>
              <a:spcAft>
                <a:spcPts val="0"/>
              </a:spcAft>
            </a:defPPr>
            <a:lvl1pPr marL="285750" indent="-285750">
              <a:buClr>
                <a:schemeClr val="tx1"/>
              </a:buClr>
              <a:buFont typeface="Wingdings" panose="05000000000000000000" pitchFamily="2" charset="2"/>
              <a:buChar char="§"/>
              <a:defRPr b="1">
                <a:solidFill>
                  <a:schemeClr val="tx1"/>
                </a:solidFill>
                <a:latin typeface="Calibri" panose="020F0502020204030204" pitchFamily="34" charset="0"/>
              </a:defRPr>
            </a:lvl1pPr>
          </a:lstStyle>
          <a:p>
            <a:pPr marL="0" indent="0">
              <a:buNone/>
            </a:pPr>
            <a:r>
              <a:rPr lang="en-IN" dirty="0"/>
              <a:t>Saravananv1925@gmail.com</a:t>
            </a:r>
            <a:endParaRPr lang="en-US" dirty="0"/>
          </a:p>
        </p:txBody>
      </p:sp>
    </p:spTree>
    <p:extLst>
      <p:ext uri="{BB962C8B-B14F-4D97-AF65-F5344CB8AC3E}">
        <p14:creationId xmlns:p14="http://schemas.microsoft.com/office/powerpoint/2010/main" val="282430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Diving into dataset features:</a:t>
            </a:r>
            <a:endParaRPr dirty="0"/>
          </a:p>
        </p:txBody>
      </p:sp>
      <p:sp>
        <p:nvSpPr>
          <p:cNvPr id="3" name="TextBox 2">
            <a:extLst>
              <a:ext uri="{FF2B5EF4-FFF2-40B4-BE49-F238E27FC236}">
                <a16:creationId xmlns:a16="http://schemas.microsoft.com/office/drawing/2014/main" id="{2E3CDF63-1AB7-45BD-E7F4-2471756337E4}"/>
              </a:ext>
            </a:extLst>
          </p:cNvPr>
          <p:cNvSpPr txBox="1"/>
          <p:nvPr/>
        </p:nvSpPr>
        <p:spPr>
          <a:xfrm>
            <a:off x="713226" y="1218458"/>
            <a:ext cx="6639145" cy="3323987"/>
          </a:xfrm>
          <a:prstGeom prst="rect">
            <a:avLst/>
          </a:prstGeom>
          <a:noFill/>
        </p:spPr>
        <p:txBody>
          <a:bodyPr wrap="square">
            <a:spAutoFit/>
          </a:bodyPr>
          <a:lstStyle/>
          <a:p>
            <a:r>
              <a:rPr lang="en-US" sz="1400" b="0" i="0" u="none" strike="noStrike" baseline="0" dirty="0">
                <a:solidFill>
                  <a:schemeClr val="tx1"/>
                </a:solidFill>
                <a:latin typeface="Calibri" panose="020F0502020204030204" pitchFamily="34" charset="0"/>
              </a:rPr>
              <a:t>The dataset includes the following columns: </a:t>
            </a:r>
          </a:p>
          <a:p>
            <a:endParaRPr lang="en-US" sz="1400" b="0" i="0" u="none" strike="noStrike" baseline="0" dirty="0">
              <a:solidFill>
                <a:schemeClr val="tx1"/>
              </a:solidFill>
              <a:latin typeface="Calibri" panose="020F0502020204030204" pitchFamily="34" charset="0"/>
            </a:endParaRP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Booking_ID: </a:t>
            </a:r>
            <a:r>
              <a:rPr lang="en-US" sz="1400" b="0" i="0" u="none" strike="noStrike" baseline="0" dirty="0">
                <a:solidFill>
                  <a:schemeClr val="tx1"/>
                </a:solidFill>
                <a:latin typeface="Calibri" panose="020F0502020204030204" pitchFamily="34" charset="0"/>
              </a:rPr>
              <a:t>A unique identifier for each hotel reservation.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no_of_adults: </a:t>
            </a:r>
            <a:r>
              <a:rPr lang="en-US" sz="1400" b="0" i="0" u="none" strike="noStrike" baseline="0" dirty="0">
                <a:solidFill>
                  <a:schemeClr val="tx1"/>
                </a:solidFill>
                <a:latin typeface="Calibri" panose="020F0502020204030204" pitchFamily="34" charset="0"/>
              </a:rPr>
              <a:t>The number of adults in the reservation.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no_of_children: </a:t>
            </a:r>
            <a:r>
              <a:rPr lang="en-US" sz="1400" b="0" i="0" u="none" strike="noStrike" baseline="0" dirty="0">
                <a:solidFill>
                  <a:schemeClr val="tx1"/>
                </a:solidFill>
                <a:latin typeface="Calibri" panose="020F0502020204030204" pitchFamily="34" charset="0"/>
              </a:rPr>
              <a:t>The number of children in the reservation.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no_of_weekend_nights: </a:t>
            </a:r>
            <a:r>
              <a:rPr lang="en-US" sz="1400" b="0" i="0" u="none" strike="noStrike" baseline="0" dirty="0">
                <a:solidFill>
                  <a:schemeClr val="tx1"/>
                </a:solidFill>
                <a:latin typeface="Calibri" panose="020F0502020204030204" pitchFamily="34" charset="0"/>
              </a:rPr>
              <a:t>The number of nights in the reservation that fall on weekends.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no_of_week_nights: </a:t>
            </a:r>
            <a:r>
              <a:rPr lang="en-US" sz="1400" b="0" i="0" u="none" strike="noStrike" baseline="0" dirty="0">
                <a:solidFill>
                  <a:schemeClr val="tx1"/>
                </a:solidFill>
                <a:latin typeface="Calibri" panose="020F0502020204030204" pitchFamily="34" charset="0"/>
              </a:rPr>
              <a:t>The number of nights in the reservation that fall on weekdays.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type_of_meal_plan: </a:t>
            </a:r>
            <a:r>
              <a:rPr lang="en-US" sz="1400" b="0" i="0" u="none" strike="noStrike" baseline="0" dirty="0">
                <a:solidFill>
                  <a:schemeClr val="tx1"/>
                </a:solidFill>
                <a:latin typeface="Calibri" panose="020F0502020204030204" pitchFamily="34" charset="0"/>
              </a:rPr>
              <a:t>The meal plan chosen by the guests.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room_type_reserved: </a:t>
            </a:r>
            <a:r>
              <a:rPr lang="en-US" sz="1400" b="0" i="0" u="none" strike="noStrike" baseline="0" dirty="0">
                <a:solidFill>
                  <a:schemeClr val="tx1"/>
                </a:solidFill>
                <a:latin typeface="Calibri" panose="020F0502020204030204" pitchFamily="34" charset="0"/>
              </a:rPr>
              <a:t>The type of room reserved by the guests.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lead_time: </a:t>
            </a:r>
            <a:r>
              <a:rPr lang="en-US" sz="1400" b="0" i="0" u="none" strike="noStrike" baseline="0" dirty="0">
                <a:solidFill>
                  <a:schemeClr val="tx1"/>
                </a:solidFill>
                <a:latin typeface="Calibri" panose="020F0502020204030204" pitchFamily="34" charset="0"/>
              </a:rPr>
              <a:t>The number of days between booking and arrival.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arrival_date: </a:t>
            </a:r>
            <a:r>
              <a:rPr lang="en-US" sz="1400" b="0" i="0" u="none" strike="noStrike" baseline="0" dirty="0">
                <a:solidFill>
                  <a:schemeClr val="tx1"/>
                </a:solidFill>
                <a:latin typeface="Calibri" panose="020F0502020204030204" pitchFamily="34" charset="0"/>
              </a:rPr>
              <a:t>The date of arrival.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market_segment_type: </a:t>
            </a:r>
            <a:r>
              <a:rPr lang="en-US" sz="1400" b="0" i="0" u="none" strike="noStrike" baseline="0" dirty="0">
                <a:solidFill>
                  <a:schemeClr val="tx1"/>
                </a:solidFill>
                <a:latin typeface="Calibri" panose="020F0502020204030204" pitchFamily="34" charset="0"/>
              </a:rPr>
              <a:t>The market segment to which the reservation belongs.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avg_price_per_room: </a:t>
            </a:r>
            <a:r>
              <a:rPr lang="en-US" sz="1400" b="0" i="0" u="none" strike="noStrike" baseline="0" dirty="0">
                <a:solidFill>
                  <a:schemeClr val="tx1"/>
                </a:solidFill>
                <a:latin typeface="Calibri" panose="020F0502020204030204" pitchFamily="34" charset="0"/>
              </a:rPr>
              <a:t>The average price per room in the reservation. </a:t>
            </a:r>
          </a:p>
          <a:p>
            <a:pPr marL="285750" indent="-285750">
              <a:buClr>
                <a:schemeClr val="tx1"/>
              </a:buClr>
              <a:buFont typeface="Wingdings" panose="05000000000000000000" pitchFamily="2" charset="2"/>
              <a:buChar char="§"/>
            </a:pPr>
            <a:r>
              <a:rPr lang="en-US" sz="1400" b="1" i="0" u="none" strike="noStrike" baseline="0" dirty="0">
                <a:solidFill>
                  <a:schemeClr val="tx1"/>
                </a:solidFill>
                <a:latin typeface="Calibri" panose="020F0502020204030204" pitchFamily="34" charset="0"/>
              </a:rPr>
              <a:t>booking_status: </a:t>
            </a:r>
            <a:r>
              <a:rPr lang="en-US" sz="1400" b="0" i="0" u="none" strike="noStrike" baseline="0" dirty="0">
                <a:solidFill>
                  <a:schemeClr val="tx1"/>
                </a:solidFill>
                <a:latin typeface="Calibri" panose="020F0502020204030204" pitchFamily="34" charset="0"/>
              </a:rPr>
              <a:t>The status of the booking. </a:t>
            </a:r>
          </a:p>
        </p:txBody>
      </p:sp>
      <p:pic>
        <p:nvPicPr>
          <p:cNvPr id="2052" name="Picture 4" descr="Bar Chart Fabric, Wallpaper and Home Decor | Spoonflower">
            <a:extLst>
              <a:ext uri="{FF2B5EF4-FFF2-40B4-BE49-F238E27FC236}">
                <a16:creationId xmlns:a16="http://schemas.microsoft.com/office/drawing/2014/main" id="{4364DEC1-ED77-F2A2-0236-865B43572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488" y="3454063"/>
            <a:ext cx="1581437" cy="1581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Objectives</a:t>
            </a:r>
            <a:endParaRPr dirty="0"/>
          </a:p>
        </p:txBody>
      </p:sp>
      <p:sp>
        <p:nvSpPr>
          <p:cNvPr id="3" name="TextBox 2">
            <a:extLst>
              <a:ext uri="{FF2B5EF4-FFF2-40B4-BE49-F238E27FC236}">
                <a16:creationId xmlns:a16="http://schemas.microsoft.com/office/drawing/2014/main" id="{FC7C2200-C79B-EC7A-75D4-C66A9717B76F}"/>
              </a:ext>
            </a:extLst>
          </p:cNvPr>
          <p:cNvSpPr txBox="1"/>
          <p:nvPr/>
        </p:nvSpPr>
        <p:spPr>
          <a:xfrm>
            <a:off x="713226" y="1351062"/>
            <a:ext cx="8072634" cy="3293209"/>
          </a:xfrm>
          <a:prstGeom prst="rect">
            <a:avLst/>
          </a:prstGeom>
          <a:noFill/>
        </p:spPr>
        <p:txBody>
          <a:bodyPr wrap="square">
            <a:spAutoFit/>
          </a:bodyPr>
          <a:lstStyle/>
          <a:p>
            <a:r>
              <a:rPr lang="en-IN" b="1" dirty="0">
                <a:solidFill>
                  <a:schemeClr val="tx1"/>
                </a:solidFill>
              </a:rPr>
              <a:t>Key Questions Addressed:</a:t>
            </a:r>
          </a:p>
          <a:p>
            <a:endParaRPr lang="en-IN" b="0" i="0" u="none" strike="noStrike" baseline="0" dirty="0">
              <a:solidFill>
                <a:schemeClr val="tx1"/>
              </a:solidFill>
              <a:latin typeface="Calibri" panose="020F0502020204030204" pitchFamily="34" charset="0"/>
            </a:endParaRPr>
          </a:p>
          <a:p>
            <a:r>
              <a:rPr lang="en-US" sz="1200" b="0" i="0" u="none" strike="noStrike" baseline="0" dirty="0">
                <a:solidFill>
                  <a:schemeClr val="tx1"/>
                </a:solidFill>
                <a:latin typeface="Calibri" panose="020F0502020204030204" pitchFamily="34" charset="0"/>
              </a:rPr>
              <a:t>1. What is the total number of reservations in the dataset? </a:t>
            </a:r>
          </a:p>
          <a:p>
            <a:r>
              <a:rPr lang="en-US" sz="1200" b="0" i="0" u="none" strike="noStrike" baseline="0" dirty="0">
                <a:solidFill>
                  <a:schemeClr val="tx1"/>
                </a:solidFill>
                <a:latin typeface="Calibri" panose="020F0502020204030204" pitchFamily="34" charset="0"/>
              </a:rPr>
              <a:t>2. Which meal plan is the most popular among guests? </a:t>
            </a:r>
            <a:endParaRPr lang="en-IN" sz="1200" b="0" i="0" u="none" strike="noStrike" baseline="0" dirty="0">
              <a:solidFill>
                <a:schemeClr val="tx1"/>
              </a:solidFill>
              <a:latin typeface="Calibri" panose="020F0502020204030204" pitchFamily="34" charset="0"/>
            </a:endParaRPr>
          </a:p>
          <a:p>
            <a:r>
              <a:rPr lang="en-US" sz="1200" b="0" i="0" u="none" strike="noStrike" baseline="0" dirty="0">
                <a:solidFill>
                  <a:schemeClr val="tx1"/>
                </a:solidFill>
                <a:latin typeface="Calibri" panose="020F0502020204030204" pitchFamily="34" charset="0"/>
              </a:rPr>
              <a:t>3. What is the average price per room for reservations involving children? </a:t>
            </a:r>
          </a:p>
          <a:p>
            <a:r>
              <a:rPr lang="en-US" sz="1200" b="0" i="0" u="none" strike="noStrike" baseline="0" dirty="0">
                <a:solidFill>
                  <a:schemeClr val="tx1"/>
                </a:solidFill>
                <a:latin typeface="Calibri" panose="020F0502020204030204" pitchFamily="34" charset="0"/>
              </a:rPr>
              <a:t>4. How many reservations were made for the year 20XX (replace XX with the desired year)? </a:t>
            </a:r>
          </a:p>
          <a:p>
            <a:r>
              <a:rPr lang="en-US" sz="1200" b="0" i="0" u="none" strike="noStrike" baseline="0" dirty="0">
                <a:solidFill>
                  <a:schemeClr val="tx1"/>
                </a:solidFill>
                <a:latin typeface="Calibri" panose="020F0502020204030204" pitchFamily="34" charset="0"/>
              </a:rPr>
              <a:t>5. What is the most commonly booked room type? </a:t>
            </a:r>
          </a:p>
          <a:p>
            <a:r>
              <a:rPr lang="en-US" sz="1200" b="0" i="0" u="none" strike="noStrike" baseline="0" dirty="0">
                <a:solidFill>
                  <a:schemeClr val="tx1"/>
                </a:solidFill>
                <a:latin typeface="Calibri" panose="020F0502020204030204" pitchFamily="34" charset="0"/>
              </a:rPr>
              <a:t>6. How many reservations fall on a weekend (no_of_weekend_nights &gt; 0)? </a:t>
            </a:r>
          </a:p>
          <a:p>
            <a:r>
              <a:rPr lang="en-US" sz="1200" b="0" i="0" u="none" strike="noStrike" baseline="0" dirty="0">
                <a:solidFill>
                  <a:schemeClr val="tx1"/>
                </a:solidFill>
                <a:latin typeface="Calibri" panose="020F0502020204030204" pitchFamily="34" charset="0"/>
              </a:rPr>
              <a:t>7. What is the highest and lowest lead time for reservations? </a:t>
            </a:r>
          </a:p>
          <a:p>
            <a:r>
              <a:rPr lang="en-US" sz="1200" b="0" i="0" u="none" strike="noStrike" baseline="0" dirty="0">
                <a:solidFill>
                  <a:schemeClr val="tx1"/>
                </a:solidFill>
                <a:latin typeface="Calibri" panose="020F0502020204030204" pitchFamily="34" charset="0"/>
              </a:rPr>
              <a:t>8. What is the most common market segment type for reservations? </a:t>
            </a:r>
          </a:p>
          <a:p>
            <a:r>
              <a:rPr lang="en-US" sz="1200" b="0" i="0" u="none" strike="noStrike" baseline="0" dirty="0">
                <a:solidFill>
                  <a:schemeClr val="tx1"/>
                </a:solidFill>
                <a:latin typeface="Calibri" panose="020F0502020204030204" pitchFamily="34" charset="0"/>
              </a:rPr>
              <a:t>9. How many reservations have a booking status of "Confirmed"? </a:t>
            </a:r>
          </a:p>
          <a:p>
            <a:r>
              <a:rPr lang="en-US" sz="1200" b="0" i="0" u="none" strike="noStrike" baseline="0" dirty="0">
                <a:solidFill>
                  <a:schemeClr val="tx1"/>
                </a:solidFill>
                <a:latin typeface="Calibri" panose="020F0502020204030204" pitchFamily="34" charset="0"/>
              </a:rPr>
              <a:t>10. What is the total number of adults and children across all reservations? </a:t>
            </a:r>
          </a:p>
          <a:p>
            <a:r>
              <a:rPr lang="en-US" sz="1200" b="0" i="0" u="none" strike="noStrike" baseline="0" dirty="0">
                <a:solidFill>
                  <a:schemeClr val="tx1"/>
                </a:solidFill>
                <a:latin typeface="Calibri" panose="020F0502020204030204" pitchFamily="34" charset="0"/>
              </a:rPr>
              <a:t>11. What is the average number of weekend nights for reservations involving children? </a:t>
            </a:r>
          </a:p>
          <a:p>
            <a:r>
              <a:rPr lang="en-US" sz="1200" b="0" i="0" u="none" strike="noStrike" baseline="0" dirty="0">
                <a:solidFill>
                  <a:schemeClr val="tx1"/>
                </a:solidFill>
                <a:latin typeface="Calibri" panose="020F0502020204030204" pitchFamily="34" charset="0"/>
              </a:rPr>
              <a:t>12. How many reservations were made in each month of the year? </a:t>
            </a:r>
          </a:p>
          <a:p>
            <a:r>
              <a:rPr lang="en-US" sz="1200" b="0" i="0" u="none" strike="noStrike" baseline="0" dirty="0">
                <a:solidFill>
                  <a:schemeClr val="tx1"/>
                </a:solidFill>
                <a:latin typeface="Calibri" panose="020F0502020204030204" pitchFamily="34" charset="0"/>
              </a:rPr>
              <a:t>13. What is the average number of nights (both weekend and weekday) spent by guests for each room type? </a:t>
            </a:r>
          </a:p>
          <a:p>
            <a:r>
              <a:rPr lang="en-US" sz="1200" b="0" i="0" u="none" strike="noStrike" baseline="0" dirty="0">
                <a:solidFill>
                  <a:schemeClr val="tx1"/>
                </a:solidFill>
                <a:latin typeface="Calibri" panose="020F0502020204030204" pitchFamily="34" charset="0"/>
              </a:rPr>
              <a:t>14. For reservations involving children, what is the most common room type, and what is the average price for that room type? </a:t>
            </a:r>
          </a:p>
          <a:p>
            <a:r>
              <a:rPr lang="en-US" sz="1200" b="0" i="0" u="none" strike="noStrike" baseline="0" dirty="0">
                <a:solidFill>
                  <a:schemeClr val="tx1"/>
                </a:solidFill>
                <a:latin typeface="Calibri" panose="020F0502020204030204" pitchFamily="34" charset="0"/>
              </a:rPr>
              <a:t>15. Find the market segment type that generates the highest average price per room. </a:t>
            </a:r>
          </a:p>
        </p:txBody>
      </p:sp>
      <p:pic>
        <p:nvPicPr>
          <p:cNvPr id="3076" name="Picture 4" descr="The new age of the engineering data scientist is here">
            <a:extLst>
              <a:ext uri="{FF2B5EF4-FFF2-40B4-BE49-F238E27FC236}">
                <a16:creationId xmlns:a16="http://schemas.microsoft.com/office/drawing/2014/main" id="{77D8FEBC-A995-B950-8066-157B8001B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5980" y="136532"/>
            <a:ext cx="3064476" cy="2133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Total Number of Reservations</a:t>
            </a:r>
            <a:endParaRPr dirty="0"/>
          </a:p>
        </p:txBody>
      </p:sp>
      <p:sp>
        <p:nvSpPr>
          <p:cNvPr id="2" name="TextBox 1">
            <a:extLst>
              <a:ext uri="{FF2B5EF4-FFF2-40B4-BE49-F238E27FC236}">
                <a16:creationId xmlns:a16="http://schemas.microsoft.com/office/drawing/2014/main" id="{81DB4097-3657-6298-FD72-8A09AEB0D69B}"/>
              </a:ext>
            </a:extLst>
          </p:cNvPr>
          <p:cNvSpPr txBox="1"/>
          <p:nvPr/>
        </p:nvSpPr>
        <p:spPr>
          <a:xfrm>
            <a:off x="1791140" y="1804438"/>
            <a:ext cx="5836294" cy="400110"/>
          </a:xfrm>
          <a:prstGeom prst="rect">
            <a:avLst/>
          </a:prstGeom>
          <a:noFill/>
        </p:spPr>
        <p:txBody>
          <a:bodyPr wrap="square">
            <a:spAutoFit/>
          </a:bodyPr>
          <a:lstStyle/>
          <a:p>
            <a:r>
              <a:rPr lang="en-US" sz="2000" b="1" i="0" u="none" strike="noStrike" baseline="0" dirty="0">
                <a:solidFill>
                  <a:schemeClr val="tx1"/>
                </a:solidFill>
                <a:latin typeface="Calibri" panose="020F0502020204030204" pitchFamily="34" charset="0"/>
              </a:rPr>
              <a:t>SELECT COUNT(Booking_ID) FROM hotel_reservation</a:t>
            </a:r>
          </a:p>
        </p:txBody>
      </p:sp>
      <p:pic>
        <p:nvPicPr>
          <p:cNvPr id="4100" name="Picture 4" descr="Brown database 5 icon - Free brown database icons">
            <a:extLst>
              <a:ext uri="{FF2B5EF4-FFF2-40B4-BE49-F238E27FC236}">
                <a16:creationId xmlns:a16="http://schemas.microsoft.com/office/drawing/2014/main" id="{EDE74873-B3AC-C7F9-0747-F0201A277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9408" y="1849711"/>
            <a:ext cx="309563" cy="3095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Brown database 5 icon - Free brown database icons">
            <a:extLst>
              <a:ext uri="{FF2B5EF4-FFF2-40B4-BE49-F238E27FC236}">
                <a16:creationId xmlns:a16="http://schemas.microsoft.com/office/drawing/2014/main" id="{66F410F2-E9E0-7B47-AA39-6372C9857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566" y="1849711"/>
            <a:ext cx="309563" cy="30956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90,000+ Brown Board Pictures">
            <a:extLst>
              <a:ext uri="{FF2B5EF4-FFF2-40B4-BE49-F238E27FC236}">
                <a16:creationId xmlns:a16="http://schemas.microsoft.com/office/drawing/2014/main" id="{E174F934-59C9-16F8-1209-54C0EC96F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40391D-B724-7809-314A-B8F775C868E3}"/>
              </a:ext>
            </a:extLst>
          </p:cNvPr>
          <p:cNvSpPr txBox="1"/>
          <p:nvPr/>
        </p:nvSpPr>
        <p:spPr>
          <a:xfrm>
            <a:off x="3330497" y="3442009"/>
            <a:ext cx="1538869" cy="312235"/>
          </a:xfrm>
          <a:prstGeom prst="rect">
            <a:avLst/>
          </a:prstGeom>
          <a:noFill/>
        </p:spPr>
        <p:txBody>
          <a:bodyPr wrap="square" rtlCol="0">
            <a:spAutoFit/>
          </a:bodyPr>
          <a:lstStyle/>
          <a:p>
            <a:r>
              <a:rPr lang="en-IN" b="1" dirty="0"/>
              <a:t>Result: 700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Most popular Meal plan</a:t>
            </a:r>
            <a:endParaRPr dirty="0"/>
          </a:p>
        </p:txBody>
      </p:sp>
      <p:sp>
        <p:nvSpPr>
          <p:cNvPr id="2" name="TextBox 1">
            <a:extLst>
              <a:ext uri="{FF2B5EF4-FFF2-40B4-BE49-F238E27FC236}">
                <a16:creationId xmlns:a16="http://schemas.microsoft.com/office/drawing/2014/main" id="{81DB4097-3657-6298-FD72-8A09AEB0D69B}"/>
              </a:ext>
            </a:extLst>
          </p:cNvPr>
          <p:cNvSpPr txBox="1"/>
          <p:nvPr/>
        </p:nvSpPr>
        <p:spPr>
          <a:xfrm>
            <a:off x="1087208" y="1485298"/>
            <a:ext cx="6969536" cy="830997"/>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DISTINCT type_of_meal_plan FROM hotel_reservation; </a:t>
            </a:r>
          </a:p>
          <a:p>
            <a:r>
              <a:rPr lang="en-US" sz="1200" b="1" i="0" u="none" strike="noStrike" baseline="0" dirty="0">
                <a:solidFill>
                  <a:schemeClr val="tx1"/>
                </a:solidFill>
                <a:latin typeface="Calibri" panose="020F0502020204030204" pitchFamily="34" charset="0"/>
              </a:rPr>
              <a:t>SELECT COUNT(type_of_meal_plan) FROM hotel_reservation WHERE type_of_meal_plan='Meal Plan 1’</a:t>
            </a:r>
          </a:p>
          <a:p>
            <a:r>
              <a:rPr lang="en-US" sz="1200" b="1" i="0" u="none" strike="noStrike" baseline="0" dirty="0">
                <a:solidFill>
                  <a:schemeClr val="tx1"/>
                </a:solidFill>
                <a:latin typeface="Calibri" panose="020F0502020204030204" pitchFamily="34" charset="0"/>
              </a:rPr>
              <a:t>SELECT COUNT(type_of_meal_plan) FROM hotel_reservation WHERE type_of_meal_plan='Meal Plan 2’</a:t>
            </a:r>
          </a:p>
          <a:p>
            <a:r>
              <a:rPr lang="en-US" sz="1200" b="1" i="0" u="none" strike="noStrike" baseline="0" dirty="0">
                <a:solidFill>
                  <a:schemeClr val="tx1"/>
                </a:solidFill>
                <a:latin typeface="Calibri" panose="020F0502020204030204" pitchFamily="34" charset="0"/>
              </a:rPr>
              <a:t>SELECT COUNT(type_of_meal_plan) FROM hotel_reservation WHERE type_of_meal_plan='Not Selected'</a:t>
            </a:r>
          </a:p>
        </p:txBody>
      </p:sp>
      <p:pic>
        <p:nvPicPr>
          <p:cNvPr id="3" name="Picture 4" descr="Brown database 5 icon - Free brown database icons">
            <a:extLst>
              <a:ext uri="{FF2B5EF4-FFF2-40B4-BE49-F238E27FC236}">
                <a16:creationId xmlns:a16="http://schemas.microsoft.com/office/drawing/2014/main" id="{66F410F2-E9E0-7B47-AA39-6372C9857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484" y="1522004"/>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rown database 5 icon - Free brown database icons">
            <a:extLst>
              <a:ext uri="{FF2B5EF4-FFF2-40B4-BE49-F238E27FC236}">
                <a16:creationId xmlns:a16="http://schemas.microsoft.com/office/drawing/2014/main" id="{AE632DC1-4625-BF3F-8A1D-C3A77CB2C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204" y="1726443"/>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Brown database 5 icon - Free brown database icons">
            <a:extLst>
              <a:ext uri="{FF2B5EF4-FFF2-40B4-BE49-F238E27FC236}">
                <a16:creationId xmlns:a16="http://schemas.microsoft.com/office/drawing/2014/main" id="{A5F4EF08-55D0-D5E3-CC5F-A69F99A3E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488" y="1930884"/>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Brown database 5 icon - Free brown database icons">
            <a:extLst>
              <a:ext uri="{FF2B5EF4-FFF2-40B4-BE49-F238E27FC236}">
                <a16:creationId xmlns:a16="http://schemas.microsoft.com/office/drawing/2014/main" id="{844CFD21-2CC8-709B-2C46-1B2DC22E0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489" y="2131607"/>
            <a:ext cx="142641" cy="1426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30497" y="3442009"/>
            <a:ext cx="1888274" cy="307777"/>
          </a:xfrm>
          <a:prstGeom prst="rect">
            <a:avLst/>
          </a:prstGeom>
          <a:noFill/>
        </p:spPr>
        <p:txBody>
          <a:bodyPr wrap="square" rtlCol="0">
            <a:spAutoFit/>
          </a:bodyPr>
          <a:lstStyle/>
          <a:p>
            <a:r>
              <a:rPr lang="en-IN" b="1" dirty="0"/>
              <a:t>Result: Meal Plan 1</a:t>
            </a:r>
          </a:p>
        </p:txBody>
      </p:sp>
    </p:spTree>
    <p:extLst>
      <p:ext uri="{BB962C8B-B14F-4D97-AF65-F5344CB8AC3E}">
        <p14:creationId xmlns:p14="http://schemas.microsoft.com/office/powerpoint/2010/main" val="173713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Average Price per Room for Reservations Involving Children</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30497" y="3442009"/>
            <a:ext cx="1888274" cy="307777"/>
          </a:xfrm>
          <a:prstGeom prst="rect">
            <a:avLst/>
          </a:prstGeom>
          <a:noFill/>
        </p:spPr>
        <p:txBody>
          <a:bodyPr wrap="square" rtlCol="0">
            <a:spAutoFit/>
          </a:bodyPr>
          <a:lstStyle/>
          <a:p>
            <a:r>
              <a:rPr lang="en-IN" b="1" dirty="0"/>
              <a:t>Result: 144.57</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AVG(avg_price_per_room) AS Average_price_per_room_for_reservations_involving_children FROM hotel_reservation WHERE no_of_children&gt;=1;</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17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Reservations by Year</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55750" y="3214983"/>
            <a:ext cx="1888274" cy="738664"/>
          </a:xfrm>
          <a:prstGeom prst="rect">
            <a:avLst/>
          </a:prstGeom>
          <a:noFill/>
        </p:spPr>
        <p:txBody>
          <a:bodyPr wrap="square" rtlCol="0">
            <a:spAutoFit/>
          </a:bodyPr>
          <a:lstStyle/>
          <a:p>
            <a:r>
              <a:rPr lang="en-IN" b="1" dirty="0"/>
              <a:t>Result:</a:t>
            </a:r>
          </a:p>
          <a:p>
            <a:r>
              <a:rPr lang="en-IN" b="1" dirty="0"/>
              <a:t>123 for Year 2017</a:t>
            </a:r>
          </a:p>
          <a:p>
            <a:r>
              <a:rPr lang="en-IN" b="1" dirty="0"/>
              <a:t>577 for Year 2018</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YEAR(arrival_date) AS YEAR, COUNT(Booking_ID) AS Total_Bookings from hotel_reservation GROUP BY YEAR ORDER BY YEAR;</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0" name="Google Shape;250;p19"/>
          <p:cNvSpPr txBox="1">
            <a:spLocks noGrp="1"/>
          </p:cNvSpPr>
          <p:nvPr>
            <p:ph type="title"/>
          </p:nvPr>
        </p:nvSpPr>
        <p:spPr>
          <a:xfrm>
            <a:off x="713226"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Commonly Booked Room Type</a:t>
            </a:r>
            <a:endParaRPr dirty="0"/>
          </a:p>
        </p:txBody>
      </p:sp>
      <p:pic>
        <p:nvPicPr>
          <p:cNvPr id="15" name="Picture 12" descr="90,000+ Brown Board Pictures">
            <a:extLst>
              <a:ext uri="{FF2B5EF4-FFF2-40B4-BE49-F238E27FC236}">
                <a16:creationId xmlns:a16="http://schemas.microsoft.com/office/drawing/2014/main" id="{BC3F8158-1892-0AAA-2D4F-83F0DD554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63" y="2805912"/>
            <a:ext cx="2563248" cy="170746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B586F6-3BC5-6A07-2F69-BD4543AE3D37}"/>
              </a:ext>
            </a:extLst>
          </p:cNvPr>
          <p:cNvSpPr txBox="1"/>
          <p:nvPr/>
        </p:nvSpPr>
        <p:spPr>
          <a:xfrm>
            <a:off x="3355750" y="3333929"/>
            <a:ext cx="1888274" cy="523220"/>
          </a:xfrm>
          <a:prstGeom prst="rect">
            <a:avLst/>
          </a:prstGeom>
          <a:noFill/>
        </p:spPr>
        <p:txBody>
          <a:bodyPr wrap="square" rtlCol="0">
            <a:spAutoFit/>
          </a:bodyPr>
          <a:lstStyle/>
          <a:p>
            <a:r>
              <a:rPr lang="en-IN" b="1" dirty="0"/>
              <a:t>Result:</a:t>
            </a:r>
          </a:p>
          <a:p>
            <a:r>
              <a:rPr lang="en-IN" b="1" dirty="0"/>
              <a:t>Room_Type 1</a:t>
            </a:r>
          </a:p>
        </p:txBody>
      </p:sp>
      <p:sp>
        <p:nvSpPr>
          <p:cNvPr id="6" name="TextBox 5">
            <a:extLst>
              <a:ext uri="{FF2B5EF4-FFF2-40B4-BE49-F238E27FC236}">
                <a16:creationId xmlns:a16="http://schemas.microsoft.com/office/drawing/2014/main" id="{3C0E9474-7CEF-02EC-A31D-A5AC89B342CD}"/>
              </a:ext>
            </a:extLst>
          </p:cNvPr>
          <p:cNvSpPr txBox="1"/>
          <p:nvPr/>
        </p:nvSpPr>
        <p:spPr>
          <a:xfrm>
            <a:off x="1129501" y="1924467"/>
            <a:ext cx="8014499" cy="461665"/>
          </a:xfrm>
          <a:prstGeom prst="rect">
            <a:avLst/>
          </a:prstGeom>
          <a:noFill/>
        </p:spPr>
        <p:txBody>
          <a:bodyPr wrap="square">
            <a:spAutoFit/>
          </a:bodyPr>
          <a:lstStyle/>
          <a:p>
            <a:r>
              <a:rPr lang="en-US" sz="1200" b="1" i="0" u="none" strike="noStrike" baseline="0" dirty="0">
                <a:solidFill>
                  <a:schemeClr val="tx1"/>
                </a:solidFill>
                <a:latin typeface="Calibri" panose="020F0502020204030204" pitchFamily="34" charset="0"/>
              </a:rPr>
              <a:t>SELECT room_type_reserved, COUNT(room_type_reserved) AS Total_Bookings FROM hotel_reservation GROUP BY room_type_reserved ORDER BY room_type_reserved;</a:t>
            </a:r>
          </a:p>
        </p:txBody>
      </p:sp>
      <p:pic>
        <p:nvPicPr>
          <p:cNvPr id="7" name="Picture 4" descr="Brown database 5 icon - Free brown database icons">
            <a:extLst>
              <a:ext uri="{FF2B5EF4-FFF2-40B4-BE49-F238E27FC236}">
                <a16:creationId xmlns:a16="http://schemas.microsoft.com/office/drawing/2014/main" id="{D5993B19-71F5-DF5F-6DC9-541339FF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92" y="1990357"/>
            <a:ext cx="142641" cy="14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801082"/>
      </p:ext>
    </p:extLst>
  </p:cSld>
  <p:clrMapOvr>
    <a:masterClrMapping/>
  </p:clrMapOvr>
</p:sld>
</file>

<file path=ppt/theme/theme1.xml><?xml version="1.0" encoding="utf-8"?>
<a:theme xmlns:a="http://schemas.openxmlformats.org/drawingml/2006/main" name="Hotel Business Plan by Slidesgo">
  <a:themeElements>
    <a:clrScheme name="Simple Light">
      <a:dk1>
        <a:srgbClr val="916452"/>
      </a:dk1>
      <a:lt1>
        <a:srgbClr val="FFFFFF"/>
      </a:lt1>
      <a:dk2>
        <a:srgbClr val="FFF6EC"/>
      </a:dk2>
      <a:lt2>
        <a:srgbClr val="FFC0A7"/>
      </a:lt2>
      <a:accent1>
        <a:srgbClr val="FED3C2"/>
      </a:accent1>
      <a:accent2>
        <a:srgbClr val="C7D8D0"/>
      </a:accent2>
      <a:accent3>
        <a:srgbClr val="E1EAE7"/>
      </a:accent3>
      <a:accent4>
        <a:srgbClr val="FFF6EC"/>
      </a:accent4>
      <a:accent5>
        <a:srgbClr val="FED3C2"/>
      </a:accent5>
      <a:accent6>
        <a:srgbClr val="C7D8D0"/>
      </a:accent6>
      <a:hlink>
        <a:srgbClr val="8C62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1990</Words>
  <Application>Microsoft Office PowerPoint</Application>
  <PresentationFormat>On-screen Show (16:9)</PresentationFormat>
  <Paragraphs>144</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vt:lpstr>
      <vt:lpstr>Roboto</vt:lpstr>
      <vt:lpstr>Arial</vt:lpstr>
      <vt:lpstr>Alfa Slab One</vt:lpstr>
      <vt:lpstr>Open Sans</vt:lpstr>
      <vt:lpstr>Carter One</vt:lpstr>
      <vt:lpstr>Livvic</vt:lpstr>
      <vt:lpstr>Wingdings</vt:lpstr>
      <vt:lpstr>Hotel Business Plan by Slidesgo</vt:lpstr>
      <vt:lpstr>Hotel Reservation analysis with SQL</vt:lpstr>
      <vt:lpstr>Business Problem:</vt:lpstr>
      <vt:lpstr>Diving into dataset features:</vt:lpstr>
      <vt:lpstr>Analysis Objectives</vt:lpstr>
      <vt:lpstr>Total Number of Reservations</vt:lpstr>
      <vt:lpstr>Most popular Meal plan</vt:lpstr>
      <vt:lpstr>Average Price per Room for Reservations Involving Children</vt:lpstr>
      <vt:lpstr>Reservations by Year</vt:lpstr>
      <vt:lpstr>Most Commonly Booked Room Type</vt:lpstr>
      <vt:lpstr>Reservations on Weekends</vt:lpstr>
      <vt:lpstr>Lead Time Analysis</vt:lpstr>
      <vt:lpstr>Common Market Segment Type</vt:lpstr>
      <vt:lpstr>Booking Status Analysis</vt:lpstr>
      <vt:lpstr>Total Number of Adults and Children</vt:lpstr>
      <vt:lpstr>Average Weekend Nights for Reservations Involving Children</vt:lpstr>
      <vt:lpstr>Monthly Reservations</vt:lpstr>
      <vt:lpstr>Average Nights Spent by Room Type</vt:lpstr>
      <vt:lpstr>Common Room Type and Average Price for Reservations Involving Children</vt:lpstr>
      <vt:lpstr>Market Segment with Highest Average Price per Room</vt:lpstr>
      <vt:lpstr>Conclusion</vt:lpstr>
      <vt:lpstr>Recommendations based on Analysis</vt:lpstr>
      <vt:lpstr>Recommendations Cont..,</vt:lpstr>
      <vt:lpstr>Recommendations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Saravanan Veerakumar</cp:lastModifiedBy>
  <cp:revision>12</cp:revision>
  <dcterms:modified xsi:type="dcterms:W3CDTF">2024-06-27T18:31:47Z</dcterms:modified>
</cp:coreProperties>
</file>