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57" r:id="rId3"/>
    <p:sldId id="259" r:id="rId4"/>
    <p:sldId id="258" r:id="rId5"/>
    <p:sldId id="281" r:id="rId6"/>
    <p:sldId id="282" r:id="rId7"/>
    <p:sldId id="277" r:id="rId8"/>
    <p:sldId id="278" r:id="rId9"/>
    <p:sldId id="261" r:id="rId10"/>
    <p:sldId id="279" r:id="rId11"/>
    <p:sldId id="280" r:id="rId12"/>
    <p:sldId id="264" r:id="rId13"/>
    <p:sldId id="265"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8F5FC-8982-6DE3-92B5-24362A6913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79384D2-273F-5BAD-0E60-866503A7D1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F1A27E6-46FE-4D32-0462-3FEE021DDB72}"/>
              </a:ext>
            </a:extLst>
          </p:cNvPr>
          <p:cNvSpPr>
            <a:spLocks noGrp="1"/>
          </p:cNvSpPr>
          <p:nvPr>
            <p:ph type="dt" sz="half" idx="10"/>
          </p:nvPr>
        </p:nvSpPr>
        <p:spPr/>
        <p:txBody>
          <a:bodyPr/>
          <a:lstStyle/>
          <a:p>
            <a:fld id="{73E8AE1F-74B7-47F5-965D-83F9A3F88E69}" type="datetimeFigureOut">
              <a:rPr lang="en-IN" smtClean="0"/>
              <a:t>05-03-2024</a:t>
            </a:fld>
            <a:endParaRPr lang="en-IN"/>
          </a:p>
        </p:txBody>
      </p:sp>
      <p:sp>
        <p:nvSpPr>
          <p:cNvPr id="5" name="Footer Placeholder 4">
            <a:extLst>
              <a:ext uri="{FF2B5EF4-FFF2-40B4-BE49-F238E27FC236}">
                <a16:creationId xmlns:a16="http://schemas.microsoft.com/office/drawing/2014/main" id="{3A482B20-D993-11B0-C312-2B3680135E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5BA4BE-FF97-4C61-C7EE-D86FF3ED2396}"/>
              </a:ext>
            </a:extLst>
          </p:cNvPr>
          <p:cNvSpPr>
            <a:spLocks noGrp="1"/>
          </p:cNvSpPr>
          <p:nvPr>
            <p:ph type="sldNum" sz="quarter" idx="12"/>
          </p:nvPr>
        </p:nvSpPr>
        <p:spPr/>
        <p:txBody>
          <a:bodyPr/>
          <a:lstStyle/>
          <a:p>
            <a:fld id="{E1C17888-BF95-4A79-A4BB-D89136252FF6}" type="slidenum">
              <a:rPr lang="en-IN" smtClean="0"/>
              <a:t>‹#›</a:t>
            </a:fld>
            <a:endParaRPr lang="en-IN"/>
          </a:p>
        </p:txBody>
      </p:sp>
    </p:spTree>
    <p:extLst>
      <p:ext uri="{BB962C8B-B14F-4D97-AF65-F5344CB8AC3E}">
        <p14:creationId xmlns:p14="http://schemas.microsoft.com/office/powerpoint/2010/main" val="110521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70D9-23B1-36D0-D50C-DBFC7D9EA6E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71D4AB-6C78-3288-8F48-EF3143DB48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5DBBB1-05F6-B70D-85DE-EA0621316115}"/>
              </a:ext>
            </a:extLst>
          </p:cNvPr>
          <p:cNvSpPr>
            <a:spLocks noGrp="1"/>
          </p:cNvSpPr>
          <p:nvPr>
            <p:ph type="dt" sz="half" idx="10"/>
          </p:nvPr>
        </p:nvSpPr>
        <p:spPr/>
        <p:txBody>
          <a:bodyPr/>
          <a:lstStyle/>
          <a:p>
            <a:fld id="{73E8AE1F-74B7-47F5-965D-83F9A3F88E69}" type="datetimeFigureOut">
              <a:rPr lang="en-IN" smtClean="0"/>
              <a:t>05-03-2024</a:t>
            </a:fld>
            <a:endParaRPr lang="en-IN"/>
          </a:p>
        </p:txBody>
      </p:sp>
      <p:sp>
        <p:nvSpPr>
          <p:cNvPr id="5" name="Footer Placeholder 4">
            <a:extLst>
              <a:ext uri="{FF2B5EF4-FFF2-40B4-BE49-F238E27FC236}">
                <a16:creationId xmlns:a16="http://schemas.microsoft.com/office/drawing/2014/main" id="{C0E10661-E95E-2913-38D0-4372043E14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E0B5BD-B1C2-D2CA-1644-2505B6508419}"/>
              </a:ext>
            </a:extLst>
          </p:cNvPr>
          <p:cNvSpPr>
            <a:spLocks noGrp="1"/>
          </p:cNvSpPr>
          <p:nvPr>
            <p:ph type="sldNum" sz="quarter" idx="12"/>
          </p:nvPr>
        </p:nvSpPr>
        <p:spPr/>
        <p:txBody>
          <a:bodyPr/>
          <a:lstStyle/>
          <a:p>
            <a:fld id="{E1C17888-BF95-4A79-A4BB-D89136252FF6}" type="slidenum">
              <a:rPr lang="en-IN" smtClean="0"/>
              <a:t>‹#›</a:t>
            </a:fld>
            <a:endParaRPr lang="en-IN"/>
          </a:p>
        </p:txBody>
      </p:sp>
    </p:spTree>
    <p:extLst>
      <p:ext uri="{BB962C8B-B14F-4D97-AF65-F5344CB8AC3E}">
        <p14:creationId xmlns:p14="http://schemas.microsoft.com/office/powerpoint/2010/main" val="3127892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A02D31-3584-28FA-03BC-2AAFC08328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075AB7-BB3A-C990-D32D-2E7377DB74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406653-8B00-D83B-1B1B-52E96C0F8F67}"/>
              </a:ext>
            </a:extLst>
          </p:cNvPr>
          <p:cNvSpPr>
            <a:spLocks noGrp="1"/>
          </p:cNvSpPr>
          <p:nvPr>
            <p:ph type="dt" sz="half" idx="10"/>
          </p:nvPr>
        </p:nvSpPr>
        <p:spPr/>
        <p:txBody>
          <a:bodyPr/>
          <a:lstStyle/>
          <a:p>
            <a:fld id="{73E8AE1F-74B7-47F5-965D-83F9A3F88E69}" type="datetimeFigureOut">
              <a:rPr lang="en-IN" smtClean="0"/>
              <a:t>05-03-2024</a:t>
            </a:fld>
            <a:endParaRPr lang="en-IN"/>
          </a:p>
        </p:txBody>
      </p:sp>
      <p:sp>
        <p:nvSpPr>
          <p:cNvPr id="5" name="Footer Placeholder 4">
            <a:extLst>
              <a:ext uri="{FF2B5EF4-FFF2-40B4-BE49-F238E27FC236}">
                <a16:creationId xmlns:a16="http://schemas.microsoft.com/office/drawing/2014/main" id="{BDDCE5B2-CF16-D70E-4CF5-57F017C7FE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2B6C83-4EE6-645D-27CC-5EFBF606CB08}"/>
              </a:ext>
            </a:extLst>
          </p:cNvPr>
          <p:cNvSpPr>
            <a:spLocks noGrp="1"/>
          </p:cNvSpPr>
          <p:nvPr>
            <p:ph type="sldNum" sz="quarter" idx="12"/>
          </p:nvPr>
        </p:nvSpPr>
        <p:spPr/>
        <p:txBody>
          <a:bodyPr/>
          <a:lstStyle/>
          <a:p>
            <a:fld id="{E1C17888-BF95-4A79-A4BB-D89136252FF6}" type="slidenum">
              <a:rPr lang="en-IN" smtClean="0"/>
              <a:t>‹#›</a:t>
            </a:fld>
            <a:endParaRPr lang="en-IN"/>
          </a:p>
        </p:txBody>
      </p:sp>
    </p:spTree>
    <p:extLst>
      <p:ext uri="{BB962C8B-B14F-4D97-AF65-F5344CB8AC3E}">
        <p14:creationId xmlns:p14="http://schemas.microsoft.com/office/powerpoint/2010/main" val="3246896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CA802-F21B-721D-8E1D-C260B8CEC3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DD58AF-A8E5-ABF1-0270-6103647A62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F29E84-AC83-9EB6-62F7-1ADA184B29AD}"/>
              </a:ext>
            </a:extLst>
          </p:cNvPr>
          <p:cNvSpPr>
            <a:spLocks noGrp="1"/>
          </p:cNvSpPr>
          <p:nvPr>
            <p:ph type="dt" sz="half" idx="10"/>
          </p:nvPr>
        </p:nvSpPr>
        <p:spPr/>
        <p:txBody>
          <a:bodyPr/>
          <a:lstStyle/>
          <a:p>
            <a:fld id="{73E8AE1F-74B7-47F5-965D-83F9A3F88E69}" type="datetimeFigureOut">
              <a:rPr lang="en-IN" smtClean="0"/>
              <a:t>05-03-2024</a:t>
            </a:fld>
            <a:endParaRPr lang="en-IN"/>
          </a:p>
        </p:txBody>
      </p:sp>
      <p:sp>
        <p:nvSpPr>
          <p:cNvPr id="5" name="Footer Placeholder 4">
            <a:extLst>
              <a:ext uri="{FF2B5EF4-FFF2-40B4-BE49-F238E27FC236}">
                <a16:creationId xmlns:a16="http://schemas.microsoft.com/office/drawing/2014/main" id="{F92E10B0-7D49-1C79-F956-8B3AAB9CB1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8C9FC5-0828-05EC-2F5C-7FA5969CB5A3}"/>
              </a:ext>
            </a:extLst>
          </p:cNvPr>
          <p:cNvSpPr>
            <a:spLocks noGrp="1"/>
          </p:cNvSpPr>
          <p:nvPr>
            <p:ph type="sldNum" sz="quarter" idx="12"/>
          </p:nvPr>
        </p:nvSpPr>
        <p:spPr/>
        <p:txBody>
          <a:bodyPr/>
          <a:lstStyle/>
          <a:p>
            <a:fld id="{E1C17888-BF95-4A79-A4BB-D89136252FF6}" type="slidenum">
              <a:rPr lang="en-IN" smtClean="0"/>
              <a:t>‹#›</a:t>
            </a:fld>
            <a:endParaRPr lang="en-IN"/>
          </a:p>
        </p:txBody>
      </p:sp>
    </p:spTree>
    <p:extLst>
      <p:ext uri="{BB962C8B-B14F-4D97-AF65-F5344CB8AC3E}">
        <p14:creationId xmlns:p14="http://schemas.microsoft.com/office/powerpoint/2010/main" val="2068963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1E531-9DF4-E3CF-70AC-77E1E701DD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6BDB5CD-FD3F-C8F7-0022-492A1335AD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4496FE-5A00-0240-7425-F09B9F4D4BA9}"/>
              </a:ext>
            </a:extLst>
          </p:cNvPr>
          <p:cNvSpPr>
            <a:spLocks noGrp="1"/>
          </p:cNvSpPr>
          <p:nvPr>
            <p:ph type="dt" sz="half" idx="10"/>
          </p:nvPr>
        </p:nvSpPr>
        <p:spPr/>
        <p:txBody>
          <a:bodyPr/>
          <a:lstStyle/>
          <a:p>
            <a:fld id="{73E8AE1F-74B7-47F5-965D-83F9A3F88E69}" type="datetimeFigureOut">
              <a:rPr lang="en-IN" smtClean="0"/>
              <a:t>05-03-2024</a:t>
            </a:fld>
            <a:endParaRPr lang="en-IN"/>
          </a:p>
        </p:txBody>
      </p:sp>
      <p:sp>
        <p:nvSpPr>
          <p:cNvPr id="5" name="Footer Placeholder 4">
            <a:extLst>
              <a:ext uri="{FF2B5EF4-FFF2-40B4-BE49-F238E27FC236}">
                <a16:creationId xmlns:a16="http://schemas.microsoft.com/office/drawing/2014/main" id="{D79AC26D-5AAD-05BF-B9EB-39A8D091AD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3727F7-95C5-3747-D799-AB9B246B8DDE}"/>
              </a:ext>
            </a:extLst>
          </p:cNvPr>
          <p:cNvSpPr>
            <a:spLocks noGrp="1"/>
          </p:cNvSpPr>
          <p:nvPr>
            <p:ph type="sldNum" sz="quarter" idx="12"/>
          </p:nvPr>
        </p:nvSpPr>
        <p:spPr/>
        <p:txBody>
          <a:bodyPr/>
          <a:lstStyle/>
          <a:p>
            <a:fld id="{E1C17888-BF95-4A79-A4BB-D89136252FF6}" type="slidenum">
              <a:rPr lang="en-IN" smtClean="0"/>
              <a:t>‹#›</a:t>
            </a:fld>
            <a:endParaRPr lang="en-IN"/>
          </a:p>
        </p:txBody>
      </p:sp>
    </p:spTree>
    <p:extLst>
      <p:ext uri="{BB962C8B-B14F-4D97-AF65-F5344CB8AC3E}">
        <p14:creationId xmlns:p14="http://schemas.microsoft.com/office/powerpoint/2010/main" val="4236838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2FCAA-3FD5-F0F7-81E9-A00B47CB98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362879-0A58-4EAC-700A-D620D13DBF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50396F-E6E4-3413-BBFE-52216D1A58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BF563CE-2F93-7122-6841-AF7129D84F91}"/>
              </a:ext>
            </a:extLst>
          </p:cNvPr>
          <p:cNvSpPr>
            <a:spLocks noGrp="1"/>
          </p:cNvSpPr>
          <p:nvPr>
            <p:ph type="dt" sz="half" idx="10"/>
          </p:nvPr>
        </p:nvSpPr>
        <p:spPr/>
        <p:txBody>
          <a:bodyPr/>
          <a:lstStyle/>
          <a:p>
            <a:fld id="{73E8AE1F-74B7-47F5-965D-83F9A3F88E69}" type="datetimeFigureOut">
              <a:rPr lang="en-IN" smtClean="0"/>
              <a:t>05-03-2024</a:t>
            </a:fld>
            <a:endParaRPr lang="en-IN"/>
          </a:p>
        </p:txBody>
      </p:sp>
      <p:sp>
        <p:nvSpPr>
          <p:cNvPr id="6" name="Footer Placeholder 5">
            <a:extLst>
              <a:ext uri="{FF2B5EF4-FFF2-40B4-BE49-F238E27FC236}">
                <a16:creationId xmlns:a16="http://schemas.microsoft.com/office/drawing/2014/main" id="{C15775EC-EC3C-7209-789F-719A045CF0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4A8B5E-DCFF-C679-9971-0CAC6E56CF16}"/>
              </a:ext>
            </a:extLst>
          </p:cNvPr>
          <p:cNvSpPr>
            <a:spLocks noGrp="1"/>
          </p:cNvSpPr>
          <p:nvPr>
            <p:ph type="sldNum" sz="quarter" idx="12"/>
          </p:nvPr>
        </p:nvSpPr>
        <p:spPr/>
        <p:txBody>
          <a:bodyPr/>
          <a:lstStyle/>
          <a:p>
            <a:fld id="{E1C17888-BF95-4A79-A4BB-D89136252FF6}" type="slidenum">
              <a:rPr lang="en-IN" smtClean="0"/>
              <a:t>‹#›</a:t>
            </a:fld>
            <a:endParaRPr lang="en-IN"/>
          </a:p>
        </p:txBody>
      </p:sp>
    </p:spTree>
    <p:extLst>
      <p:ext uri="{BB962C8B-B14F-4D97-AF65-F5344CB8AC3E}">
        <p14:creationId xmlns:p14="http://schemas.microsoft.com/office/powerpoint/2010/main" val="3450479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E25D3-F315-4032-3ADB-76CE0DCD2AD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9346F4-C807-4526-752F-62F18C198C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20C59C-E3A9-3CDC-59CF-D38E217481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370E5E-611A-55C0-8207-A65A5A513C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9FE056-12A6-6B7B-F381-B8346F1B1F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90D8C7-D7DB-8E22-72AB-47687818CE0E}"/>
              </a:ext>
            </a:extLst>
          </p:cNvPr>
          <p:cNvSpPr>
            <a:spLocks noGrp="1"/>
          </p:cNvSpPr>
          <p:nvPr>
            <p:ph type="dt" sz="half" idx="10"/>
          </p:nvPr>
        </p:nvSpPr>
        <p:spPr/>
        <p:txBody>
          <a:bodyPr/>
          <a:lstStyle/>
          <a:p>
            <a:fld id="{73E8AE1F-74B7-47F5-965D-83F9A3F88E69}" type="datetimeFigureOut">
              <a:rPr lang="en-IN" smtClean="0"/>
              <a:t>05-03-2024</a:t>
            </a:fld>
            <a:endParaRPr lang="en-IN"/>
          </a:p>
        </p:txBody>
      </p:sp>
      <p:sp>
        <p:nvSpPr>
          <p:cNvPr id="8" name="Footer Placeholder 7">
            <a:extLst>
              <a:ext uri="{FF2B5EF4-FFF2-40B4-BE49-F238E27FC236}">
                <a16:creationId xmlns:a16="http://schemas.microsoft.com/office/drawing/2014/main" id="{ED0A21FE-45CF-762A-F5AF-2E16290797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1E175AC-F0B5-4525-A97B-F005B6E4725E}"/>
              </a:ext>
            </a:extLst>
          </p:cNvPr>
          <p:cNvSpPr>
            <a:spLocks noGrp="1"/>
          </p:cNvSpPr>
          <p:nvPr>
            <p:ph type="sldNum" sz="quarter" idx="12"/>
          </p:nvPr>
        </p:nvSpPr>
        <p:spPr/>
        <p:txBody>
          <a:bodyPr/>
          <a:lstStyle/>
          <a:p>
            <a:fld id="{E1C17888-BF95-4A79-A4BB-D89136252FF6}" type="slidenum">
              <a:rPr lang="en-IN" smtClean="0"/>
              <a:t>‹#›</a:t>
            </a:fld>
            <a:endParaRPr lang="en-IN"/>
          </a:p>
        </p:txBody>
      </p:sp>
    </p:spTree>
    <p:extLst>
      <p:ext uri="{BB962C8B-B14F-4D97-AF65-F5344CB8AC3E}">
        <p14:creationId xmlns:p14="http://schemas.microsoft.com/office/powerpoint/2010/main" val="1411882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DC308-EF38-3CCC-CAC6-37844D0FAAE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E7EC1B-3F79-3FA1-BC40-F4B3949F1C0C}"/>
              </a:ext>
            </a:extLst>
          </p:cNvPr>
          <p:cNvSpPr>
            <a:spLocks noGrp="1"/>
          </p:cNvSpPr>
          <p:nvPr>
            <p:ph type="dt" sz="half" idx="10"/>
          </p:nvPr>
        </p:nvSpPr>
        <p:spPr/>
        <p:txBody>
          <a:bodyPr/>
          <a:lstStyle/>
          <a:p>
            <a:fld id="{73E8AE1F-74B7-47F5-965D-83F9A3F88E69}" type="datetimeFigureOut">
              <a:rPr lang="en-IN" smtClean="0"/>
              <a:t>05-03-2024</a:t>
            </a:fld>
            <a:endParaRPr lang="en-IN"/>
          </a:p>
        </p:txBody>
      </p:sp>
      <p:sp>
        <p:nvSpPr>
          <p:cNvPr id="4" name="Footer Placeholder 3">
            <a:extLst>
              <a:ext uri="{FF2B5EF4-FFF2-40B4-BE49-F238E27FC236}">
                <a16:creationId xmlns:a16="http://schemas.microsoft.com/office/drawing/2014/main" id="{894439A6-06D8-29B7-D5EC-E21912CBB4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D31D7F7-B987-9403-1D0E-B7E9FE4E7584}"/>
              </a:ext>
            </a:extLst>
          </p:cNvPr>
          <p:cNvSpPr>
            <a:spLocks noGrp="1"/>
          </p:cNvSpPr>
          <p:nvPr>
            <p:ph type="sldNum" sz="quarter" idx="12"/>
          </p:nvPr>
        </p:nvSpPr>
        <p:spPr/>
        <p:txBody>
          <a:bodyPr/>
          <a:lstStyle/>
          <a:p>
            <a:fld id="{E1C17888-BF95-4A79-A4BB-D89136252FF6}" type="slidenum">
              <a:rPr lang="en-IN" smtClean="0"/>
              <a:t>‹#›</a:t>
            </a:fld>
            <a:endParaRPr lang="en-IN"/>
          </a:p>
        </p:txBody>
      </p:sp>
    </p:spTree>
    <p:extLst>
      <p:ext uri="{BB962C8B-B14F-4D97-AF65-F5344CB8AC3E}">
        <p14:creationId xmlns:p14="http://schemas.microsoft.com/office/powerpoint/2010/main" val="403249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5010F-CB34-3192-F3CB-626C82773CDE}"/>
              </a:ext>
            </a:extLst>
          </p:cNvPr>
          <p:cNvSpPr>
            <a:spLocks noGrp="1"/>
          </p:cNvSpPr>
          <p:nvPr>
            <p:ph type="dt" sz="half" idx="10"/>
          </p:nvPr>
        </p:nvSpPr>
        <p:spPr/>
        <p:txBody>
          <a:bodyPr/>
          <a:lstStyle/>
          <a:p>
            <a:fld id="{73E8AE1F-74B7-47F5-965D-83F9A3F88E69}" type="datetimeFigureOut">
              <a:rPr lang="en-IN" smtClean="0"/>
              <a:t>05-03-2024</a:t>
            </a:fld>
            <a:endParaRPr lang="en-IN"/>
          </a:p>
        </p:txBody>
      </p:sp>
      <p:sp>
        <p:nvSpPr>
          <p:cNvPr id="3" name="Footer Placeholder 2">
            <a:extLst>
              <a:ext uri="{FF2B5EF4-FFF2-40B4-BE49-F238E27FC236}">
                <a16:creationId xmlns:a16="http://schemas.microsoft.com/office/drawing/2014/main" id="{9F61B9CE-5DE7-596E-607B-A840C2F585E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5B3D064-7783-1950-A845-826C1A1ABCD9}"/>
              </a:ext>
            </a:extLst>
          </p:cNvPr>
          <p:cNvSpPr>
            <a:spLocks noGrp="1"/>
          </p:cNvSpPr>
          <p:nvPr>
            <p:ph type="sldNum" sz="quarter" idx="12"/>
          </p:nvPr>
        </p:nvSpPr>
        <p:spPr/>
        <p:txBody>
          <a:bodyPr/>
          <a:lstStyle/>
          <a:p>
            <a:fld id="{E1C17888-BF95-4A79-A4BB-D89136252FF6}" type="slidenum">
              <a:rPr lang="en-IN" smtClean="0"/>
              <a:t>‹#›</a:t>
            </a:fld>
            <a:endParaRPr lang="en-IN"/>
          </a:p>
        </p:txBody>
      </p:sp>
    </p:spTree>
    <p:extLst>
      <p:ext uri="{BB962C8B-B14F-4D97-AF65-F5344CB8AC3E}">
        <p14:creationId xmlns:p14="http://schemas.microsoft.com/office/powerpoint/2010/main" val="3049878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27C4A-FF39-C681-1454-C0F9F1A613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22734C-B336-3E36-C800-0EC20A0E28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106F1C-69FE-7A25-9E21-BB80D42F82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9981A2-FA87-350E-ABA3-6C02F37E8AA9}"/>
              </a:ext>
            </a:extLst>
          </p:cNvPr>
          <p:cNvSpPr>
            <a:spLocks noGrp="1"/>
          </p:cNvSpPr>
          <p:nvPr>
            <p:ph type="dt" sz="half" idx="10"/>
          </p:nvPr>
        </p:nvSpPr>
        <p:spPr/>
        <p:txBody>
          <a:bodyPr/>
          <a:lstStyle/>
          <a:p>
            <a:fld id="{73E8AE1F-74B7-47F5-965D-83F9A3F88E69}" type="datetimeFigureOut">
              <a:rPr lang="en-IN" smtClean="0"/>
              <a:t>05-03-2024</a:t>
            </a:fld>
            <a:endParaRPr lang="en-IN"/>
          </a:p>
        </p:txBody>
      </p:sp>
      <p:sp>
        <p:nvSpPr>
          <p:cNvPr id="6" name="Footer Placeholder 5">
            <a:extLst>
              <a:ext uri="{FF2B5EF4-FFF2-40B4-BE49-F238E27FC236}">
                <a16:creationId xmlns:a16="http://schemas.microsoft.com/office/drawing/2014/main" id="{FBC841CB-CCB5-2C81-C2ED-D640DCEC6F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5A5E52-D897-F20C-EA92-CDDA6F06C059}"/>
              </a:ext>
            </a:extLst>
          </p:cNvPr>
          <p:cNvSpPr>
            <a:spLocks noGrp="1"/>
          </p:cNvSpPr>
          <p:nvPr>
            <p:ph type="sldNum" sz="quarter" idx="12"/>
          </p:nvPr>
        </p:nvSpPr>
        <p:spPr/>
        <p:txBody>
          <a:bodyPr/>
          <a:lstStyle/>
          <a:p>
            <a:fld id="{E1C17888-BF95-4A79-A4BB-D89136252FF6}" type="slidenum">
              <a:rPr lang="en-IN" smtClean="0"/>
              <a:t>‹#›</a:t>
            </a:fld>
            <a:endParaRPr lang="en-IN"/>
          </a:p>
        </p:txBody>
      </p:sp>
    </p:spTree>
    <p:extLst>
      <p:ext uri="{BB962C8B-B14F-4D97-AF65-F5344CB8AC3E}">
        <p14:creationId xmlns:p14="http://schemas.microsoft.com/office/powerpoint/2010/main" val="2203438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2B603-1C98-C228-FC62-8FC520C594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6F82E6-5028-5BC0-F6A8-ED93B640A3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6C4136-D35C-A72E-75E0-5EE019D22C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A8A93A-8098-A950-B670-8E00F01553F5}"/>
              </a:ext>
            </a:extLst>
          </p:cNvPr>
          <p:cNvSpPr>
            <a:spLocks noGrp="1"/>
          </p:cNvSpPr>
          <p:nvPr>
            <p:ph type="dt" sz="half" idx="10"/>
          </p:nvPr>
        </p:nvSpPr>
        <p:spPr/>
        <p:txBody>
          <a:bodyPr/>
          <a:lstStyle/>
          <a:p>
            <a:fld id="{73E8AE1F-74B7-47F5-965D-83F9A3F88E69}" type="datetimeFigureOut">
              <a:rPr lang="en-IN" smtClean="0"/>
              <a:t>05-03-2024</a:t>
            </a:fld>
            <a:endParaRPr lang="en-IN"/>
          </a:p>
        </p:txBody>
      </p:sp>
      <p:sp>
        <p:nvSpPr>
          <p:cNvPr id="6" name="Footer Placeholder 5">
            <a:extLst>
              <a:ext uri="{FF2B5EF4-FFF2-40B4-BE49-F238E27FC236}">
                <a16:creationId xmlns:a16="http://schemas.microsoft.com/office/drawing/2014/main" id="{991B1A0A-1B94-FA04-BC34-34C65063C6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07F7F4-21CA-FB05-D795-490FC324C6DC}"/>
              </a:ext>
            </a:extLst>
          </p:cNvPr>
          <p:cNvSpPr>
            <a:spLocks noGrp="1"/>
          </p:cNvSpPr>
          <p:nvPr>
            <p:ph type="sldNum" sz="quarter" idx="12"/>
          </p:nvPr>
        </p:nvSpPr>
        <p:spPr/>
        <p:txBody>
          <a:bodyPr/>
          <a:lstStyle/>
          <a:p>
            <a:fld id="{E1C17888-BF95-4A79-A4BB-D89136252FF6}" type="slidenum">
              <a:rPr lang="en-IN" smtClean="0"/>
              <a:t>‹#›</a:t>
            </a:fld>
            <a:endParaRPr lang="en-IN"/>
          </a:p>
        </p:txBody>
      </p:sp>
    </p:spTree>
    <p:extLst>
      <p:ext uri="{BB962C8B-B14F-4D97-AF65-F5344CB8AC3E}">
        <p14:creationId xmlns:p14="http://schemas.microsoft.com/office/powerpoint/2010/main" val="441502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98CD86-CC7B-BE81-E293-2A4F76111F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F942B2-B4AD-CA87-0EF8-1EF72CA3D8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DB283D-30E2-4260-51EE-E748C0AD17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E8AE1F-74B7-47F5-965D-83F9A3F88E69}" type="datetimeFigureOut">
              <a:rPr lang="en-IN" smtClean="0"/>
              <a:t>05-03-2024</a:t>
            </a:fld>
            <a:endParaRPr lang="en-IN"/>
          </a:p>
        </p:txBody>
      </p:sp>
      <p:sp>
        <p:nvSpPr>
          <p:cNvPr id="5" name="Footer Placeholder 4">
            <a:extLst>
              <a:ext uri="{FF2B5EF4-FFF2-40B4-BE49-F238E27FC236}">
                <a16:creationId xmlns:a16="http://schemas.microsoft.com/office/drawing/2014/main" id="{EC617D68-EA06-9DF5-8081-1E17BD78F8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01AAF58-F5EA-167E-2AC6-8D4CA0F391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C17888-BF95-4A79-A4BB-D89136252FF6}" type="slidenum">
              <a:rPr lang="en-IN" smtClean="0"/>
              <a:t>‹#›</a:t>
            </a:fld>
            <a:endParaRPr lang="en-IN"/>
          </a:p>
        </p:txBody>
      </p:sp>
    </p:spTree>
    <p:extLst>
      <p:ext uri="{BB962C8B-B14F-4D97-AF65-F5344CB8AC3E}">
        <p14:creationId xmlns:p14="http://schemas.microsoft.com/office/powerpoint/2010/main" val="2427719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581" y="790635"/>
            <a:ext cx="10710862" cy="2638365"/>
          </a:xfrm>
        </p:spPr>
        <p:txBody>
          <a:bodyPr>
            <a:normAutofit fontScale="90000"/>
          </a:bodyPr>
          <a:lstStyle/>
          <a:p>
            <a:r>
              <a:rPr lang="en-US" sz="2000" b="1" dirty="0">
                <a:latin typeface="Times New Roman" pitchFamily="18" charset="0"/>
                <a:cs typeface="Times New Roman" pitchFamily="18" charset="0"/>
              </a:rPr>
              <a:t>               DEPARTMENT OF ELECTRONICS AND COMMUNICATION ENGINEERING</a:t>
            </a:r>
            <a:r>
              <a:rPr lang="en-US" sz="2700" b="1" dirty="0">
                <a:solidFill>
                  <a:srgbClr val="FF0000"/>
                </a:solidFill>
                <a:latin typeface="Times New Roman" pitchFamily="18" charset="0"/>
                <a:cs typeface="Times New Roman" pitchFamily="18" charset="0"/>
              </a:rPr>
              <a:t> </a:t>
            </a:r>
            <a:br>
              <a:rPr lang="en-US" sz="2700" b="1" dirty="0">
                <a:solidFill>
                  <a:srgbClr val="FF0000"/>
                </a:solidFill>
                <a:latin typeface="Times New Roman" pitchFamily="18" charset="0"/>
                <a:cs typeface="Times New Roman" pitchFamily="18" charset="0"/>
              </a:rPr>
            </a:br>
            <a:r>
              <a:rPr lang="en-US" sz="2700" b="1" dirty="0">
                <a:solidFill>
                  <a:srgbClr val="FF0000"/>
                </a:solidFill>
                <a:latin typeface="Times New Roman" pitchFamily="18" charset="0"/>
                <a:cs typeface="Times New Roman" pitchFamily="18" charset="0"/>
              </a:rPr>
              <a:t>                                     MINOR PROJECT 3  </a:t>
            </a:r>
            <a:br>
              <a:rPr lang="en-US" sz="2700" b="1" dirty="0">
                <a:solidFill>
                  <a:srgbClr val="FF0000"/>
                </a:solidFill>
                <a:latin typeface="Times New Roman" pitchFamily="18" charset="0"/>
                <a:cs typeface="Times New Roman" pitchFamily="18" charset="0"/>
              </a:rPr>
            </a:br>
            <a:r>
              <a:rPr lang="en-US" sz="2700" b="1" dirty="0">
                <a:solidFill>
                  <a:srgbClr val="FF0000"/>
                </a:solidFill>
                <a:latin typeface="Times New Roman" pitchFamily="18" charset="0"/>
                <a:cs typeface="Times New Roman" pitchFamily="18" charset="0"/>
              </a:rPr>
              <a:t>                                      FINAL  REVIEW</a:t>
            </a:r>
            <a:br>
              <a:rPr lang="en-US" sz="2700" b="1" dirty="0">
                <a:solidFill>
                  <a:srgbClr val="FF0000"/>
                </a:solidFill>
                <a:latin typeface="Times New Roman" pitchFamily="18" charset="0"/>
                <a:cs typeface="Times New Roman" pitchFamily="18" charset="0"/>
              </a:rPr>
            </a:br>
            <a:r>
              <a:rPr lang="en-US" sz="2700" b="1" dirty="0">
                <a:solidFill>
                  <a:srgbClr val="FF0000"/>
                </a:solidFill>
                <a:latin typeface="Times New Roman" pitchFamily="18" charset="0"/>
                <a:cs typeface="Times New Roman" pitchFamily="18" charset="0"/>
              </a:rPr>
              <a:t> </a:t>
            </a:r>
            <a:r>
              <a:rPr lang="en-US" sz="4000" b="1" dirty="0">
                <a:latin typeface="Times New Roman" panose="02020603050405020304" pitchFamily="18" charset="0"/>
                <a:cs typeface="Times New Roman" panose="02020603050405020304" pitchFamily="18" charset="0"/>
              </a:rPr>
              <a:t>ACCIDENT PREVENTION BY HEAVY VEHICLE</a:t>
            </a:r>
            <a:br>
              <a:rPr lang="en-US" sz="2700" b="1" dirty="0">
                <a:solidFill>
                  <a:srgbClr val="FF0000"/>
                </a:solidFill>
                <a:latin typeface="Times New Roman" pitchFamily="18" charset="0"/>
                <a:cs typeface="Times New Roman" pitchFamily="18" charset="0"/>
              </a:rPr>
            </a:br>
            <a:r>
              <a:rPr lang="en-US" sz="2700" b="1" dirty="0">
                <a:solidFill>
                  <a:srgbClr val="FF0000"/>
                </a:solidFill>
                <a:latin typeface="Times New Roman" pitchFamily="18" charset="0"/>
                <a:cs typeface="Times New Roman" pitchFamily="18" charset="0"/>
              </a:rPr>
              <a:t>                                         </a:t>
            </a:r>
            <a:endParaRPr lang="en-US" sz="2400" b="1" dirty="0">
              <a:solidFill>
                <a:srgbClr val="FF0000"/>
              </a:solidFill>
              <a:latin typeface="Times New Roman" pitchFamily="18" charset="0"/>
              <a:cs typeface="Times New Roman" pitchFamily="18" charset="0"/>
            </a:endParaRPr>
          </a:p>
        </p:txBody>
      </p:sp>
      <p:sp>
        <p:nvSpPr>
          <p:cNvPr id="9" name="Content Placeholder 8"/>
          <p:cNvSpPr>
            <a:spLocks noGrp="1"/>
          </p:cNvSpPr>
          <p:nvPr>
            <p:ph sz="half" idx="1"/>
          </p:nvPr>
        </p:nvSpPr>
        <p:spPr>
          <a:xfrm>
            <a:off x="1136581" y="4306094"/>
            <a:ext cx="4038600" cy="1935163"/>
          </a:xfrm>
        </p:spPr>
        <p:txBody>
          <a:bodyPr>
            <a:normAutofit/>
          </a:bodyPr>
          <a:lstStyle/>
          <a:p>
            <a:pPr>
              <a:buNone/>
            </a:pPr>
            <a:r>
              <a:rPr lang="en-US" sz="2400" dirty="0">
                <a:solidFill>
                  <a:schemeClr val="tx2"/>
                </a:solidFill>
                <a:latin typeface="Times New Roman" pitchFamily="18" charset="0"/>
                <a:cs typeface="Times New Roman" pitchFamily="18" charset="0"/>
              </a:rPr>
              <a:t>PRESENTED BY:</a:t>
            </a:r>
          </a:p>
          <a:p>
            <a:pPr>
              <a:buNone/>
            </a:pPr>
            <a:r>
              <a:rPr lang="en-US" sz="2400" dirty="0">
                <a:latin typeface="Times New Roman" pitchFamily="18" charset="0"/>
                <a:cs typeface="Times New Roman" pitchFamily="18" charset="0"/>
              </a:rPr>
              <a:t>Saravanan M [</a:t>
            </a:r>
            <a:r>
              <a:rPr lang="en-US" sz="2400">
                <a:latin typeface="Times New Roman" pitchFamily="18" charset="0"/>
                <a:cs typeface="Times New Roman" pitchFamily="18" charset="0"/>
              </a:rPr>
              <a:t>927621BEC187]</a:t>
            </a:r>
            <a:endParaRPr lang="en-US" sz="2400" dirty="0">
              <a:latin typeface="Times New Roman" pitchFamily="18" charset="0"/>
              <a:cs typeface="Times New Roman" pitchFamily="18" charset="0"/>
            </a:endParaRPr>
          </a:p>
        </p:txBody>
      </p:sp>
      <p:sp>
        <p:nvSpPr>
          <p:cNvPr id="10" name="Content Placeholder 9"/>
          <p:cNvSpPr>
            <a:spLocks noGrp="1"/>
          </p:cNvSpPr>
          <p:nvPr>
            <p:ph sz="half" idx="2"/>
          </p:nvPr>
        </p:nvSpPr>
        <p:spPr>
          <a:xfrm>
            <a:off x="7962900" y="4344987"/>
            <a:ext cx="4038600" cy="2011363"/>
          </a:xfrm>
        </p:spPr>
        <p:txBody>
          <a:bodyPr>
            <a:normAutofit/>
          </a:bodyPr>
          <a:lstStyle/>
          <a:p>
            <a:pPr>
              <a:buNone/>
            </a:pPr>
            <a:endParaRPr lang="en-US" dirty="0">
              <a:solidFill>
                <a:schemeClr val="tx2"/>
              </a:solidFill>
            </a:endParaRPr>
          </a:p>
          <a:p>
            <a:pPr>
              <a:buNone/>
            </a:pPr>
            <a:r>
              <a:rPr lang="en-US" dirty="0">
                <a:solidFill>
                  <a:schemeClr val="tx2"/>
                </a:solidFill>
              </a:rPr>
              <a:t>GUIDED BY:</a:t>
            </a:r>
            <a:endParaRPr lang="en-US" sz="2400" dirty="0">
              <a:latin typeface="Times New Roman" pitchFamily="18" charset="0"/>
              <a:cs typeface="Times New Roman" pitchFamily="18" charset="0"/>
            </a:endParaRPr>
          </a:p>
          <a:p>
            <a:pPr>
              <a:buNone/>
            </a:pPr>
            <a:r>
              <a:rPr lang="en-US" sz="2400" dirty="0" err="1">
                <a:latin typeface="Times New Roman" pitchFamily="18" charset="0"/>
                <a:cs typeface="Times New Roman" pitchFamily="18" charset="0"/>
              </a:rPr>
              <a:t>Mrs.M.SENTAMILSELVI</a:t>
            </a:r>
            <a:endParaRPr lang="en-US" sz="2400" dirty="0">
              <a:latin typeface="Times New Roman" pitchFamily="18" charset="0"/>
              <a:cs typeface="Times New Roman" pitchFamily="18" charset="0"/>
            </a:endParaRPr>
          </a:p>
          <a:p>
            <a:pPr>
              <a:buNone/>
            </a:pPr>
            <a:r>
              <a:rPr lang="en-US" sz="2400" dirty="0" err="1">
                <a:latin typeface="Times New Roman" pitchFamily="18" charset="0"/>
                <a:cs typeface="Times New Roman" pitchFamily="18" charset="0"/>
              </a:rPr>
              <a:t>Assitant</a:t>
            </a:r>
            <a:r>
              <a:rPr lang="en-US" sz="2400" dirty="0">
                <a:latin typeface="Times New Roman" pitchFamily="18" charset="0"/>
                <a:cs typeface="Times New Roman" pitchFamily="18" charset="0"/>
              </a:rPr>
              <a:t> professor</a:t>
            </a:r>
          </a:p>
        </p:txBody>
      </p:sp>
      <p:sp>
        <p:nvSpPr>
          <p:cNvPr id="6" name="Date Placeholder 5"/>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dirty="0"/>
              <a:t>M.KUMARASAMY COLLEGE OF ENGINEERING</a:t>
            </a:r>
          </a:p>
        </p:txBody>
      </p:sp>
      <p:sp>
        <p:nvSpPr>
          <p:cNvPr id="7" name="Slide Number Placeholder 6"/>
          <p:cNvSpPr>
            <a:spLocks noGrp="1"/>
          </p:cNvSpPr>
          <p:nvPr>
            <p:ph type="sldNum" sz="quarter" idx="12"/>
          </p:nvPr>
        </p:nvSpPr>
        <p:spPr/>
        <p:txBody>
          <a:bodyPr/>
          <a:lstStyle/>
          <a:p>
            <a:fld id="{CD8B592C-F890-4E26-880A-5879F0F24328}" type="slidenum">
              <a:rPr lang="en-US" smtClean="0"/>
              <a:t>1</a:t>
            </a:fld>
            <a:endParaRPr lang="en-US"/>
          </a:p>
        </p:txBody>
      </p:sp>
      <p:pic>
        <p:nvPicPr>
          <p:cNvPr id="5" name="Picture 4" descr="m.k.png"/>
          <p:cNvPicPr>
            <a:picLocks noChangeAspect="1"/>
          </p:cNvPicPr>
          <p:nvPr/>
        </p:nvPicPr>
        <p:blipFill>
          <a:blip r:embed="rId2" cstate="print"/>
          <a:stretch>
            <a:fillRect/>
          </a:stretch>
        </p:blipFill>
        <p:spPr>
          <a:xfrm>
            <a:off x="0" y="62112"/>
            <a:ext cx="3810000" cy="990600"/>
          </a:xfrm>
          <a:prstGeom prst="rect">
            <a:avLst/>
          </a:prstGeom>
        </p:spPr>
      </p:pic>
      <p:pic>
        <p:nvPicPr>
          <p:cNvPr id="11" name="Picture 10">
            <a:extLst>
              <a:ext uri="{FF2B5EF4-FFF2-40B4-BE49-F238E27FC236}">
                <a16:creationId xmlns:a16="http://schemas.microsoft.com/office/drawing/2014/main" id="{01ADF051-13DB-0C68-814B-6A9E2BF910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00650" y="3205193"/>
            <a:ext cx="1600201" cy="1353343"/>
          </a:xfrm>
          <a:prstGeom prst="rect">
            <a:avLst/>
          </a:prstGeom>
        </p:spPr>
      </p:pic>
      <p:pic>
        <p:nvPicPr>
          <p:cNvPr id="3" name="Google Shape;105;p2" descr="kr.png">
            <a:extLst>
              <a:ext uri="{FF2B5EF4-FFF2-40B4-BE49-F238E27FC236}">
                <a16:creationId xmlns:a16="http://schemas.microsoft.com/office/drawing/2014/main" id="{9ABC6900-876D-9EB3-9C41-5DF9D7F24466}"/>
              </a:ext>
            </a:extLst>
          </p:cNvPr>
          <p:cNvPicPr preferRelativeResize="0"/>
          <p:nvPr/>
        </p:nvPicPr>
        <p:blipFill rotWithShape="1">
          <a:blip r:embed="rId4">
            <a:alphaModFix/>
          </a:blip>
          <a:srcRect/>
          <a:stretch/>
        </p:blipFill>
        <p:spPr>
          <a:xfrm>
            <a:off x="11353800" y="69057"/>
            <a:ext cx="736601" cy="457200"/>
          </a:xfrm>
          <a:prstGeom prst="rect">
            <a:avLst/>
          </a:prstGeom>
          <a:noFill/>
          <a:ln>
            <a:noFill/>
          </a:ln>
        </p:spPr>
      </p:pic>
    </p:spTree>
    <p:extLst>
      <p:ext uri="{BB962C8B-B14F-4D97-AF65-F5344CB8AC3E}">
        <p14:creationId xmlns:p14="http://schemas.microsoft.com/office/powerpoint/2010/main" val="2761053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46C71-EFA8-6D0C-17DC-A3FCB7BAB69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a:t>
            </a:r>
            <a:endParaRPr lang="en-IN" dirty="0"/>
          </a:p>
        </p:txBody>
      </p:sp>
      <p:sp>
        <p:nvSpPr>
          <p:cNvPr id="3" name="Content Placeholder 2">
            <a:extLst>
              <a:ext uri="{FF2B5EF4-FFF2-40B4-BE49-F238E27FC236}">
                <a16:creationId xmlns:a16="http://schemas.microsoft.com/office/drawing/2014/main" id="{CD88D758-C10B-1889-EE27-135D666A963A}"/>
              </a:ext>
            </a:extLst>
          </p:cNvPr>
          <p:cNvSpPr>
            <a:spLocks noGrp="1"/>
          </p:cNvSpPr>
          <p:nvPr>
            <p:ph idx="1"/>
          </p:nvPr>
        </p:nvSpPr>
        <p:spPr/>
        <p:txBody>
          <a:bodyPr/>
          <a:lstStyle/>
          <a:p>
            <a:pPr marL="0" indent="0">
              <a:buNone/>
            </a:pPr>
            <a:endParaRPr lang="en-IN" dirty="0"/>
          </a:p>
        </p:txBody>
      </p:sp>
      <p:pic>
        <p:nvPicPr>
          <p:cNvPr id="4" name="Google Shape;105;p2" descr="kr.png">
            <a:extLst>
              <a:ext uri="{FF2B5EF4-FFF2-40B4-BE49-F238E27FC236}">
                <a16:creationId xmlns:a16="http://schemas.microsoft.com/office/drawing/2014/main" id="{F22962ED-AC85-0881-6AE2-A1B4336DAE9C}"/>
              </a:ext>
            </a:extLst>
          </p:cNvPr>
          <p:cNvPicPr preferRelativeResize="0"/>
          <p:nvPr/>
        </p:nvPicPr>
        <p:blipFill rotWithShape="1">
          <a:blip r:embed="rId2">
            <a:alphaModFix/>
          </a:blip>
          <a:srcRect/>
          <a:stretch/>
        </p:blipFill>
        <p:spPr>
          <a:xfrm>
            <a:off x="11353800" y="136525"/>
            <a:ext cx="736601" cy="457200"/>
          </a:xfrm>
          <a:prstGeom prst="rect">
            <a:avLst/>
          </a:prstGeom>
          <a:noFill/>
          <a:ln>
            <a:noFill/>
          </a:ln>
        </p:spPr>
      </p:pic>
      <p:pic>
        <p:nvPicPr>
          <p:cNvPr id="7" name="Picture 6">
            <a:extLst>
              <a:ext uri="{FF2B5EF4-FFF2-40B4-BE49-F238E27FC236}">
                <a16:creationId xmlns:a16="http://schemas.microsoft.com/office/drawing/2014/main" id="{F7EBB896-1997-AEBE-CA36-C86EA35C25C3}"/>
              </a:ext>
            </a:extLst>
          </p:cNvPr>
          <p:cNvPicPr>
            <a:picLocks noChangeAspect="1"/>
          </p:cNvPicPr>
          <p:nvPr/>
        </p:nvPicPr>
        <p:blipFill>
          <a:blip r:embed="rId3"/>
          <a:stretch>
            <a:fillRect/>
          </a:stretch>
        </p:blipFill>
        <p:spPr>
          <a:xfrm>
            <a:off x="2610677" y="2632007"/>
            <a:ext cx="5989983" cy="3544956"/>
          </a:xfrm>
          <a:prstGeom prst="rect">
            <a:avLst/>
          </a:prstGeom>
        </p:spPr>
      </p:pic>
    </p:spTree>
    <p:extLst>
      <p:ext uri="{BB962C8B-B14F-4D97-AF65-F5344CB8AC3E}">
        <p14:creationId xmlns:p14="http://schemas.microsoft.com/office/powerpoint/2010/main" val="1511395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98CFB-E7E8-6CD4-8821-4A5EB7065DD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83A85F-BA86-6183-5123-920D40FC0FC0}"/>
              </a:ext>
            </a:extLst>
          </p:cNvPr>
          <p:cNvSpPr>
            <a:spLocks noGrp="1"/>
          </p:cNvSpPr>
          <p:nvPr>
            <p:ph idx="1"/>
          </p:nvPr>
        </p:nvSpPr>
        <p:spPr/>
        <p:txBody>
          <a:bodyPr>
            <a:normAutofit/>
          </a:bodyPr>
          <a:lstStyle/>
          <a:p>
            <a:pPr marL="571500" indent="-342900" algn="just">
              <a:spcAft>
                <a:spcPts val="30"/>
              </a:spcAft>
              <a:buFont typeface="Wingdings" panose="05000000000000000000" pitchFamily="2" charset="2"/>
              <a:buChar char="Ø"/>
            </a:pPr>
            <a:r>
              <a:rPr lang="en-US" sz="2400" spc="-5" dirty="0">
                <a:effectLst/>
                <a:latin typeface="Times New Roman" panose="02020603050405020304" pitchFamily="18" charset="0"/>
                <a:ea typeface="SimSun" panose="02010600030101010101" pitchFamily="2" charset="-122"/>
              </a:rPr>
              <a:t>The goal of this project is to develop a It can be difficult and dangerous to navigate via one way, particularly when drivers can't see past large trucks before passing. In our project, we made the conscious decision to address this issue head-on and developed a clever solution. With a wireless camera put in the front and displaying the live action on the rear of the vehicle's Screen and producing a see-through effect, this cutting-edge technology makes it much safer for drivers to pass a vehicle without the fear of approaching traffic, helping to prevent traffic accidents. The car is an easy and practical way to reduce crashes and accidents brought on by sudden braking or passing other vehicles.</a:t>
            </a:r>
            <a:endParaRPr lang="en-IN" sz="24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4199607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FFE48-0C96-F937-7E05-2C4BD8CE2BB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4C8E5966-DD4C-CE71-E162-4AB5BD7C10E1}"/>
              </a:ext>
            </a:extLst>
          </p:cNvPr>
          <p:cNvSpPr>
            <a:spLocks noGrp="1"/>
          </p:cNvSpPr>
          <p:nvPr>
            <p:ph idx="1"/>
          </p:nvPr>
        </p:nvSpPr>
        <p:spPr>
          <a:xfrm>
            <a:off x="838200" y="1825625"/>
            <a:ext cx="10515600" cy="4667250"/>
          </a:xfrm>
        </p:spPr>
        <p:txBody>
          <a:bodyPr>
            <a:normAutofit lnSpcReduction="10000"/>
          </a:bodyPr>
          <a:lstStyle/>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 Meghana et al,2020, Hand gesture recognition and voice controlled robot, Materials Today: Proceedings, 2214-7853.</a:t>
            </a: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M.Bhanu</a:t>
            </a:r>
            <a:r>
              <a:rPr lang="en-IN" sz="2400" dirty="0">
                <a:latin typeface="Times New Roman" panose="02020603050405020304" pitchFamily="18" charset="0"/>
                <a:cs typeface="Times New Roman" panose="02020603050405020304" pitchFamily="18" charset="0"/>
              </a:rPr>
              <a:t> chandu, </a:t>
            </a:r>
            <a:r>
              <a:rPr lang="en-IN" sz="2400" dirty="0" err="1">
                <a:latin typeface="Times New Roman" panose="02020603050405020304" pitchFamily="18" charset="0"/>
                <a:cs typeface="Times New Roman" panose="02020603050405020304" pitchFamily="18" charset="0"/>
              </a:rPr>
              <a:t>Kirupa</a:t>
            </a:r>
            <a:r>
              <a:rPr lang="en-IN" sz="2400" dirty="0">
                <a:latin typeface="Times New Roman" panose="02020603050405020304" pitchFamily="18" charset="0"/>
                <a:cs typeface="Times New Roman" panose="02020603050405020304" pitchFamily="18" charset="0"/>
              </a:rPr>
              <a:t> Ganapathy,2020, Voice Controlled Human </a:t>
            </a:r>
            <a:r>
              <a:rPr lang="en-IN" sz="2400" dirty="0" err="1">
                <a:latin typeface="Times New Roman" panose="02020603050405020304" pitchFamily="18" charset="0"/>
                <a:cs typeface="Times New Roman" panose="02020603050405020304" pitchFamily="18" charset="0"/>
              </a:rPr>
              <a:t>Assistence</a:t>
            </a:r>
            <a:r>
              <a:rPr lang="en-IN" sz="2400" dirty="0">
                <a:latin typeface="Times New Roman" panose="02020603050405020304" pitchFamily="18" charset="0"/>
                <a:cs typeface="Times New Roman" panose="02020603050405020304" pitchFamily="18" charset="0"/>
              </a:rPr>
              <a:t> Robot, International Conference on Advanced Computing &amp; Communication Systems (ICACCS), 978-1- 7281-5197-7/20. </a:t>
            </a: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 Mahesh Reddy, </a:t>
            </a:r>
            <a:r>
              <a:rPr lang="en-IN" sz="2400" dirty="0" err="1">
                <a:latin typeface="Times New Roman" panose="02020603050405020304" pitchFamily="18" charset="0"/>
                <a:cs typeface="Times New Roman" panose="02020603050405020304" pitchFamily="18" charset="0"/>
              </a:rPr>
              <a:t>Suram</a:t>
            </a:r>
            <a:r>
              <a:rPr lang="en-IN" sz="2400" dirty="0">
                <a:latin typeface="Times New Roman" panose="02020603050405020304" pitchFamily="18" charset="0"/>
                <a:cs typeface="Times New Roman" panose="02020603050405020304" pitchFamily="18" charset="0"/>
              </a:rPr>
              <a:t> Pavan Kalyan Reddy, G R Sai Karthik, Priya B.K,2020, Intuitive Voice Controlled Robot for Obstacle, Smoke and Fire Detection for Physically Challenged People, International Conference on Trends in Electronics and Informatics (ICOEI ), ISBN: 978-1-7281- 5518-0. </a:t>
            </a: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Ass. Prof. Emad S. Othman, Senior Member IEEE - Region 8, 2017, Voice Controlled Personal Assistant Using Raspberry Pi, International Journal of Scientific &amp; Engineering Research Vol 8, Issue 11, 1611, ISSN 2229-5518,pp1611-1615. </a:t>
            </a:r>
          </a:p>
        </p:txBody>
      </p:sp>
      <p:pic>
        <p:nvPicPr>
          <p:cNvPr id="4" name="Google Shape;105;p2" descr="kr.png">
            <a:extLst>
              <a:ext uri="{FF2B5EF4-FFF2-40B4-BE49-F238E27FC236}">
                <a16:creationId xmlns:a16="http://schemas.microsoft.com/office/drawing/2014/main" id="{59387577-B164-68A6-58E4-860920466F63}"/>
              </a:ext>
            </a:extLst>
          </p:cNvPr>
          <p:cNvPicPr preferRelativeResize="0"/>
          <p:nvPr/>
        </p:nvPicPr>
        <p:blipFill rotWithShape="1">
          <a:blip r:embed="rId2">
            <a:alphaModFix/>
          </a:blip>
          <a:srcRect/>
          <a:stretch/>
        </p:blipFill>
        <p:spPr>
          <a:xfrm>
            <a:off x="11246678" y="136525"/>
            <a:ext cx="736601" cy="457200"/>
          </a:xfrm>
          <a:prstGeom prst="rect">
            <a:avLst/>
          </a:prstGeom>
          <a:noFill/>
          <a:ln>
            <a:noFill/>
          </a:ln>
        </p:spPr>
      </p:pic>
    </p:spTree>
    <p:extLst>
      <p:ext uri="{BB962C8B-B14F-4D97-AF65-F5344CB8AC3E}">
        <p14:creationId xmlns:p14="http://schemas.microsoft.com/office/powerpoint/2010/main" val="1092057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950EFE-BE6C-F25B-8CF6-8661EDDF2378}"/>
              </a:ext>
            </a:extLst>
          </p:cNvPr>
          <p:cNvSpPr>
            <a:spLocks noGrp="1"/>
          </p:cNvSpPr>
          <p:nvPr>
            <p:ph idx="1"/>
          </p:nvPr>
        </p:nvSpPr>
        <p:spPr>
          <a:xfrm>
            <a:off x="838200" y="556591"/>
            <a:ext cx="10515600" cy="5620373"/>
          </a:xfrm>
        </p:spPr>
        <p:txBody>
          <a:bodyPr>
            <a:normAutofit/>
          </a:bodyPr>
          <a:lstStyle/>
          <a:p>
            <a:pPr algn="just">
              <a:buFont typeface="Wingdings" panose="05000000000000000000" pitchFamily="2" charset="2"/>
              <a:buChar char="Ø"/>
            </a:pPr>
            <a:r>
              <a:rPr lang="en-IN" dirty="0"/>
              <a:t> </a:t>
            </a:r>
            <a:r>
              <a:rPr lang="en-IN" sz="2400" dirty="0" err="1">
                <a:latin typeface="Times New Roman" panose="02020603050405020304" pitchFamily="18" charset="0"/>
                <a:cs typeface="Times New Roman" panose="02020603050405020304" pitchFamily="18" charset="0"/>
              </a:rPr>
              <a:t>Harshada</a:t>
            </a:r>
            <a:r>
              <a:rPr lang="en-IN" sz="2400" dirty="0">
                <a:latin typeface="Times New Roman" panose="02020603050405020304" pitchFamily="18" charset="0"/>
                <a:cs typeface="Times New Roman" panose="02020603050405020304" pitchFamily="18" charset="0"/>
              </a:rPr>
              <a:t> Rajput, Karuna Sawant, Dipika Shetty, Punit Shukla, Prof. Amit </a:t>
            </a:r>
            <a:r>
              <a:rPr lang="en-IN" sz="2400" dirty="0" err="1">
                <a:latin typeface="Times New Roman" panose="02020603050405020304" pitchFamily="18" charset="0"/>
                <a:cs typeface="Times New Roman" panose="02020603050405020304" pitchFamily="18" charset="0"/>
              </a:rPr>
              <a:t>Chougule</a:t>
            </a:r>
            <a:r>
              <a:rPr lang="en-IN" sz="2400" dirty="0">
                <a:latin typeface="Times New Roman" panose="02020603050405020304" pitchFamily="18" charset="0"/>
                <a:cs typeface="Times New Roman" panose="02020603050405020304" pitchFamily="18" charset="0"/>
              </a:rPr>
              <a:t>, 2018, Voice- Based Home Automation System Using Raspberry Pi, International Research Journal of Engineering and Technology (IRJET), pp1154-1156</a:t>
            </a:r>
          </a:p>
          <a:p>
            <a:pPr algn="just">
              <a:buFont typeface="Wingdings" panose="05000000000000000000" pitchFamily="2" charset="2"/>
              <a:buChar char="Ø"/>
            </a:pPr>
            <a:r>
              <a:rPr lang="en-IN" sz="2400" dirty="0" err="1">
                <a:latin typeface="Times New Roman" panose="02020603050405020304" pitchFamily="18" charset="0"/>
                <a:cs typeface="Times New Roman" panose="02020603050405020304" pitchFamily="18" charset="0"/>
              </a:rPr>
              <a:t>Abikshit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Timsina</a:t>
            </a:r>
            <a:r>
              <a:rPr lang="en-IN" sz="2400" dirty="0">
                <a:latin typeface="Times New Roman" panose="02020603050405020304" pitchFamily="18" charset="0"/>
                <a:cs typeface="Times New Roman" panose="02020603050405020304" pitchFamily="18" charset="0"/>
              </a:rPr>
              <a:t>, Dev Chandra Sharma, Nirmala Sharma, Allen Bhutia, </a:t>
            </a:r>
            <a:r>
              <a:rPr lang="en-IN" sz="2400" dirty="0" err="1">
                <a:latin typeface="Times New Roman" panose="02020603050405020304" pitchFamily="18" charset="0"/>
                <a:cs typeface="Times New Roman" panose="02020603050405020304" pitchFamily="18" charset="0"/>
              </a:rPr>
              <a:t>Sujala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Pardhan</a:t>
            </a:r>
            <a:r>
              <a:rPr lang="en-IN" sz="2400" dirty="0">
                <a:latin typeface="Times New Roman" panose="02020603050405020304" pitchFamily="18" charset="0"/>
                <a:cs typeface="Times New Roman" panose="02020603050405020304" pitchFamily="18" charset="0"/>
              </a:rPr>
              <a:t> , 2020, Voice Command Robotics Car, International Research Journal of Modernization in Engineering Technology and Science, Volume:02/Issue:06/ e-ISSN: 2582-5208.</a:t>
            </a:r>
          </a:p>
          <a:p>
            <a:pPr algn="just">
              <a:buFont typeface="Wingdings" panose="05000000000000000000" pitchFamily="2" charset="2"/>
              <a:buChar char="Ø"/>
            </a:pPr>
            <a:r>
              <a:rPr lang="en-IN" sz="2400" dirty="0" err="1">
                <a:latin typeface="Times New Roman" panose="02020603050405020304" pitchFamily="18" charset="0"/>
                <a:cs typeface="Times New Roman" panose="02020603050405020304" pitchFamily="18" charset="0"/>
              </a:rPr>
              <a:t>Piyare</a:t>
            </a:r>
            <a:r>
              <a:rPr lang="en-IN" sz="2400" dirty="0">
                <a:latin typeface="Times New Roman" panose="02020603050405020304" pitchFamily="18" charset="0"/>
                <a:cs typeface="Times New Roman" panose="02020603050405020304" pitchFamily="18" charset="0"/>
              </a:rPr>
              <a:t>, R. and </a:t>
            </a:r>
            <a:r>
              <a:rPr lang="en-IN" sz="2400" dirty="0" err="1">
                <a:latin typeface="Times New Roman" panose="02020603050405020304" pitchFamily="18" charset="0"/>
                <a:cs typeface="Times New Roman" panose="02020603050405020304" pitchFamily="18" charset="0"/>
              </a:rPr>
              <a:t>Tazil</a:t>
            </a:r>
            <a:r>
              <a:rPr lang="en-IN" sz="2400" dirty="0">
                <a:latin typeface="Times New Roman" panose="02020603050405020304" pitchFamily="18" charset="0"/>
                <a:cs typeface="Times New Roman" panose="02020603050405020304" pitchFamily="18" charset="0"/>
              </a:rPr>
              <a:t>, M., “Bluetooth based home automation system using Android phones”. IEEE 15TH International symposium on consumer electronics (ISCE), 14-17 June 2011, Singapore</a:t>
            </a:r>
          </a:p>
        </p:txBody>
      </p:sp>
    </p:spTree>
    <p:extLst>
      <p:ext uri="{BB962C8B-B14F-4D97-AF65-F5344CB8AC3E}">
        <p14:creationId xmlns:p14="http://schemas.microsoft.com/office/powerpoint/2010/main" val="1987936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M.KUMARASAMY COLLEGE OF ENGINEERING</a:t>
            </a:r>
          </a:p>
        </p:txBody>
      </p:sp>
      <p:sp>
        <p:nvSpPr>
          <p:cNvPr id="4" name="Slide Number Placeholder 3"/>
          <p:cNvSpPr>
            <a:spLocks noGrp="1"/>
          </p:cNvSpPr>
          <p:nvPr>
            <p:ph type="sldNum" sz="quarter" idx="12"/>
          </p:nvPr>
        </p:nvSpPr>
        <p:spPr/>
        <p:txBody>
          <a:bodyPr/>
          <a:lstStyle/>
          <a:p>
            <a:fld id="{CD8B592C-F890-4E26-880A-5879F0F24328}" type="slidenum">
              <a:rPr lang="en-US" smtClean="0"/>
              <a:t>14</a:t>
            </a:fld>
            <a:endParaRPr lang="en-US"/>
          </a:p>
        </p:txBody>
      </p:sp>
      <p:sp>
        <p:nvSpPr>
          <p:cNvPr id="6" name="Rectangle 5"/>
          <p:cNvSpPr/>
          <p:nvPr/>
        </p:nvSpPr>
        <p:spPr>
          <a:xfrm rot="20485533">
            <a:off x="3479595" y="2958998"/>
            <a:ext cx="5859711" cy="923330"/>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rPr>
              <a:t>THANK YOU</a:t>
            </a:r>
            <a:endParaRPr lang="en-US"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3808141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B1000-50F5-B747-2E1E-87B6B33BDEFB}"/>
              </a:ext>
            </a:extLst>
          </p:cNvPr>
          <p:cNvSpPr>
            <a:spLocks noGrp="1"/>
          </p:cNvSpPr>
          <p:nvPr>
            <p:ph type="title"/>
          </p:nvPr>
        </p:nvSpPr>
        <p:spPr>
          <a:xfrm>
            <a:off x="838200" y="284923"/>
            <a:ext cx="10515600" cy="841583"/>
          </a:xfrm>
        </p:spPr>
        <p:txBody>
          <a:bodyPr/>
          <a:lstStyle/>
          <a:p>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ED4323-A499-755D-BECE-7262D8D0C097}"/>
              </a:ext>
            </a:extLst>
          </p:cNvPr>
          <p:cNvSpPr>
            <a:spLocks noGrp="1"/>
          </p:cNvSpPr>
          <p:nvPr>
            <p:ph idx="1"/>
          </p:nvPr>
        </p:nvSpPr>
        <p:spPr>
          <a:xfrm>
            <a:off x="838199" y="1311964"/>
            <a:ext cx="10995991" cy="5261113"/>
          </a:xfrm>
        </p:spPr>
        <p:txBody>
          <a:bodyPr>
            <a:normAutofit/>
          </a:bodyPr>
          <a:lstStyle/>
          <a:p>
            <a:pPr algn="just">
              <a:buFont typeface="Wingdings" panose="05000000000000000000" pitchFamily="2" charset="2"/>
              <a:buChar char="Ø"/>
            </a:pPr>
            <a:r>
              <a:rPr lang="en-IN" sz="2400" dirty="0">
                <a:effectLst/>
                <a:latin typeface="Times New Roman" panose="02020603050405020304" pitchFamily="18" charset="0"/>
                <a:ea typeface="SimSun" panose="02010600030101010101" pitchFamily="2" charset="-122"/>
              </a:rPr>
              <a:t>This project aims a concept of Navigating through one way can be challenging and risky, especially when drivers can’t see past big vehicles before overtaking. In our project we decided to tackle this problem head-on and came up with a neat solution. This innovative technology makes it much safer for drivers to pass a vehicle without the fear of oncoming traffic with a wireless camera installed in the front and display the live action to the backside of vehicle’s Screen and creating a see-through effect, to prevent road accidents. The vehicle is a simple and neat solution to limit accidents and prevent collisions caused by sudden braking or overtaking the vehicles. In this project we developed a Prototype that the vehicle is controlled by Bluetooth. An android application which is used to control the vehicle. The movement of the vehicle is facilitated by the Four Gear motors connected with microcontroller at the receiver side.</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Keywords</a:t>
            </a:r>
            <a:r>
              <a:rPr lang="en-US" sz="24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SimSun" panose="02010600030101010101" pitchFamily="2" charset="-122"/>
              </a:rPr>
              <a:t>Bluetooth, Automation, overtaking, microcontroller. </a:t>
            </a:r>
            <a:endParaRPr lang="en-IN" sz="2400" dirty="0">
              <a:effectLst/>
              <a:latin typeface="Times New Roman" panose="02020603050405020304" pitchFamily="18" charset="0"/>
              <a:ea typeface="SimSun" panose="02010600030101010101" pitchFamily="2" charset="-122"/>
            </a:endParaRPr>
          </a:p>
          <a:p>
            <a:pPr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pic>
        <p:nvPicPr>
          <p:cNvPr id="4" name="Google Shape;105;p2" descr="kr.png">
            <a:extLst>
              <a:ext uri="{FF2B5EF4-FFF2-40B4-BE49-F238E27FC236}">
                <a16:creationId xmlns:a16="http://schemas.microsoft.com/office/drawing/2014/main" id="{1AA94042-CB73-A3B3-B8BC-04B6037A7088}"/>
              </a:ext>
            </a:extLst>
          </p:cNvPr>
          <p:cNvPicPr preferRelativeResize="0"/>
          <p:nvPr/>
        </p:nvPicPr>
        <p:blipFill rotWithShape="1">
          <a:blip r:embed="rId2">
            <a:alphaModFix/>
          </a:blip>
          <a:srcRect/>
          <a:stretch/>
        </p:blipFill>
        <p:spPr>
          <a:xfrm>
            <a:off x="11353800" y="56323"/>
            <a:ext cx="736601" cy="457200"/>
          </a:xfrm>
          <a:prstGeom prst="rect">
            <a:avLst/>
          </a:prstGeom>
          <a:noFill/>
          <a:ln>
            <a:noFill/>
          </a:ln>
        </p:spPr>
      </p:pic>
    </p:spTree>
    <p:extLst>
      <p:ext uri="{BB962C8B-B14F-4D97-AF65-F5344CB8AC3E}">
        <p14:creationId xmlns:p14="http://schemas.microsoft.com/office/powerpoint/2010/main" val="1209524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0DC3-B15F-C057-F2DF-CBCD2CCB30B6}"/>
              </a:ext>
            </a:extLst>
          </p:cNvPr>
          <p:cNvSpPr>
            <a:spLocks noGrp="1"/>
          </p:cNvSpPr>
          <p:nvPr>
            <p:ph type="title"/>
          </p:nvPr>
        </p:nvSpPr>
        <p:spPr>
          <a:xfrm>
            <a:off x="745435" y="0"/>
            <a:ext cx="10515600" cy="1325563"/>
          </a:xfrm>
        </p:spPr>
        <p:txBody>
          <a:bodyPr/>
          <a:lstStyle/>
          <a:p>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C9C67CF-E34E-E483-BFDE-F3A05CA946FA}"/>
              </a:ext>
            </a:extLst>
          </p:cNvPr>
          <p:cNvSpPr>
            <a:spLocks noGrp="1"/>
          </p:cNvSpPr>
          <p:nvPr>
            <p:ph idx="1"/>
          </p:nvPr>
        </p:nvSpPr>
        <p:spPr>
          <a:xfrm>
            <a:off x="838200" y="1391478"/>
            <a:ext cx="10515600" cy="5141844"/>
          </a:xfrm>
        </p:spPr>
        <p:txBody>
          <a:bodyPr>
            <a:normAutofit fontScale="92500" lnSpcReduction="10000"/>
          </a:bodyPr>
          <a:lstStyle/>
          <a:p>
            <a:pPr algn="just">
              <a:buFont typeface="Wingdings" panose="05000000000000000000" pitchFamily="2" charset="2"/>
              <a:buChar char="Ø"/>
            </a:pPr>
            <a:r>
              <a:rPr lang="en-US" sz="2600" dirty="0">
                <a:effectLst/>
                <a:latin typeface="Times New Roman" panose="02020603050405020304" pitchFamily="18" charset="0"/>
                <a:ea typeface="SimSun" panose="02010600030101010101" pitchFamily="2" charset="-122"/>
              </a:rPr>
              <a:t>Road Transport is the primary mode of transport which plays an important role in conveyance of goods and passengers and linking the centers of production, consumption and distribution.</a:t>
            </a:r>
          </a:p>
          <a:p>
            <a:pPr algn="just">
              <a:buFont typeface="Wingdings" panose="05000000000000000000" pitchFamily="2" charset="2"/>
              <a:buChar char="Ø"/>
            </a:pPr>
            <a:r>
              <a:rPr lang="en-US" sz="2600" dirty="0">
                <a:effectLst/>
                <a:latin typeface="Times New Roman" panose="02020603050405020304" pitchFamily="18" charset="0"/>
                <a:ea typeface="SimSun" panose="02010600030101010101" pitchFamily="2" charset="-122"/>
              </a:rPr>
              <a:t>The road transportation increases year by year, but the rate of road crashes also increases with it. </a:t>
            </a:r>
          </a:p>
          <a:p>
            <a:pPr algn="just">
              <a:buFont typeface="Wingdings" panose="05000000000000000000" pitchFamily="2" charset="2"/>
              <a:buChar char="Ø"/>
            </a:pPr>
            <a:r>
              <a:rPr lang="en-US" sz="2600" dirty="0">
                <a:effectLst/>
                <a:latin typeface="Times New Roman" panose="02020603050405020304" pitchFamily="18" charset="0"/>
                <a:ea typeface="SimSun" panose="02010600030101010101" pitchFamily="2" charset="-122"/>
              </a:rPr>
              <a:t>India is one of the developing countries, where the rate of road crashes is more than the critical limit. </a:t>
            </a:r>
          </a:p>
          <a:p>
            <a:pPr algn="just">
              <a:buFont typeface="Wingdings" panose="05000000000000000000" pitchFamily="2" charset="2"/>
              <a:buChar char="Ø"/>
            </a:pPr>
            <a:r>
              <a:rPr lang="en-US" sz="2600" dirty="0">
                <a:effectLst/>
                <a:latin typeface="Times New Roman" panose="02020603050405020304" pitchFamily="18" charset="0"/>
                <a:ea typeface="SimSun" panose="02010600030101010101" pitchFamily="2" charset="-122"/>
              </a:rPr>
              <a:t>Road accidents are a human tragedy, which involve high human suffering. They impose a huge socio-economical cost in terms of untimely deaths, injuries and loss of potential income</a:t>
            </a:r>
          </a:p>
          <a:p>
            <a:pPr algn="just">
              <a:buFont typeface="Wingdings" panose="05000000000000000000" pitchFamily="2" charset="2"/>
              <a:buChar char="Ø"/>
            </a:pPr>
            <a:r>
              <a:rPr lang="en-US" sz="2600" dirty="0">
                <a:effectLst/>
                <a:latin typeface="Times New Roman" panose="02020603050405020304" pitchFamily="18" charset="0"/>
                <a:ea typeface="SimSun" panose="02010600030101010101" pitchFamily="2" charset="-122"/>
                <a:cs typeface="Times New Roman" panose="02020603050405020304" pitchFamily="18" charset="0"/>
              </a:rPr>
              <a:t>The huge number of injury and death due to road traffic accident reveals the story of global crisis of road safety. </a:t>
            </a:r>
          </a:p>
          <a:p>
            <a:pPr algn="just">
              <a:buFont typeface="Wingdings" panose="05000000000000000000" pitchFamily="2" charset="2"/>
              <a:buChar char="Ø"/>
            </a:pPr>
            <a:r>
              <a:rPr lang="en-US" sz="2600" dirty="0">
                <a:effectLst/>
                <a:latin typeface="Times New Roman" panose="02020603050405020304" pitchFamily="18" charset="0"/>
                <a:ea typeface="SimSun" panose="02010600030101010101" pitchFamily="2" charset="-122"/>
                <a:cs typeface="Times New Roman" panose="02020603050405020304" pitchFamily="18" charset="0"/>
              </a:rPr>
              <a:t>Road collisions are the second leading cause of death for people between the ages of 5 and 29 and third leading cause for people between 30 and 44</a:t>
            </a:r>
            <a:endParaRPr lang="en-IN" sz="2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pic>
        <p:nvPicPr>
          <p:cNvPr id="4" name="Google Shape;105;p2" descr="kr.png">
            <a:extLst>
              <a:ext uri="{FF2B5EF4-FFF2-40B4-BE49-F238E27FC236}">
                <a16:creationId xmlns:a16="http://schemas.microsoft.com/office/drawing/2014/main" id="{A2350988-0EF5-BDD0-C2A0-8878233FB152}"/>
              </a:ext>
            </a:extLst>
          </p:cNvPr>
          <p:cNvPicPr preferRelativeResize="0"/>
          <p:nvPr/>
        </p:nvPicPr>
        <p:blipFill rotWithShape="1">
          <a:blip r:embed="rId2">
            <a:alphaModFix/>
          </a:blip>
          <a:srcRect/>
          <a:stretch/>
        </p:blipFill>
        <p:spPr>
          <a:xfrm>
            <a:off x="11353800" y="69057"/>
            <a:ext cx="736601" cy="457200"/>
          </a:xfrm>
          <a:prstGeom prst="rect">
            <a:avLst/>
          </a:prstGeom>
          <a:noFill/>
          <a:ln>
            <a:noFill/>
          </a:ln>
        </p:spPr>
      </p:pic>
    </p:spTree>
    <p:extLst>
      <p:ext uri="{BB962C8B-B14F-4D97-AF65-F5344CB8AC3E}">
        <p14:creationId xmlns:p14="http://schemas.microsoft.com/office/powerpoint/2010/main" val="2663969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91C3-9406-0B5A-5DE7-950FD91F97DC}"/>
              </a:ext>
            </a:extLst>
          </p:cNvPr>
          <p:cNvSpPr>
            <a:spLocks noGrp="1"/>
          </p:cNvSpPr>
          <p:nvPr>
            <p:ph type="title"/>
          </p:nvPr>
        </p:nvSpPr>
        <p:spPr>
          <a:xfrm>
            <a:off x="838200" y="365125"/>
            <a:ext cx="10515600" cy="1052857"/>
          </a:xfrm>
        </p:spPr>
        <p:txBody>
          <a:bodyPr>
            <a:normAutofit fontScale="90000"/>
          </a:bodyPr>
          <a:lstStyle/>
          <a:p>
            <a:r>
              <a:rPr lang="en-IN" b="1" dirty="0">
                <a:latin typeface="Times New Roman" panose="02020603050405020304" pitchFamily="18" charset="0"/>
                <a:cs typeface="Times New Roman" panose="02020603050405020304" pitchFamily="18" charset="0"/>
              </a:rPr>
              <a:t>Problem Statement</a:t>
            </a:r>
            <a:br>
              <a:rPr kumimoji="0" lang="en-US" sz="4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4E9713E-F586-6FAB-3A97-81D16733BEC2}"/>
              </a:ext>
            </a:extLst>
          </p:cNvPr>
          <p:cNvSpPr>
            <a:spLocks noGrp="1"/>
          </p:cNvSpPr>
          <p:nvPr>
            <p:ph idx="1"/>
          </p:nvPr>
        </p:nvSpPr>
        <p:spPr>
          <a:xfrm>
            <a:off x="838200" y="1417982"/>
            <a:ext cx="10515600" cy="4758981"/>
          </a:xfrm>
        </p:spPr>
        <p:txBody>
          <a:bodyPr>
            <a:normAutofit/>
          </a:bodyPr>
          <a:lstStyle/>
          <a:p>
            <a:pPr marL="571500" indent="-342900" algn="just">
              <a:spcAft>
                <a:spcPts val="3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Road accidents are one of the most relevant problems in today's humanity. Every year 1.24 million people die in road accidents around the world. Road traffic injuries are the leading cause of death among young people, aged 15–29 years. Half of those dying on the world’s roads are “vulnerable road users”: pedestrians, cyclists and motorcyclists. Road accidents not only impose huge economic losses representing between 1-3 % of annual Gross Domestic Product in most countries but also causes great emotional and financial stress to the millions of families affected. India is the developing country, and the Highways are the most vulnerable places for the occurrence of the accidents</a:t>
            </a:r>
            <a:endParaRPr lang="en-IN" sz="2400" spc="-5"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pic>
        <p:nvPicPr>
          <p:cNvPr id="4" name="Google Shape;105;p2" descr="kr.png">
            <a:extLst>
              <a:ext uri="{FF2B5EF4-FFF2-40B4-BE49-F238E27FC236}">
                <a16:creationId xmlns:a16="http://schemas.microsoft.com/office/drawing/2014/main" id="{7EB270E4-15A4-1D20-C8D1-677E848114E6}"/>
              </a:ext>
            </a:extLst>
          </p:cNvPr>
          <p:cNvPicPr preferRelativeResize="0"/>
          <p:nvPr/>
        </p:nvPicPr>
        <p:blipFill rotWithShape="1">
          <a:blip r:embed="rId2">
            <a:alphaModFix/>
          </a:blip>
          <a:srcRect/>
          <a:stretch/>
        </p:blipFill>
        <p:spPr>
          <a:xfrm>
            <a:off x="11353800" y="136525"/>
            <a:ext cx="736601" cy="457200"/>
          </a:xfrm>
          <a:prstGeom prst="rect">
            <a:avLst/>
          </a:prstGeom>
          <a:noFill/>
          <a:ln>
            <a:noFill/>
          </a:ln>
        </p:spPr>
      </p:pic>
    </p:spTree>
    <p:extLst>
      <p:ext uri="{BB962C8B-B14F-4D97-AF65-F5344CB8AC3E}">
        <p14:creationId xmlns:p14="http://schemas.microsoft.com/office/powerpoint/2010/main" val="4173282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69156-0D15-E638-1477-ABF9EF96BFF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FCC83F-FE81-0E9E-1E09-D1FDC38672E1}"/>
              </a:ext>
            </a:extLst>
          </p:cNvPr>
          <p:cNvSpPr>
            <a:spLocks noGrp="1"/>
          </p:cNvSpPr>
          <p:nvPr>
            <p:ph idx="1"/>
          </p:nvPr>
        </p:nvSpPr>
        <p:spPr/>
        <p:txBody>
          <a:bodyPr>
            <a:norm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Analyze Road accidents and identify black spots based on accident occurrence rate on the study area.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Develop Road accidental model.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Propose Suggestions for reducing the occurrence rate and severity index of Road accidents on study area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1345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EDD3-F30F-7655-EBE2-0AE280FF3899}"/>
              </a:ext>
            </a:extLst>
          </p:cNvPr>
          <p:cNvSpPr>
            <a:spLocks noGrp="1"/>
          </p:cNvSpPr>
          <p:nvPr>
            <p:ph type="title"/>
          </p:nvPr>
        </p:nvSpPr>
        <p:spPr/>
        <p:txBody>
          <a:bodyPr/>
          <a:lstStyle/>
          <a:p>
            <a:r>
              <a:rPr lang="en-IN" b="1" kern="0" cap="small" dirty="0">
                <a:effectLst/>
                <a:latin typeface="Times New Roman" panose="02020603050405020304" pitchFamily="18" charset="0"/>
                <a:ea typeface="SimSun" panose="02010600030101010101" pitchFamily="2" charset="-122"/>
                <a:cs typeface="Times New Roman" panose="02020603050405020304" pitchFamily="18" charset="0"/>
              </a:rPr>
              <a:t>LITERATURE SURVEY</a:t>
            </a:r>
            <a:br>
              <a:rPr lang="en-IN" b="1" kern="0" cap="small" dirty="0">
                <a:effectLst/>
                <a:latin typeface="Times New Roman" panose="02020603050405020304" pitchFamily="18" charset="0"/>
                <a:ea typeface="SimSun" panose="02010600030101010101" pitchFamily="2" charset="-122"/>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E9E2F33-60BE-29BD-5E6B-A53333948359}"/>
              </a:ext>
            </a:extLst>
          </p:cNvPr>
          <p:cNvSpPr>
            <a:spLocks noGrp="1"/>
          </p:cNvSpPr>
          <p:nvPr>
            <p:ph idx="1"/>
          </p:nvPr>
        </p:nvSpPr>
        <p:spPr/>
        <p:txBody>
          <a:bodyPr/>
          <a:lstStyle/>
          <a:p>
            <a:pPr algn="just">
              <a:buFont typeface="Wingdings" panose="05000000000000000000" pitchFamily="2" charset="2"/>
              <a:buChar char="Ø"/>
            </a:pPr>
            <a:r>
              <a:rPr lang="en-US" sz="2400" spc="-5" dirty="0">
                <a:effectLst/>
                <a:latin typeface="Times New Roman" panose="02020603050405020304" pitchFamily="18" charset="0"/>
                <a:ea typeface="SimSun" panose="02010600030101010101" pitchFamily="2" charset="-122"/>
              </a:rPr>
              <a:t>With the number of vehicles rapidly rising in developing countries, this epidemic is quickly worsening in low and middle-income countries and is on its way to becoming the third leading cause of death and disabilities by the year 2020 (WHO 2000). The loss in road traffic accidents enormous in economy and health related issues. Low and middle income countries suffer from significant percentage of preventable deaths and injuries from road collisions in these countries.</a:t>
            </a:r>
            <a:endParaRPr lang="en-IN" sz="2400" spc="-5" dirty="0">
              <a:effectLst/>
              <a:latin typeface="Times New Roman" panose="02020603050405020304" pitchFamily="18" charset="0"/>
              <a:ea typeface="SimSun" panose="02010600030101010101" pitchFamily="2" charset="-122"/>
            </a:endParaRPr>
          </a:p>
          <a:p>
            <a:pPr algn="just">
              <a:buFont typeface="Wingdings" panose="05000000000000000000" pitchFamily="2" charset="2"/>
              <a:buChar char="Ø"/>
            </a:pPr>
            <a:r>
              <a:rPr lang="en-US" sz="2400" dirty="0">
                <a:effectLst/>
                <a:latin typeface="Times New Roman" panose="02020603050405020304" pitchFamily="18" charset="0"/>
                <a:ea typeface="SimSun" panose="02010600030101010101" pitchFamily="2" charset="-122"/>
              </a:rPr>
              <a:t>Review of The Effect of Traffic and Weather Characteristics on Road Safety. Despite the existence of generally mixed evidence on the effect of traffic parameters, a few patterns can be observed. For instance, traffic flow seems to have a nonlinear relationship with accident rates, even though some studies suggest linear relationship with accidents</a:t>
            </a:r>
            <a:endParaRPr lang="en-IN" sz="2400" dirty="0"/>
          </a:p>
        </p:txBody>
      </p:sp>
    </p:spTree>
    <p:extLst>
      <p:ext uri="{BB962C8B-B14F-4D97-AF65-F5344CB8AC3E}">
        <p14:creationId xmlns:p14="http://schemas.microsoft.com/office/powerpoint/2010/main" val="1319884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E700F-7C28-552C-2BC2-D4C737632AF8}"/>
              </a:ext>
            </a:extLst>
          </p:cNvPr>
          <p:cNvSpPr>
            <a:spLocks noGrp="1"/>
          </p:cNvSpPr>
          <p:nvPr>
            <p:ph type="title"/>
          </p:nvPr>
        </p:nvSpPr>
        <p:spPr>
          <a:xfrm>
            <a:off x="838200" y="365125"/>
            <a:ext cx="10515600" cy="1325563"/>
          </a:xfrm>
        </p:spPr>
        <p:txBody>
          <a:bodyPr/>
          <a:lstStyle/>
          <a:p>
            <a:r>
              <a:rPr lang="en-IN" b="1" dirty="0">
                <a:latin typeface="Times New Roman" panose="02020603050405020304" pitchFamily="18" charset="0"/>
                <a:cs typeface="Times New Roman" panose="02020603050405020304" pitchFamily="18" charset="0"/>
              </a:rPr>
              <a:t>EXISTING METHOD</a:t>
            </a:r>
          </a:p>
        </p:txBody>
      </p:sp>
      <p:sp>
        <p:nvSpPr>
          <p:cNvPr id="3" name="Content Placeholder 2">
            <a:extLst>
              <a:ext uri="{FF2B5EF4-FFF2-40B4-BE49-F238E27FC236}">
                <a16:creationId xmlns:a16="http://schemas.microsoft.com/office/drawing/2014/main" id="{F65BABD0-531D-51D7-9B43-B53B74E4E011}"/>
              </a:ext>
            </a:extLst>
          </p:cNvPr>
          <p:cNvSpPr>
            <a:spLocks noGrp="1"/>
          </p:cNvSpPr>
          <p:nvPr>
            <p:ph idx="1"/>
          </p:nvPr>
        </p:nvSpPr>
        <p:spPr/>
        <p:txBody>
          <a:bodyPr>
            <a:normAutofit/>
          </a:bodyPr>
          <a:lstStyle/>
          <a:p>
            <a:pPr algn="just">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The </a:t>
            </a:r>
            <a:r>
              <a:rPr lang="en-US" sz="2400" b="0" i="0" dirty="0">
                <a:solidFill>
                  <a:srgbClr val="000000"/>
                </a:solidFill>
                <a:effectLst/>
                <a:latin typeface="Times New Roman" panose="02020603050405020304" pitchFamily="18" charset="0"/>
                <a:cs typeface="Times New Roman" panose="02020603050405020304" pitchFamily="18" charset="0"/>
              </a:rPr>
              <a:t>traffic accidents are among the highest in the world, with most of these accidents occurring on two-lane roads and particularly in situations of overtaking. With this in mind, </a:t>
            </a:r>
            <a:r>
              <a:rPr lang="en-US" sz="2400" dirty="0">
                <a:solidFill>
                  <a:srgbClr val="000000"/>
                </a:solidFill>
                <a:latin typeface="Times New Roman" panose="02020603050405020304" pitchFamily="18" charset="0"/>
                <a:cs typeface="Times New Roman" panose="02020603050405020304" pitchFamily="18" charset="0"/>
              </a:rPr>
              <a:t>we </a:t>
            </a:r>
            <a:r>
              <a:rPr lang="en-US" sz="2400" b="0" i="0" dirty="0">
                <a:solidFill>
                  <a:srgbClr val="000000"/>
                </a:solidFill>
                <a:effectLst/>
                <a:latin typeface="Times New Roman" panose="02020603050405020304" pitchFamily="18" charset="0"/>
                <a:cs typeface="Times New Roman" panose="02020603050405020304" pitchFamily="18" charset="0"/>
              </a:rPr>
              <a:t>develop a technology for trucks that seeks to enrich the lives of people through innovation. But more than that, this time the goal is more ambitious to save lives. </a:t>
            </a:r>
          </a:p>
          <a:p>
            <a:pPr algn="just">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Anyone who has driven for very long knows the frustrations of being stuck behind a truck on a two-lane road. You can’t see around it, and crossing the centerline to peek around seems like you’re taking your life into your own hands. Hampered by a lack of visibility around the back end of larger trucks, drivers often make risky maneuvers that could result in serious head-on collisions with approaching traffic. Driving at night or in bad weather can increase the risk of a crash.</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6633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5E5C1-C626-2806-5E7F-4E4F4E3566D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NEW METHOD</a:t>
            </a:r>
          </a:p>
        </p:txBody>
      </p:sp>
      <p:sp>
        <p:nvSpPr>
          <p:cNvPr id="3" name="Content Placeholder 2">
            <a:extLst>
              <a:ext uri="{FF2B5EF4-FFF2-40B4-BE49-F238E27FC236}">
                <a16:creationId xmlns:a16="http://schemas.microsoft.com/office/drawing/2014/main" id="{117174BC-1AC7-0A91-25C2-C2BA3DFDDDE5}"/>
              </a:ext>
            </a:extLst>
          </p:cNvPr>
          <p:cNvSpPr>
            <a:spLocks noGrp="1"/>
          </p:cNvSpPr>
          <p:nvPr>
            <p:ph idx="1"/>
          </p:nvPr>
        </p:nvSpPr>
        <p:spPr/>
        <p:txBody>
          <a:bodyPr/>
          <a:lstStyle/>
          <a:p>
            <a:pPr algn="just">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The vehicle consists of a wireless camera attached to the front of the truck, which is connected to a video wall made out of four exterior monitors located on the back of the </a:t>
            </a:r>
            <a:r>
              <a:rPr lang="en-US" sz="2400" dirty="0">
                <a:solidFill>
                  <a:srgbClr val="000000"/>
                </a:solidFill>
                <a:latin typeface="Times New Roman" panose="02020603050405020304" pitchFamily="18" charset="0"/>
                <a:cs typeface="Times New Roman" panose="02020603050405020304" pitchFamily="18" charset="0"/>
              </a:rPr>
              <a:t>vehicle</a:t>
            </a:r>
            <a:r>
              <a:rPr lang="en-US" sz="2400" b="0" i="0" dirty="0">
                <a:solidFill>
                  <a:srgbClr val="000000"/>
                </a:solidFill>
                <a:effectLst/>
                <a:latin typeface="Times New Roman" panose="02020603050405020304" pitchFamily="18" charset="0"/>
                <a:cs typeface="Times New Roman" panose="02020603050405020304" pitchFamily="18" charset="0"/>
              </a:rPr>
              <a:t>. The monitors give drivers behind </a:t>
            </a:r>
            <a:r>
              <a:rPr lang="en-US" sz="2400" b="0" i="0">
                <a:solidFill>
                  <a:srgbClr val="000000"/>
                </a:solidFill>
                <a:effectLst/>
                <a:latin typeface="Times New Roman" panose="02020603050405020304" pitchFamily="18" charset="0"/>
                <a:cs typeface="Times New Roman" panose="02020603050405020304" pitchFamily="18" charset="0"/>
              </a:rPr>
              <a:t>the </a:t>
            </a:r>
            <a:r>
              <a:rPr lang="en-US" sz="2400">
                <a:solidFill>
                  <a:srgbClr val="000000"/>
                </a:solidFill>
                <a:latin typeface="Times New Roman" panose="02020603050405020304" pitchFamily="18" charset="0"/>
                <a:cs typeface="Times New Roman" panose="02020603050405020304" pitchFamily="18" charset="0"/>
              </a:rPr>
              <a:t>vehicle</a:t>
            </a:r>
            <a:r>
              <a:rPr lang="en-US" sz="2400" b="0" i="0">
                <a:solidFill>
                  <a:srgbClr val="000000"/>
                </a:solidFill>
                <a:effectLst/>
                <a:latin typeface="Times New Roman" panose="02020603050405020304" pitchFamily="18" charset="0"/>
                <a:cs typeface="Times New Roman" panose="02020603050405020304" pitchFamily="18" charset="0"/>
              </a:rPr>
              <a:t> </a:t>
            </a:r>
            <a:r>
              <a:rPr lang="en-US" sz="2400" b="0" i="0" dirty="0">
                <a:solidFill>
                  <a:srgbClr val="000000"/>
                </a:solidFill>
                <a:effectLst/>
                <a:latin typeface="Times New Roman" panose="02020603050405020304" pitchFamily="18" charset="0"/>
                <a:cs typeface="Times New Roman" panose="02020603050405020304" pitchFamily="18" charset="0"/>
              </a:rPr>
              <a:t>a view of what is going on ahead, even in the dark of night.</a:t>
            </a:r>
          </a:p>
          <a:p>
            <a:pPr algn="just">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This allows drivers to have a better view when deciding whether it is safe to overtake. Another advantage of the Safety Truck is that it may reduce the risk of accidents caused by sudden braking or animals crossing the road.</a:t>
            </a:r>
          </a:p>
          <a:p>
            <a:pPr algn="just">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As creative uses advance with technology development, video walls are becoming an even more powerful tool in stationary places, giving businesses a new way to break through clutter and engage with a video-friendly audience in myriad environments.</a:t>
            </a:r>
          </a:p>
          <a:p>
            <a:endParaRPr lang="en-IN" dirty="0"/>
          </a:p>
        </p:txBody>
      </p:sp>
    </p:spTree>
    <p:extLst>
      <p:ext uri="{BB962C8B-B14F-4D97-AF65-F5344CB8AC3E}">
        <p14:creationId xmlns:p14="http://schemas.microsoft.com/office/powerpoint/2010/main" val="96300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8137-1C06-C0CE-1CC4-ABC97E0DE911}"/>
              </a:ext>
            </a:extLst>
          </p:cNvPr>
          <p:cNvSpPr>
            <a:spLocks noGrp="1"/>
          </p:cNvSpPr>
          <p:nvPr>
            <p:ph type="title"/>
          </p:nvPr>
        </p:nvSpPr>
        <p:spPr>
          <a:xfrm>
            <a:off x="745434" y="620885"/>
            <a:ext cx="10515600" cy="1325563"/>
          </a:xfrm>
        </p:spPr>
        <p:txBody>
          <a:bodyPr/>
          <a:lstStyle/>
          <a:p>
            <a:r>
              <a:rPr kumimoji="0" lang="en-US"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COMPONENTS REQUIRED</a:t>
            </a:r>
            <a:br>
              <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br>
            <a:endParaRPr lang="en-IN" dirty="0"/>
          </a:p>
        </p:txBody>
      </p:sp>
      <p:sp>
        <p:nvSpPr>
          <p:cNvPr id="3" name="Content Placeholder 2">
            <a:extLst>
              <a:ext uri="{FF2B5EF4-FFF2-40B4-BE49-F238E27FC236}">
                <a16:creationId xmlns:a16="http://schemas.microsoft.com/office/drawing/2014/main" id="{12EEB697-C84D-6EAC-A97C-06C4B9FA8C2B}"/>
              </a:ext>
            </a:extLst>
          </p:cNvPr>
          <p:cNvSpPr>
            <a:spLocks noGrp="1"/>
          </p:cNvSpPr>
          <p:nvPr>
            <p:ph idx="1"/>
          </p:nvPr>
        </p:nvSpPr>
        <p:spPr/>
        <p:txBody>
          <a:bodyPr/>
          <a:lstStyle/>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Gear Motor</a:t>
            </a: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Wheels </a:t>
            </a: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Arduino UNO Board</a:t>
            </a: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L298D Motor Driver</a:t>
            </a: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HC05 Bluetooth module</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Android App Developed – AMR_VOICE</a:t>
            </a:r>
          </a:p>
          <a:p>
            <a:pPr marL="0" indent="0">
              <a:buNone/>
            </a:pPr>
            <a:endParaRPr lang="en-IN" dirty="0"/>
          </a:p>
        </p:txBody>
      </p:sp>
      <p:pic>
        <p:nvPicPr>
          <p:cNvPr id="4" name="Google Shape;105;p2" descr="kr.png">
            <a:extLst>
              <a:ext uri="{FF2B5EF4-FFF2-40B4-BE49-F238E27FC236}">
                <a16:creationId xmlns:a16="http://schemas.microsoft.com/office/drawing/2014/main" id="{B61EC60F-AACC-02E6-0E22-3DE138D3B5D1}"/>
              </a:ext>
            </a:extLst>
          </p:cNvPr>
          <p:cNvPicPr preferRelativeResize="0"/>
          <p:nvPr/>
        </p:nvPicPr>
        <p:blipFill rotWithShape="1">
          <a:blip r:embed="rId2">
            <a:alphaModFix/>
          </a:blip>
          <a:srcRect/>
          <a:stretch/>
        </p:blipFill>
        <p:spPr>
          <a:xfrm>
            <a:off x="11353800" y="69057"/>
            <a:ext cx="736601" cy="457200"/>
          </a:xfrm>
          <a:prstGeom prst="rect">
            <a:avLst/>
          </a:prstGeom>
          <a:noFill/>
          <a:ln>
            <a:noFill/>
          </a:ln>
        </p:spPr>
      </p:pic>
    </p:spTree>
    <p:extLst>
      <p:ext uri="{BB962C8B-B14F-4D97-AF65-F5344CB8AC3E}">
        <p14:creationId xmlns:p14="http://schemas.microsoft.com/office/powerpoint/2010/main" val="3857220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1415</Words>
  <Application>Microsoft Office PowerPoint</Application>
  <PresentationFormat>Widescreen</PresentationFormat>
  <Paragraphs>57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               DEPARTMENT OF ELECTRONICS AND COMMUNICATION ENGINEERING                                       MINOR PROJECT 3                                         FINAL  REVIEW  ACCIDENT PREVENTION BY HEAVY VEHICLE                                          </vt:lpstr>
      <vt:lpstr>Abstract</vt:lpstr>
      <vt:lpstr>Introduction</vt:lpstr>
      <vt:lpstr>Problem Statement </vt:lpstr>
      <vt:lpstr>OBJECTIVE</vt:lpstr>
      <vt:lpstr>LITERATURE SURVEY </vt:lpstr>
      <vt:lpstr>EXISTING METHOD</vt:lpstr>
      <vt:lpstr>NEW METHOD</vt:lpstr>
      <vt:lpstr>COMPONENTS REQUIRED </vt:lpstr>
      <vt:lpstr>RESULT</vt:lpstr>
      <vt:lpstr>CONCLUSION</vt:lpstr>
      <vt:lpstr>REFERENCE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Based Voice Controlled Robot Vehicle</dc:title>
  <dc:creator>nithish kumar</dc:creator>
  <cp:lastModifiedBy>Saravanan murugan</cp:lastModifiedBy>
  <cp:revision>28</cp:revision>
  <dcterms:created xsi:type="dcterms:W3CDTF">2023-01-27T17:01:42Z</dcterms:created>
  <dcterms:modified xsi:type="dcterms:W3CDTF">2024-03-05T07:39:58Z</dcterms:modified>
</cp:coreProperties>
</file>