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628332"/>
            <a:ext cx="1035685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2055812"/>
            <a:ext cx="10368915" cy="159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384" y="1906206"/>
            <a:ext cx="85039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DEPARTMENT</a:t>
            </a:r>
            <a:r>
              <a:rPr dirty="0" sz="2400" spc="-1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400" spc="-11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ELECTRONICS</a:t>
            </a:r>
            <a:r>
              <a:rPr dirty="0" sz="2400" spc="1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24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8009" y="1906206"/>
            <a:ext cx="21958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400" spc="-70" b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2400" spc="-11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EE</a:t>
            </a:r>
            <a:r>
              <a:rPr dirty="0" sz="2400" spc="60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400" spc="-114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 spc="6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0210" y="2602547"/>
            <a:ext cx="6659245" cy="1172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latin typeface="Times New Roman"/>
                <a:cs typeface="Times New Roman"/>
              </a:rPr>
              <a:t>DESI</a:t>
            </a:r>
            <a:r>
              <a:rPr dirty="0" sz="2700" spc="70" b="1">
                <a:latin typeface="Times New Roman"/>
                <a:cs typeface="Times New Roman"/>
              </a:rPr>
              <a:t>G</a:t>
            </a:r>
            <a:r>
              <a:rPr dirty="0" sz="2700" b="1">
                <a:latin typeface="Times New Roman"/>
                <a:cs typeface="Times New Roman"/>
              </a:rPr>
              <a:t>N</a:t>
            </a:r>
            <a:r>
              <a:rPr dirty="0" sz="2700" spc="-7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OF</a:t>
            </a:r>
            <a:r>
              <a:rPr dirty="0" sz="2700" spc="-7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DI</a:t>
            </a:r>
            <a:r>
              <a:rPr dirty="0" sz="2700" spc="70" b="1">
                <a:latin typeface="Times New Roman"/>
                <a:cs typeface="Times New Roman"/>
              </a:rPr>
              <a:t>G</a:t>
            </a:r>
            <a:r>
              <a:rPr dirty="0" sz="2700" b="1">
                <a:latin typeface="Times New Roman"/>
                <a:cs typeface="Times New Roman"/>
              </a:rPr>
              <a:t>I</a:t>
            </a:r>
            <a:r>
              <a:rPr dirty="0" sz="2700" spc="-229" b="1">
                <a:latin typeface="Times New Roman"/>
                <a:cs typeface="Times New Roman"/>
              </a:rPr>
              <a:t>T</a:t>
            </a:r>
            <a:r>
              <a:rPr dirty="0" sz="2700" spc="-75" b="1">
                <a:latin typeface="Times New Roman"/>
                <a:cs typeface="Times New Roman"/>
              </a:rPr>
              <a:t>A</a:t>
            </a:r>
            <a:r>
              <a:rPr dirty="0" sz="2700" b="1">
                <a:latin typeface="Times New Roman"/>
                <a:cs typeface="Times New Roman"/>
              </a:rPr>
              <a:t>L</a:t>
            </a:r>
            <a:r>
              <a:rPr dirty="0" sz="2700" spc="-155" b="1">
                <a:latin typeface="Times New Roman"/>
                <a:cs typeface="Times New Roman"/>
              </a:rPr>
              <a:t> </a:t>
            </a:r>
            <a:r>
              <a:rPr dirty="0" sz="2700" spc="70" b="1">
                <a:latin typeface="Times New Roman"/>
                <a:cs typeface="Times New Roman"/>
              </a:rPr>
              <a:t>F</a:t>
            </a:r>
            <a:r>
              <a:rPr dirty="0" sz="2700" b="1">
                <a:latin typeface="Times New Roman"/>
                <a:cs typeface="Times New Roman"/>
              </a:rPr>
              <a:t>I</a:t>
            </a:r>
            <a:r>
              <a:rPr dirty="0" sz="2700" spc="-229" b="1">
                <a:latin typeface="Times New Roman"/>
                <a:cs typeface="Times New Roman"/>
              </a:rPr>
              <a:t>L</a:t>
            </a:r>
            <a:r>
              <a:rPr dirty="0" sz="2700" b="1">
                <a:latin typeface="Times New Roman"/>
                <a:cs typeface="Times New Roman"/>
              </a:rPr>
              <a:t>TERS</a:t>
            </a:r>
            <a:r>
              <a:rPr dirty="0" sz="2700" spc="-229" b="1">
                <a:latin typeface="Times New Roman"/>
                <a:cs typeface="Times New Roman"/>
              </a:rPr>
              <a:t> </a:t>
            </a:r>
            <a:r>
              <a:rPr dirty="0" sz="2700" spc="-300" b="1">
                <a:latin typeface="Times New Roman"/>
                <a:cs typeface="Times New Roman"/>
              </a:rPr>
              <a:t>A</a:t>
            </a:r>
            <a:r>
              <a:rPr dirty="0" sz="2700" b="1">
                <a:latin typeface="Times New Roman"/>
                <a:cs typeface="Times New Roman"/>
              </a:rPr>
              <a:t>T</a:t>
            </a:r>
            <a:r>
              <a:rPr dirty="0" sz="2700" spc="-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60</a:t>
            </a:r>
            <a:r>
              <a:rPr dirty="0" sz="2700" b="1">
                <a:latin typeface="Times New Roman"/>
                <a:cs typeface="Times New Roman"/>
              </a:rPr>
              <a:t> </a:t>
            </a:r>
            <a:r>
              <a:rPr dirty="0" sz="2700" spc="70" b="1">
                <a:latin typeface="Times New Roman"/>
                <a:cs typeface="Times New Roman"/>
              </a:rPr>
              <a:t>G</a:t>
            </a:r>
            <a:r>
              <a:rPr dirty="0" sz="2700" b="1">
                <a:latin typeface="Times New Roman"/>
                <a:cs typeface="Times New Roman"/>
              </a:rPr>
              <a:t>Hz</a:t>
            </a:r>
            <a:endParaRPr sz="27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2545"/>
              </a:spcBef>
            </a:pPr>
            <a:r>
              <a:rPr dirty="0" sz="2700" spc="15" b="1">
                <a:latin typeface="Times New Roman"/>
                <a:cs typeface="Times New Roman"/>
              </a:rPr>
              <a:t>MINOR</a:t>
            </a:r>
            <a:r>
              <a:rPr dirty="0" sz="2700" spc="-90" b="1">
                <a:latin typeface="Times New Roman"/>
                <a:cs typeface="Times New Roman"/>
              </a:rPr>
              <a:t> </a:t>
            </a:r>
            <a:r>
              <a:rPr dirty="0" sz="2700" spc="10" b="1">
                <a:latin typeface="Times New Roman"/>
                <a:cs typeface="Times New Roman"/>
              </a:rPr>
              <a:t>PROJECT</a:t>
            </a:r>
            <a:r>
              <a:rPr dirty="0" sz="2700" spc="-165" b="1">
                <a:latin typeface="Times New Roman"/>
                <a:cs typeface="Times New Roman"/>
              </a:rPr>
              <a:t> </a:t>
            </a:r>
            <a:r>
              <a:rPr dirty="0" sz="2700" b="1">
                <a:latin typeface="Times New Roman"/>
                <a:cs typeface="Times New Roman"/>
              </a:rPr>
              <a:t>FINAL</a:t>
            </a:r>
            <a:r>
              <a:rPr dirty="0" sz="2700" spc="-165" b="1">
                <a:latin typeface="Times New Roman"/>
                <a:cs typeface="Times New Roman"/>
              </a:rPr>
              <a:t> </a:t>
            </a:r>
            <a:r>
              <a:rPr dirty="0" sz="2700" spc="-15" b="1">
                <a:latin typeface="Times New Roman"/>
                <a:cs typeface="Times New Roman"/>
              </a:rPr>
              <a:t>REVIEW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4205795"/>
            <a:ext cx="2303145" cy="139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200"/>
              </a:lnSpc>
              <a:spcBef>
                <a:spcPts val="100"/>
              </a:spcBef>
            </a:pPr>
            <a:r>
              <a:rPr dirty="0" sz="2400" spc="10">
                <a:solidFill>
                  <a:srgbClr val="44536A"/>
                </a:solidFill>
                <a:latin typeface="Times New Roman"/>
                <a:cs typeface="Times New Roman"/>
              </a:rPr>
              <a:t>P</a:t>
            </a:r>
            <a:r>
              <a:rPr dirty="0" sz="2400" spc="-25">
                <a:solidFill>
                  <a:srgbClr val="44536A"/>
                </a:solidFill>
                <a:latin typeface="Times New Roman"/>
                <a:cs typeface="Times New Roman"/>
              </a:rPr>
              <a:t>R</a:t>
            </a:r>
            <a:r>
              <a:rPr dirty="0" sz="2400" spc="30">
                <a:solidFill>
                  <a:srgbClr val="44536A"/>
                </a:solidFill>
                <a:latin typeface="Times New Roman"/>
                <a:cs typeface="Times New Roman"/>
              </a:rPr>
              <a:t>E</a:t>
            </a:r>
            <a:r>
              <a:rPr dirty="0" sz="2400" spc="10">
                <a:solidFill>
                  <a:srgbClr val="44536A"/>
                </a:solidFill>
                <a:latin typeface="Times New Roman"/>
                <a:cs typeface="Times New Roman"/>
              </a:rPr>
              <a:t>S</a:t>
            </a:r>
            <a:r>
              <a:rPr dirty="0" sz="2400" spc="30">
                <a:solidFill>
                  <a:srgbClr val="44536A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44536A"/>
                </a:solidFill>
                <a:latin typeface="Times New Roman"/>
                <a:cs typeface="Times New Roman"/>
              </a:rPr>
              <a:t>N</a:t>
            </a:r>
            <a:r>
              <a:rPr dirty="0" sz="2400" spc="-50">
                <a:solidFill>
                  <a:srgbClr val="44536A"/>
                </a:solidFill>
                <a:latin typeface="Times New Roman"/>
                <a:cs typeface="Times New Roman"/>
              </a:rPr>
              <a:t>T</a:t>
            </a:r>
            <a:r>
              <a:rPr dirty="0" sz="2400" spc="30">
                <a:solidFill>
                  <a:srgbClr val="44536A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44536A"/>
                </a:solidFill>
                <a:latin typeface="Times New Roman"/>
                <a:cs typeface="Times New Roman"/>
              </a:rPr>
              <a:t>D</a:t>
            </a:r>
            <a:r>
              <a:rPr dirty="0" sz="2400" spc="-85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4536A"/>
                </a:solidFill>
                <a:latin typeface="Times New Roman"/>
                <a:cs typeface="Times New Roman"/>
              </a:rPr>
              <a:t>B</a:t>
            </a:r>
            <a:r>
              <a:rPr dirty="0" sz="2400" spc="-235">
                <a:solidFill>
                  <a:srgbClr val="44536A"/>
                </a:solidFill>
                <a:latin typeface="Times New Roman"/>
                <a:cs typeface="Times New Roman"/>
              </a:rPr>
              <a:t>Y</a:t>
            </a:r>
            <a:r>
              <a:rPr dirty="0" sz="2400">
                <a:solidFill>
                  <a:srgbClr val="44536A"/>
                </a:solidFill>
                <a:latin typeface="Times New Roman"/>
                <a:cs typeface="Times New Roman"/>
              </a:rPr>
              <a:t>:  </a:t>
            </a:r>
            <a:r>
              <a:rPr dirty="0" sz="2400" spc="-110">
                <a:solidFill>
                  <a:srgbClr val="44536A"/>
                </a:solidFill>
                <a:latin typeface="Times New Roman"/>
                <a:cs typeface="Times New Roman"/>
              </a:rPr>
              <a:t>SARAVANAN </a:t>
            </a:r>
            <a:r>
              <a:rPr dirty="0" sz="2400">
                <a:solidFill>
                  <a:srgbClr val="44536A"/>
                </a:solidFill>
                <a:latin typeface="Times New Roman"/>
                <a:cs typeface="Times New Roman"/>
              </a:rPr>
              <a:t>M </a:t>
            </a:r>
            <a:r>
              <a:rPr dirty="0" sz="2400" spc="5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4536A"/>
                </a:solidFill>
                <a:latin typeface="Times New Roman"/>
                <a:cs typeface="Times New Roman"/>
              </a:rPr>
              <a:t>(927621BEC187)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7990" y="4715649"/>
            <a:ext cx="2360930" cy="149098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750" spc="5">
                <a:solidFill>
                  <a:srgbClr val="44536A"/>
                </a:solidFill>
                <a:latin typeface="Calibri"/>
                <a:cs typeface="Calibri"/>
              </a:rPr>
              <a:t>GUIDED</a:t>
            </a:r>
            <a:r>
              <a:rPr dirty="0" sz="2750" spc="2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750" spc="-95">
                <a:solidFill>
                  <a:srgbClr val="44536A"/>
                </a:solidFill>
                <a:latin typeface="Calibri"/>
                <a:cs typeface="Calibri"/>
              </a:rPr>
              <a:t>BY: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25200"/>
              </a:lnSpc>
              <a:spcBef>
                <a:spcPts val="80"/>
              </a:spcBef>
            </a:pP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 spc="-12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4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 spc="-80">
                <a:latin typeface="Times New Roman"/>
                <a:cs typeface="Times New Roman"/>
              </a:rPr>
              <a:t>h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 spc="-14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od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 spc="-6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,  </a:t>
            </a:r>
            <a:r>
              <a:rPr dirty="0" sz="2400" spc="-30">
                <a:latin typeface="Times New Roman"/>
                <a:cs typeface="Times New Roman"/>
              </a:rPr>
              <a:t>Professor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3505" y="6434454"/>
            <a:ext cx="2836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z="1200" spc="25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Y  </a:t>
            </a:r>
            <a:r>
              <a:rPr dirty="0" sz="1200" spc="35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z="1200" spc="3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LL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z="1200" spc="-3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z="1200" spc="-7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EE</a:t>
            </a:r>
            <a:r>
              <a:rPr dirty="0" sz="1200" spc="25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84001" y="643445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675"/>
            <a:ext cx="3809999" cy="990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57150"/>
            <a:ext cx="1600200" cy="13525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34650" y="66675"/>
            <a:ext cx="16573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28332"/>
            <a:ext cx="422211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FI</a:t>
            </a:r>
            <a:r>
              <a:rPr dirty="0" spc="40"/>
              <a:t>NA</a:t>
            </a:r>
            <a:r>
              <a:rPr dirty="0" spc="20"/>
              <a:t>L</a:t>
            </a:r>
            <a:r>
              <a:rPr dirty="0" spc="-375"/>
              <a:t> </a:t>
            </a:r>
            <a:r>
              <a:rPr dirty="0" spc="20"/>
              <a:t>O</a:t>
            </a:r>
            <a:r>
              <a:rPr dirty="0" spc="45"/>
              <a:t>U</a:t>
            </a:r>
            <a:r>
              <a:rPr dirty="0" spc="-15"/>
              <a:t>T</a:t>
            </a:r>
            <a:r>
              <a:rPr dirty="0" spc="15"/>
              <a:t>P</a:t>
            </a:r>
            <a:r>
              <a:rPr dirty="0" spc="35"/>
              <a:t>U</a:t>
            </a:r>
            <a:r>
              <a:rPr dirty="0" spc="2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14525"/>
            <a:ext cx="9191625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28332"/>
            <a:ext cx="615505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STEPPED</a:t>
            </a:r>
            <a:r>
              <a:rPr dirty="0" spc="-114"/>
              <a:t> </a:t>
            </a:r>
            <a:r>
              <a:rPr dirty="0" spc="20"/>
              <a:t>IMPEDANCE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1924050"/>
            <a:ext cx="9020175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28332"/>
            <a:ext cx="349631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813305"/>
            <a:ext cx="359981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105"/>
              </a:spcBef>
              <a:buSzPct val="95833"/>
              <a:buFont typeface="Wingdings"/>
              <a:buChar char=""/>
              <a:tabLst>
                <a:tab pos="260985" algn="l"/>
                <a:tab pos="1232535" algn="l"/>
                <a:tab pos="1766570" algn="l"/>
                <a:tab pos="3072130" algn="l"/>
              </a:tabLst>
            </a:pPr>
            <a:r>
              <a:rPr dirty="0" sz="2400" spc="35">
                <a:latin typeface="Times New Roman"/>
                <a:cs typeface="Times New Roman"/>
              </a:rPr>
              <a:t>J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 spc="-75">
                <a:latin typeface="Times New Roman"/>
                <a:cs typeface="Times New Roman"/>
              </a:rPr>
              <a:t>m</a:t>
            </a:r>
            <a:r>
              <a:rPr dirty="0" sz="2400" spc="5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30">
                <a:latin typeface="Times New Roman"/>
                <a:cs typeface="Times New Roman"/>
              </a:rPr>
              <a:t>B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50">
                <a:latin typeface="Times New Roman"/>
                <a:cs typeface="Times New Roman"/>
              </a:rPr>
              <a:t>e</a:t>
            </a:r>
            <a:r>
              <a:rPr dirty="0" sz="2400" spc="-114">
                <a:latin typeface="Times New Roman"/>
                <a:cs typeface="Times New Roman"/>
              </a:rPr>
              <a:t>s</a:t>
            </a:r>
            <a:r>
              <a:rPr dirty="0" sz="2400" spc="55">
                <a:latin typeface="Times New Roman"/>
                <a:cs typeface="Times New Roman"/>
              </a:rPr>
              <a:t>c</a:t>
            </a:r>
            <a:r>
              <a:rPr dirty="0" sz="2400" spc="-7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 spc="5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0844" y="1813305"/>
            <a:ext cx="655510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90345" algn="l"/>
                <a:tab pos="2167255" algn="l"/>
                <a:tab pos="3387090" algn="l"/>
                <a:tab pos="4559300" algn="l"/>
                <a:tab pos="5779770" algn="l"/>
              </a:tabLst>
            </a:pPr>
            <a:r>
              <a:rPr dirty="0" sz="2400" spc="10">
                <a:latin typeface="Times New Roman"/>
                <a:cs typeface="Times New Roman"/>
              </a:rPr>
              <a:t>S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sz="2400" spc="5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75">
                <a:latin typeface="Times New Roman"/>
                <a:cs typeface="Times New Roman"/>
              </a:rPr>
              <a:t>n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 spc="70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55">
                <a:latin typeface="Times New Roman"/>
                <a:cs typeface="Times New Roman"/>
              </a:rPr>
              <a:t>a</a:t>
            </a:r>
            <a:r>
              <a:rPr dirty="0" sz="2400" spc="-8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7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5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0">
                <a:latin typeface="Times New Roman"/>
                <a:cs typeface="Times New Roman"/>
              </a:rPr>
              <a:t>W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lk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55">
                <a:latin typeface="Times New Roman"/>
                <a:cs typeface="Times New Roman"/>
              </a:rPr>
              <a:t>“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-75">
                <a:latin typeface="Times New Roman"/>
                <a:cs typeface="Times New Roman"/>
              </a:rPr>
              <a:t>g</a:t>
            </a:r>
            <a:r>
              <a:rPr dirty="0" sz="2400" spc="5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0">
                <a:latin typeface="Times New Roman"/>
                <a:cs typeface="Times New Roman"/>
              </a:rPr>
              <a:t>S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-75">
                <a:latin typeface="Times New Roman"/>
                <a:cs typeface="Times New Roman"/>
              </a:rPr>
              <a:t>gn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4775" rIns="0" bIns="0" rtlCol="0" vert="horz">
            <a:spAutoFit/>
          </a:bodyPr>
          <a:lstStyle/>
          <a:p>
            <a:pPr algn="just" marL="241300">
              <a:lnSpc>
                <a:spcPct val="100000"/>
              </a:lnSpc>
              <a:spcBef>
                <a:spcPts val="825"/>
              </a:spcBef>
            </a:pPr>
            <a:r>
              <a:rPr dirty="0" spc="-35"/>
              <a:t>Processing:</a:t>
            </a:r>
            <a:r>
              <a:rPr dirty="0" spc="305"/>
              <a:t> </a:t>
            </a:r>
            <a:r>
              <a:rPr dirty="0" spc="-35"/>
              <a:t>Inastant</a:t>
            </a:r>
            <a:r>
              <a:rPr dirty="0" spc="305"/>
              <a:t> </a:t>
            </a:r>
            <a:r>
              <a:rPr dirty="0" spc="-45"/>
              <a:t>access”,</a:t>
            </a:r>
            <a:r>
              <a:rPr dirty="0" spc="229"/>
              <a:t> </a:t>
            </a:r>
            <a:r>
              <a:rPr dirty="0"/>
              <a:t>2009,</a:t>
            </a:r>
            <a:r>
              <a:rPr dirty="0" spc="-5"/>
              <a:t> pp.3.</a:t>
            </a:r>
          </a:p>
          <a:p>
            <a:pPr algn="just" marL="241300" marR="5080" indent="-229235">
              <a:lnSpc>
                <a:spcPct val="90000"/>
              </a:lnSpc>
              <a:spcBef>
                <a:spcPts val="1010"/>
              </a:spcBef>
              <a:buFont typeface="Wingdings"/>
              <a:buChar char=""/>
              <a:tabLst>
                <a:tab pos="318135" algn="l"/>
              </a:tabLst>
            </a:pPr>
            <a:r>
              <a:rPr dirty="0" spc="-10"/>
              <a:t>A.K.M.</a:t>
            </a:r>
            <a:r>
              <a:rPr dirty="0" spc="-5"/>
              <a:t> Fazlul</a:t>
            </a:r>
            <a:r>
              <a:rPr dirty="0"/>
              <a:t> </a:t>
            </a:r>
            <a:r>
              <a:rPr dirty="0" spc="-10"/>
              <a:t>Haque,</a:t>
            </a:r>
            <a:r>
              <a:rPr dirty="0" spc="-5"/>
              <a:t> </a:t>
            </a:r>
            <a:r>
              <a:rPr dirty="0" spc="-10"/>
              <a:t>“Enviable</a:t>
            </a:r>
            <a:r>
              <a:rPr dirty="0" spc="-5"/>
              <a:t> </a:t>
            </a:r>
            <a:r>
              <a:rPr dirty="0" spc="5"/>
              <a:t>Parameters</a:t>
            </a:r>
            <a:r>
              <a:rPr dirty="0" spc="10"/>
              <a:t> </a:t>
            </a:r>
            <a:r>
              <a:rPr dirty="0"/>
              <a:t>Extraction</a:t>
            </a:r>
            <a:r>
              <a:rPr dirty="0" spc="5"/>
              <a:t> </a:t>
            </a:r>
            <a:r>
              <a:rPr dirty="0" spc="-35"/>
              <a:t>and</a:t>
            </a:r>
            <a:r>
              <a:rPr dirty="0" spc="-30"/>
              <a:t> </a:t>
            </a:r>
            <a:r>
              <a:rPr dirty="0" spc="5"/>
              <a:t>Enhanced </a:t>
            </a:r>
            <a:r>
              <a:rPr dirty="0" spc="10"/>
              <a:t> </a:t>
            </a:r>
            <a:r>
              <a:rPr dirty="0" spc="-15"/>
              <a:t>Performance </a:t>
            </a:r>
            <a:r>
              <a:rPr dirty="0" spc="35"/>
              <a:t>of </a:t>
            </a:r>
            <a:r>
              <a:rPr dirty="0" spc="-15"/>
              <a:t>Digital </a:t>
            </a:r>
            <a:r>
              <a:rPr dirty="0" spc="5"/>
              <a:t>Filters using </a:t>
            </a:r>
            <a:r>
              <a:rPr dirty="0" spc="20"/>
              <a:t>FDA </a:t>
            </a:r>
            <a:r>
              <a:rPr dirty="0" spc="-35"/>
              <a:t>Tool”, </a:t>
            </a:r>
            <a:r>
              <a:rPr dirty="0" spc="-5"/>
              <a:t>Journal of Bangladesh </a:t>
            </a:r>
            <a:r>
              <a:rPr dirty="0"/>
              <a:t>Electronic </a:t>
            </a:r>
            <a:r>
              <a:rPr dirty="0" spc="-585"/>
              <a:t> </a:t>
            </a:r>
            <a:r>
              <a:rPr dirty="0" spc="-5"/>
              <a:t>Society</a:t>
            </a:r>
            <a:r>
              <a:rPr dirty="0" spc="5"/>
              <a:t> </a:t>
            </a:r>
            <a:r>
              <a:rPr dirty="0"/>
              <a:t>9 </a:t>
            </a:r>
            <a:r>
              <a:rPr dirty="0" spc="10"/>
              <a:t>(1),</a:t>
            </a:r>
            <a:r>
              <a:rPr dirty="0" spc="-80"/>
              <a:t> </a:t>
            </a:r>
            <a:r>
              <a:rPr dirty="0" spc="-5"/>
              <a:t>2009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7575" y="3721417"/>
            <a:ext cx="10374630" cy="262382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241300" marR="10160" indent="-229235">
              <a:lnSpc>
                <a:spcPct val="89900"/>
              </a:lnSpc>
              <a:spcBef>
                <a:spcPts val="39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-15">
                <a:latin typeface="Times New Roman"/>
                <a:cs typeface="Times New Roman"/>
              </a:rPr>
              <a:t>Ethan </a:t>
            </a:r>
            <a:r>
              <a:rPr dirty="0" sz="2400" spc="-5">
                <a:latin typeface="Times New Roman"/>
                <a:cs typeface="Times New Roman"/>
              </a:rPr>
              <a:t>Elenberg, Stephanie Ng, Anthony </a:t>
            </a:r>
            <a:r>
              <a:rPr dirty="0" sz="2400" spc="-15">
                <a:latin typeface="Times New Roman"/>
                <a:cs typeface="Times New Roman"/>
              </a:rPr>
              <a:t>Hsu, </a:t>
            </a:r>
            <a:r>
              <a:rPr dirty="0" sz="2400" spc="-25">
                <a:latin typeface="Times New Roman"/>
                <a:cs typeface="Times New Roman"/>
              </a:rPr>
              <a:t>Alaap </a:t>
            </a:r>
            <a:r>
              <a:rPr dirty="0" sz="2400" spc="-10">
                <a:latin typeface="Times New Roman"/>
                <a:cs typeface="Times New Roman"/>
              </a:rPr>
              <a:t>Parikh, Michelle </a:t>
            </a:r>
            <a:r>
              <a:rPr dirty="0" sz="2400" spc="-105">
                <a:latin typeface="Times New Roman"/>
                <a:cs typeface="Times New Roman"/>
              </a:rPr>
              <a:t>Yu,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Marc 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L’Heureux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E.J.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Thiele,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“Digital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Design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for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Audio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Processing”,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American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journal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physics,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1965.</a:t>
            </a:r>
            <a:endParaRPr sz="2400">
              <a:latin typeface="Times New Roman"/>
              <a:cs typeface="Times New Roman"/>
            </a:endParaRPr>
          </a:p>
          <a:p>
            <a:pPr algn="just" marL="260350" indent="-248285">
              <a:lnSpc>
                <a:spcPts val="272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5">
                <a:latin typeface="Times New Roman"/>
                <a:cs typeface="Times New Roman"/>
              </a:rPr>
              <a:t>Ekta 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Yadav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and</a:t>
            </a:r>
            <a:r>
              <a:rPr dirty="0" sz="2400" spc="6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Rupali,</a:t>
            </a:r>
            <a:r>
              <a:rPr dirty="0" sz="2400" spc="6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“Digital</a:t>
            </a:r>
            <a:r>
              <a:rPr dirty="0" sz="2400" spc="69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IIR 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Filter</a:t>
            </a:r>
            <a:r>
              <a:rPr dirty="0" sz="2400" spc="7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Design”,</a:t>
            </a:r>
            <a:r>
              <a:rPr dirty="0" sz="2400" spc="6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International</a:t>
            </a:r>
            <a:r>
              <a:rPr dirty="0" sz="2400" spc="6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Journal</a:t>
            </a:r>
            <a:r>
              <a:rPr dirty="0" sz="2400" spc="7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algn="just" marL="241300">
              <a:lnSpc>
                <a:spcPts val="2720"/>
              </a:lnSpc>
            </a:pPr>
            <a:r>
              <a:rPr dirty="0" sz="2400" spc="-30">
                <a:latin typeface="Times New Roman"/>
                <a:cs typeface="Times New Roman"/>
              </a:rPr>
              <a:t>Innovative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Research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Technology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(IJIRT),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vol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1,2015</a:t>
            </a:r>
            <a:endParaRPr sz="2400">
              <a:latin typeface="Times New Roman"/>
              <a:cs typeface="Times New Roman"/>
            </a:endParaRPr>
          </a:p>
          <a:p>
            <a:pPr algn="just" marL="260350" indent="-248285">
              <a:lnSpc>
                <a:spcPts val="275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-10">
                <a:latin typeface="Times New Roman"/>
                <a:cs typeface="Times New Roman"/>
              </a:rPr>
              <a:t>Proakis,</a:t>
            </a:r>
            <a:r>
              <a:rPr dirty="0" sz="2400" spc="128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J.G.  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and</a:t>
            </a:r>
            <a:r>
              <a:rPr dirty="0" sz="2400" spc="12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Manolakis,</a:t>
            </a:r>
            <a:r>
              <a:rPr dirty="0" sz="2400" spc="12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D.G.,</a:t>
            </a:r>
            <a:r>
              <a:rPr dirty="0" sz="2400" spc="12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Digital</a:t>
            </a:r>
            <a:r>
              <a:rPr dirty="0" sz="2400" spc="13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signal</a:t>
            </a:r>
            <a:r>
              <a:rPr dirty="0" sz="2400" spc="12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processing:</a:t>
            </a:r>
            <a:r>
              <a:rPr dirty="0" sz="2400" spc="12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principles,</a:t>
            </a:r>
            <a:endParaRPr sz="2400">
              <a:latin typeface="Times New Roman"/>
              <a:cs typeface="Times New Roman"/>
            </a:endParaRPr>
          </a:p>
          <a:p>
            <a:pPr algn="just" marL="241300">
              <a:lnSpc>
                <a:spcPts val="2755"/>
              </a:lnSpc>
            </a:pPr>
            <a:r>
              <a:rPr dirty="0" sz="2400" spc="-30">
                <a:latin typeface="Times New Roman"/>
                <a:cs typeface="Times New Roman"/>
              </a:rPr>
              <a:t>algorithms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and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applications,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Third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Edition,(1996),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ISBN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-81-203-1129-9.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9025" y="133350"/>
            <a:ext cx="7334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3505" y="6434454"/>
            <a:ext cx="2836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z="1200" spc="25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Y  </a:t>
            </a:r>
            <a:r>
              <a:rPr dirty="0" sz="1200" spc="35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dirty="0" sz="1200" spc="3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z="1200" spc="20">
                <a:solidFill>
                  <a:srgbClr val="888888"/>
                </a:solidFill>
                <a:latin typeface="Calibri"/>
                <a:cs typeface="Calibri"/>
              </a:rPr>
              <a:t>LL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z="1200" spc="-3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dirty="0" sz="1200" spc="-7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z="1200" spc="15">
                <a:solidFill>
                  <a:srgbClr val="888888"/>
                </a:solidFill>
                <a:latin typeface="Calibri"/>
                <a:cs typeface="Calibri"/>
              </a:rPr>
              <a:t>EE</a:t>
            </a:r>
            <a:r>
              <a:rPr dirty="0" sz="1200" spc="25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7801" y="643445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2476373"/>
            <a:ext cx="3910076" cy="22241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05752"/>
            <a:ext cx="211772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0"/>
              <a:t>A</a:t>
            </a:r>
            <a:r>
              <a:rPr dirty="0" spc="-50"/>
              <a:t>b</a:t>
            </a:r>
            <a:r>
              <a:rPr dirty="0" spc="10"/>
              <a:t>s</a:t>
            </a:r>
            <a:r>
              <a:rPr dirty="0" spc="35"/>
              <a:t>t</a:t>
            </a:r>
            <a:r>
              <a:rPr dirty="0" spc="-10"/>
              <a:t>r</a:t>
            </a:r>
            <a:r>
              <a:rPr dirty="0" spc="45"/>
              <a:t>a</a:t>
            </a:r>
            <a:r>
              <a:rPr dirty="0" spc="-10"/>
              <a:t>c</a:t>
            </a:r>
            <a:r>
              <a:rPr dirty="0" spc="1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298955"/>
            <a:ext cx="10864850" cy="36925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12700" marR="5080">
              <a:lnSpc>
                <a:spcPct val="90200"/>
              </a:lnSpc>
              <a:spcBef>
                <a:spcPts val="385"/>
              </a:spcBef>
            </a:pPr>
            <a:r>
              <a:rPr dirty="0" sz="2400" spc="-15">
                <a:latin typeface="Times New Roman"/>
                <a:cs typeface="Times New Roman"/>
              </a:rPr>
              <a:t>Digital </a:t>
            </a:r>
            <a:r>
              <a:rPr dirty="0" sz="2400" spc="5">
                <a:latin typeface="Times New Roman"/>
                <a:cs typeface="Times New Roman"/>
              </a:rPr>
              <a:t>filters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10">
                <a:latin typeface="Times New Roman"/>
                <a:cs typeface="Times New Roman"/>
              </a:rPr>
              <a:t>mandatory </a:t>
            </a:r>
            <a:r>
              <a:rPr dirty="0" sz="2400" spc="-20">
                <a:latin typeface="Times New Roman"/>
                <a:cs typeface="Times New Roman"/>
              </a:rPr>
              <a:t>for </a:t>
            </a:r>
            <a:r>
              <a:rPr dirty="0" sz="2400" spc="-15">
                <a:latin typeface="Times New Roman"/>
                <a:cs typeface="Times New Roman"/>
              </a:rPr>
              <a:t>digital </a:t>
            </a:r>
            <a:r>
              <a:rPr dirty="0" sz="2400" spc="-20">
                <a:latin typeface="Times New Roman"/>
                <a:cs typeface="Times New Roman"/>
              </a:rPr>
              <a:t>signal </a:t>
            </a:r>
            <a:r>
              <a:rPr dirty="0" sz="2400" spc="-10">
                <a:latin typeface="Times New Roman"/>
                <a:cs typeface="Times New Roman"/>
              </a:rPr>
              <a:t>processing. </a:t>
            </a:r>
            <a:r>
              <a:rPr dirty="0" sz="2400" spc="5">
                <a:latin typeface="Times New Roman"/>
                <a:cs typeface="Times New Roman"/>
              </a:rPr>
              <a:t>This </a:t>
            </a:r>
            <a:r>
              <a:rPr dirty="0" sz="2400" spc="-5">
                <a:latin typeface="Times New Roman"/>
                <a:cs typeface="Times New Roman"/>
              </a:rPr>
              <a:t>paper </a:t>
            </a:r>
            <a:r>
              <a:rPr dirty="0" sz="2400" spc="5">
                <a:latin typeface="Times New Roman"/>
                <a:cs typeface="Times New Roman"/>
              </a:rPr>
              <a:t>presents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15">
                <a:latin typeface="Times New Roman"/>
                <a:cs typeface="Times New Roman"/>
              </a:rPr>
              <a:t>digital </a:t>
            </a:r>
            <a:r>
              <a:rPr dirty="0" sz="2400" spc="-10">
                <a:latin typeface="Times New Roman"/>
                <a:cs typeface="Times New Roman"/>
              </a:rPr>
              <a:t> filter </a:t>
            </a:r>
            <a:r>
              <a:rPr dirty="0" sz="2400" spc="-25">
                <a:latin typeface="Times New Roman"/>
                <a:cs typeface="Times New Roman"/>
              </a:rPr>
              <a:t>that </a:t>
            </a:r>
            <a:r>
              <a:rPr dirty="0" sz="2400" spc="5">
                <a:latin typeface="Times New Roman"/>
                <a:cs typeface="Times New Roman"/>
              </a:rPr>
              <a:t>dispels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5">
                <a:latin typeface="Times New Roman"/>
                <a:cs typeface="Times New Roman"/>
              </a:rPr>
              <a:t>unwanted</a:t>
            </a:r>
            <a:r>
              <a:rPr dirty="0" sz="2400" spc="-10">
                <a:latin typeface="Times New Roman"/>
                <a:cs typeface="Times New Roman"/>
              </a:rPr>
              <a:t> signals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10">
                <a:latin typeface="Times New Roman"/>
                <a:cs typeface="Times New Roman"/>
              </a:rPr>
              <a:t>noise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from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required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signal </a:t>
            </a:r>
            <a:r>
              <a:rPr dirty="0" sz="2400" spc="-10">
                <a:latin typeface="Times New Roman"/>
                <a:cs typeface="Times New Roman"/>
              </a:rPr>
              <a:t>and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enhances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performance </a:t>
            </a:r>
            <a:r>
              <a:rPr dirty="0" sz="2400" spc="3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signal.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extracted features </a:t>
            </a:r>
            <a:r>
              <a:rPr dirty="0" sz="2400" spc="35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digital </a:t>
            </a:r>
            <a:r>
              <a:rPr dirty="0" sz="2400" spc="-10">
                <a:latin typeface="Times New Roman"/>
                <a:cs typeface="Times New Roman"/>
              </a:rPr>
              <a:t>filter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have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been 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analyzed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improve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15">
                <a:latin typeface="Times New Roman"/>
                <a:cs typeface="Times New Roman"/>
              </a:rPr>
              <a:t>output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the </a:t>
            </a:r>
            <a:r>
              <a:rPr dirty="0" sz="2400" spc="-10">
                <a:latin typeface="Times New Roman"/>
                <a:cs typeface="Times New Roman"/>
              </a:rPr>
              <a:t>signal </a:t>
            </a:r>
            <a:r>
              <a:rPr dirty="0" sz="2400" spc="35">
                <a:latin typeface="Times New Roman"/>
                <a:cs typeface="Times New Roman"/>
              </a:rPr>
              <a:t>by </a:t>
            </a:r>
            <a:r>
              <a:rPr dirty="0" sz="2400" spc="-10">
                <a:latin typeface="Times New Roman"/>
                <a:cs typeface="Times New Roman"/>
              </a:rPr>
              <a:t>using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15">
                <a:latin typeface="Times New Roman"/>
                <a:cs typeface="Times New Roman"/>
              </a:rPr>
              <a:t>IIR </a:t>
            </a:r>
            <a:r>
              <a:rPr dirty="0" sz="2400" spc="5">
                <a:latin typeface="Times New Roman"/>
                <a:cs typeface="Times New Roman"/>
              </a:rPr>
              <a:t>Butterworth </a:t>
            </a:r>
            <a:r>
              <a:rPr dirty="0" sz="2400" spc="-25">
                <a:latin typeface="Times New Roman"/>
                <a:cs typeface="Times New Roman"/>
              </a:rPr>
              <a:t>filter. </a:t>
            </a:r>
            <a:r>
              <a:rPr dirty="0" sz="2400" spc="25">
                <a:latin typeface="Times New Roman"/>
                <a:cs typeface="Times New Roman"/>
              </a:rPr>
              <a:t>It 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provides </a:t>
            </a:r>
            <a:r>
              <a:rPr dirty="0" sz="2400" spc="-15">
                <a:latin typeface="Times New Roman"/>
                <a:cs typeface="Times New Roman"/>
              </a:rPr>
              <a:t>different </a:t>
            </a:r>
            <a:r>
              <a:rPr dirty="0" sz="2400">
                <a:latin typeface="Times New Roman"/>
                <a:cs typeface="Times New Roman"/>
              </a:rPr>
              <a:t>designed </a:t>
            </a:r>
            <a:r>
              <a:rPr dirty="0" sz="2400" spc="5">
                <a:latin typeface="Times New Roman"/>
                <a:cs typeface="Times New Roman"/>
              </a:rPr>
              <a:t>parameters </a:t>
            </a:r>
            <a:r>
              <a:rPr dirty="0" sz="2400" spc="-20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15">
                <a:latin typeface="Times New Roman"/>
                <a:cs typeface="Times New Roman"/>
              </a:rPr>
              <a:t>IIR </a:t>
            </a:r>
            <a:r>
              <a:rPr dirty="0" sz="2400" spc="-10">
                <a:latin typeface="Times New Roman"/>
                <a:cs typeface="Times New Roman"/>
              </a:rPr>
              <a:t>filter </a:t>
            </a:r>
            <a:r>
              <a:rPr dirty="0" sz="2400">
                <a:latin typeface="Times New Roman"/>
                <a:cs typeface="Times New Roman"/>
              </a:rPr>
              <a:t>to achieve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10">
                <a:latin typeface="Times New Roman"/>
                <a:cs typeface="Times New Roman"/>
              </a:rPr>
              <a:t>desired </a:t>
            </a:r>
            <a:r>
              <a:rPr dirty="0" sz="2400" spc="-5">
                <a:latin typeface="Times New Roman"/>
                <a:cs typeface="Times New Roman"/>
              </a:rPr>
              <a:t>result.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Ansys </a:t>
            </a:r>
            <a:r>
              <a:rPr dirty="0" sz="2400">
                <a:latin typeface="Times New Roman"/>
                <a:cs typeface="Times New Roman"/>
              </a:rPr>
              <a:t>tool </a:t>
            </a:r>
            <a:r>
              <a:rPr dirty="0" sz="2400" spc="4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considered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10">
                <a:latin typeface="Times New Roman"/>
                <a:cs typeface="Times New Roman"/>
              </a:rPr>
              <a:t>find </a:t>
            </a:r>
            <a:r>
              <a:rPr dirty="0" sz="2400" spc="-5">
                <a:latin typeface="Times New Roman"/>
                <a:cs typeface="Times New Roman"/>
              </a:rPr>
              <a:t>out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different </a:t>
            </a:r>
            <a:r>
              <a:rPr dirty="0" sz="2400" spc="5">
                <a:latin typeface="Times New Roman"/>
                <a:cs typeface="Times New Roman"/>
              </a:rPr>
              <a:t>responses </a:t>
            </a:r>
            <a:r>
              <a:rPr dirty="0" sz="2400" spc="3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digital </a:t>
            </a:r>
            <a:r>
              <a:rPr dirty="0" sz="2400" spc="-25">
                <a:latin typeface="Times New Roman"/>
                <a:cs typeface="Times New Roman"/>
              </a:rPr>
              <a:t>filter. </a:t>
            </a:r>
            <a:r>
              <a:rPr dirty="0" sz="2400" spc="-20">
                <a:latin typeface="Times New Roman"/>
                <a:cs typeface="Times New Roman"/>
              </a:rPr>
              <a:t>About </a:t>
            </a:r>
            <a:r>
              <a:rPr dirty="0" sz="2400" spc="-5">
                <a:latin typeface="Times New Roman"/>
                <a:cs typeface="Times New Roman"/>
              </a:rPr>
              <a:t>eight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parameters, </a:t>
            </a:r>
            <a:r>
              <a:rPr dirty="0" sz="2400" spc="5">
                <a:latin typeface="Times New Roman"/>
                <a:cs typeface="Times New Roman"/>
              </a:rPr>
              <a:t>such </a:t>
            </a:r>
            <a:r>
              <a:rPr dirty="0" sz="2400" spc="30">
                <a:latin typeface="Times New Roman"/>
                <a:cs typeface="Times New Roman"/>
              </a:rPr>
              <a:t>as </a:t>
            </a:r>
            <a:r>
              <a:rPr dirty="0" sz="2400" spc="-15">
                <a:latin typeface="Times New Roman"/>
                <a:cs typeface="Times New Roman"/>
              </a:rPr>
              <a:t>phase </a:t>
            </a:r>
            <a:r>
              <a:rPr dirty="0" sz="2400" spc="-5">
                <a:latin typeface="Times New Roman"/>
                <a:cs typeface="Times New Roman"/>
              </a:rPr>
              <a:t>response, </a:t>
            </a:r>
            <a:r>
              <a:rPr dirty="0" sz="2400" spc="-10">
                <a:latin typeface="Times New Roman"/>
                <a:cs typeface="Times New Roman"/>
              </a:rPr>
              <a:t>magnitude </a:t>
            </a:r>
            <a:r>
              <a:rPr dirty="0" sz="2400" spc="-5">
                <a:latin typeface="Times New Roman"/>
                <a:cs typeface="Times New Roman"/>
              </a:rPr>
              <a:t>response, </a:t>
            </a:r>
            <a:r>
              <a:rPr dirty="0" sz="2400" spc="-10">
                <a:latin typeface="Times New Roman"/>
                <a:cs typeface="Times New Roman"/>
              </a:rPr>
              <a:t>magnitude and </a:t>
            </a:r>
            <a:r>
              <a:rPr dirty="0" sz="2400">
                <a:latin typeface="Times New Roman"/>
                <a:cs typeface="Times New Roman"/>
              </a:rPr>
              <a:t>phase </a:t>
            </a:r>
            <a:r>
              <a:rPr dirty="0" sz="2400" spc="-15">
                <a:latin typeface="Times New Roman"/>
                <a:cs typeface="Times New Roman"/>
              </a:rPr>
              <a:t>response, 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step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response, </a:t>
            </a:r>
            <a:r>
              <a:rPr dirty="0" sz="2400" spc="-15">
                <a:latin typeface="Times New Roman"/>
                <a:cs typeface="Times New Roman"/>
              </a:rPr>
              <a:t>group </a:t>
            </a:r>
            <a:r>
              <a:rPr dirty="0" sz="2400" spc="-30">
                <a:latin typeface="Times New Roman"/>
                <a:cs typeface="Times New Roman"/>
              </a:rPr>
              <a:t>delay,</a:t>
            </a:r>
            <a:r>
              <a:rPr dirty="0" sz="2400" spc="5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pole/zero </a:t>
            </a:r>
            <a:r>
              <a:rPr dirty="0" sz="2400">
                <a:latin typeface="Times New Roman"/>
                <a:cs typeface="Times New Roman"/>
              </a:rPr>
              <a:t>plot, phase </a:t>
            </a:r>
            <a:r>
              <a:rPr dirty="0" sz="2400" spc="-30">
                <a:latin typeface="Times New Roman"/>
                <a:cs typeface="Times New Roman"/>
              </a:rPr>
              <a:t>delay,</a:t>
            </a:r>
            <a:r>
              <a:rPr dirty="0" sz="2400" spc="5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impulse response,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35">
                <a:latin typeface="Times New Roman"/>
                <a:cs typeface="Times New Roman"/>
              </a:rPr>
              <a:t>used 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20">
                <a:latin typeface="Times New Roman"/>
                <a:cs typeface="Times New Roman"/>
              </a:rPr>
              <a:t>analyze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filter </a:t>
            </a:r>
            <a:r>
              <a:rPr dirty="0" sz="2400" spc="-5">
                <a:latin typeface="Times New Roman"/>
                <a:cs typeface="Times New Roman"/>
              </a:rPr>
              <a:t>responses. </a:t>
            </a:r>
            <a:r>
              <a:rPr dirty="0" sz="2400">
                <a:latin typeface="Times New Roman"/>
                <a:cs typeface="Times New Roman"/>
              </a:rPr>
              <a:t>Some </a:t>
            </a:r>
            <a:r>
              <a:rPr dirty="0" sz="2400" spc="-15">
                <a:latin typeface="Times New Roman"/>
                <a:cs typeface="Times New Roman"/>
              </a:rPr>
              <a:t>selected </a:t>
            </a:r>
            <a:r>
              <a:rPr dirty="0" sz="2400" spc="-5">
                <a:latin typeface="Times New Roman"/>
                <a:cs typeface="Times New Roman"/>
              </a:rPr>
              <a:t>audio </a:t>
            </a:r>
            <a:r>
              <a:rPr dirty="0" sz="2400" spc="-10">
                <a:latin typeface="Times New Roman"/>
                <a:cs typeface="Times New Roman"/>
              </a:rPr>
              <a:t>signals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15">
                <a:latin typeface="Times New Roman"/>
                <a:cs typeface="Times New Roman"/>
              </a:rPr>
              <a:t>used </a:t>
            </a:r>
            <a:r>
              <a:rPr dirty="0" sz="2400" spc="-20">
                <a:latin typeface="Times New Roman"/>
                <a:cs typeface="Times New Roman"/>
              </a:rPr>
              <a:t>for </a:t>
            </a:r>
            <a:r>
              <a:rPr dirty="0" sz="2400" spc="5">
                <a:latin typeface="Times New Roman"/>
                <a:cs typeface="Times New Roman"/>
              </a:rPr>
              <a:t>observing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empirical </a:t>
            </a:r>
            <a:r>
              <a:rPr dirty="0" sz="2400">
                <a:latin typeface="Times New Roman"/>
                <a:cs typeface="Times New Roman"/>
              </a:rPr>
              <a:t>response </a:t>
            </a:r>
            <a:r>
              <a:rPr dirty="0" sz="2400" spc="35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high-pass, </a:t>
            </a:r>
            <a:r>
              <a:rPr dirty="0" sz="2400">
                <a:latin typeface="Times New Roman"/>
                <a:cs typeface="Times New Roman"/>
              </a:rPr>
              <a:t>low-pass, </a:t>
            </a:r>
            <a:r>
              <a:rPr dirty="0" sz="2400" spc="-5">
                <a:latin typeface="Times New Roman"/>
                <a:cs typeface="Times New Roman"/>
              </a:rPr>
              <a:t>band-stop </a:t>
            </a:r>
            <a:r>
              <a:rPr dirty="0" sz="2400" spc="-15">
                <a:latin typeface="Times New Roman"/>
                <a:cs typeface="Times New Roman"/>
              </a:rPr>
              <a:t>filter, </a:t>
            </a:r>
            <a:r>
              <a:rPr dirty="0" sz="2400" spc="-3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band-pass </a:t>
            </a:r>
            <a:r>
              <a:rPr dirty="0" sz="2400" spc="-25">
                <a:latin typeface="Times New Roman"/>
                <a:cs typeface="Times New Roman"/>
              </a:rPr>
              <a:t>filter.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special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developed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for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this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observation.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5962967"/>
            <a:ext cx="918654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30">
                <a:latin typeface="Times New Roman"/>
                <a:cs typeface="Times New Roman"/>
              </a:rPr>
              <a:t>Keywords—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Digital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Filters,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Signal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Processing,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Responses,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Impulse,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Delay.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0" y="57150"/>
            <a:ext cx="7334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17106"/>
            <a:ext cx="232410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313878"/>
            <a:ext cx="10374630" cy="441325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just" marL="260350" indent="-248285">
              <a:lnSpc>
                <a:spcPct val="100000"/>
              </a:lnSpc>
              <a:spcBef>
                <a:spcPts val="8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-45">
                <a:latin typeface="Times New Roman"/>
                <a:cs typeface="Times New Roman"/>
              </a:rPr>
              <a:t>The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aims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this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research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30">
                <a:latin typeface="Times New Roman"/>
                <a:cs typeface="Times New Roman"/>
              </a:rPr>
              <a:t>find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out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better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performance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digital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filters.</a:t>
            </a:r>
            <a:endParaRPr sz="2400">
              <a:latin typeface="Times New Roman"/>
              <a:cs typeface="Times New Roman"/>
            </a:endParaRPr>
          </a:p>
          <a:p>
            <a:pPr algn="just" marL="241300" marR="11430" indent="-229235">
              <a:lnSpc>
                <a:spcPts val="2630"/>
              </a:lnSpc>
              <a:spcBef>
                <a:spcPts val="1019"/>
              </a:spcBef>
              <a:buSzPct val="95833"/>
              <a:buFont typeface="Wingdings"/>
              <a:buChar char=""/>
              <a:tabLst>
                <a:tab pos="327660" algn="l"/>
              </a:tabLst>
            </a:pPr>
            <a:r>
              <a:rPr dirty="0" sz="2400" spc="-100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achieve </a:t>
            </a:r>
            <a:r>
              <a:rPr dirty="0" sz="2400" spc="15">
                <a:latin typeface="Times New Roman"/>
                <a:cs typeface="Times New Roman"/>
              </a:rPr>
              <a:t>this </a:t>
            </a:r>
            <a:r>
              <a:rPr dirty="0" sz="2400" spc="-20">
                <a:latin typeface="Times New Roman"/>
                <a:cs typeface="Times New Roman"/>
              </a:rPr>
              <a:t>goal, </a:t>
            </a: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40">
                <a:latin typeface="Times New Roman"/>
                <a:cs typeface="Times New Roman"/>
              </a:rPr>
              <a:t>is </a:t>
            </a:r>
            <a:r>
              <a:rPr dirty="0" sz="2400" spc="-15">
                <a:latin typeface="Times New Roman"/>
                <a:cs typeface="Times New Roman"/>
              </a:rPr>
              <a:t>needed </a:t>
            </a:r>
            <a:r>
              <a:rPr dirty="0" sz="2400">
                <a:latin typeface="Times New Roman"/>
                <a:cs typeface="Times New Roman"/>
              </a:rPr>
              <a:t>to optimize the </a:t>
            </a:r>
            <a:r>
              <a:rPr dirty="0" sz="2400" spc="-5">
                <a:latin typeface="Times New Roman"/>
                <a:cs typeface="Times New Roman"/>
              </a:rPr>
              <a:t>different </a:t>
            </a:r>
            <a:r>
              <a:rPr dirty="0" sz="2400" spc="5">
                <a:latin typeface="Times New Roman"/>
                <a:cs typeface="Times New Roman"/>
              </a:rPr>
              <a:t>parameters </a:t>
            </a:r>
            <a:r>
              <a:rPr dirty="0" sz="2400" spc="-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digital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filters.</a:t>
            </a:r>
            <a:endParaRPr sz="2400">
              <a:latin typeface="Times New Roman"/>
              <a:cs typeface="Times New Roman"/>
            </a:endParaRPr>
          </a:p>
          <a:p>
            <a:pPr algn="just" marL="241300" marR="19685" indent="-229235">
              <a:lnSpc>
                <a:spcPct val="91300"/>
              </a:lnSpc>
              <a:spcBef>
                <a:spcPts val="850"/>
              </a:spcBef>
              <a:buSzPct val="95833"/>
              <a:buFont typeface="Wingdings"/>
              <a:buChar char=""/>
              <a:tabLst>
                <a:tab pos="337185" algn="l"/>
              </a:tabLst>
            </a:pPr>
            <a:r>
              <a:rPr dirty="0" sz="2400" spc="-5">
                <a:latin typeface="Times New Roman"/>
                <a:cs typeface="Times New Roman"/>
              </a:rPr>
              <a:t>Parameters </a:t>
            </a:r>
            <a:r>
              <a:rPr dirty="0" sz="2400">
                <a:latin typeface="Times New Roman"/>
                <a:cs typeface="Times New Roman"/>
              </a:rPr>
              <a:t>like </a:t>
            </a:r>
            <a:r>
              <a:rPr dirty="0" sz="2400" spc="-20">
                <a:latin typeface="Times New Roman"/>
                <a:cs typeface="Times New Roman"/>
              </a:rPr>
              <a:t>magnitude </a:t>
            </a:r>
            <a:r>
              <a:rPr dirty="0" sz="2400" spc="-5">
                <a:latin typeface="Times New Roman"/>
                <a:cs typeface="Times New Roman"/>
              </a:rPr>
              <a:t>response, </a:t>
            </a:r>
            <a:r>
              <a:rPr dirty="0" sz="2400">
                <a:latin typeface="Times New Roman"/>
                <a:cs typeface="Times New Roman"/>
              </a:rPr>
              <a:t>phase </a:t>
            </a:r>
            <a:r>
              <a:rPr dirty="0" sz="2400" spc="-30">
                <a:latin typeface="Times New Roman"/>
                <a:cs typeface="Times New Roman"/>
              </a:rPr>
              <a:t>delay, </a:t>
            </a:r>
            <a:r>
              <a:rPr dirty="0" sz="2400">
                <a:latin typeface="Times New Roman"/>
                <a:cs typeface="Times New Roman"/>
              </a:rPr>
              <a:t>phase </a:t>
            </a:r>
            <a:r>
              <a:rPr dirty="0" sz="2400" spc="-5">
                <a:latin typeface="Times New Roman"/>
                <a:cs typeface="Times New Roman"/>
              </a:rPr>
              <a:t>response, </a:t>
            </a:r>
            <a:r>
              <a:rPr dirty="0" sz="2400" spc="-30">
                <a:latin typeface="Times New Roman"/>
                <a:cs typeface="Times New Roman"/>
              </a:rPr>
              <a:t>group </a:t>
            </a:r>
            <a:r>
              <a:rPr dirty="0" sz="2400" spc="-35">
                <a:latin typeface="Times New Roman"/>
                <a:cs typeface="Times New Roman"/>
              </a:rPr>
              <a:t>delay, 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impulse </a:t>
            </a:r>
            <a:r>
              <a:rPr dirty="0" sz="2400">
                <a:latin typeface="Times New Roman"/>
                <a:cs typeface="Times New Roman"/>
              </a:rPr>
              <a:t>response, </a:t>
            </a:r>
            <a:r>
              <a:rPr dirty="0" sz="2400" spc="5">
                <a:latin typeface="Times New Roman"/>
                <a:cs typeface="Times New Roman"/>
              </a:rPr>
              <a:t>pole/zero </a:t>
            </a:r>
            <a:r>
              <a:rPr dirty="0" sz="2400">
                <a:latin typeface="Times New Roman"/>
                <a:cs typeface="Times New Roman"/>
              </a:rPr>
              <a:t>plots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step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response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have </a:t>
            </a:r>
            <a:r>
              <a:rPr dirty="0" sz="2400" spc="10">
                <a:latin typeface="Times New Roman"/>
                <a:cs typeface="Times New Roman"/>
              </a:rPr>
              <a:t>been </a:t>
            </a:r>
            <a:r>
              <a:rPr dirty="0" sz="2400" spc="-15">
                <a:latin typeface="Times New Roman"/>
                <a:cs typeface="Times New Roman"/>
              </a:rPr>
              <a:t>used </a:t>
            </a:r>
            <a:r>
              <a:rPr dirty="0" sz="2400">
                <a:latin typeface="Times New Roman"/>
                <a:cs typeface="Times New Roman"/>
              </a:rPr>
              <a:t>to optimize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result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and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determine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better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  <a:p>
            <a:pPr algn="just" marL="327025" indent="-314960">
              <a:lnSpc>
                <a:spcPct val="100000"/>
              </a:lnSpc>
              <a:spcBef>
                <a:spcPts val="650"/>
              </a:spcBef>
              <a:buSzPct val="95833"/>
              <a:buFont typeface="Wingdings"/>
              <a:buChar char=""/>
              <a:tabLst>
                <a:tab pos="327660" algn="l"/>
              </a:tabLst>
            </a:pPr>
            <a:r>
              <a:rPr dirty="0" sz="2400" spc="-100">
                <a:latin typeface="Times New Roman"/>
                <a:cs typeface="Times New Roman"/>
              </a:rPr>
              <a:t>To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acquire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better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output,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IIR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Butterworth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has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been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algn="just" marL="260350" indent="-248285">
              <a:lnSpc>
                <a:spcPts val="275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-15">
                <a:latin typeface="Times New Roman"/>
                <a:cs typeface="Times New Roman"/>
              </a:rPr>
              <a:t>The</a:t>
            </a:r>
            <a:r>
              <a:rPr dirty="0" sz="2400" spc="44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cooperation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attenuation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and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phase</a:t>
            </a:r>
            <a:r>
              <a:rPr dirty="0" sz="2400" spc="4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response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is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called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Butterworth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55"/>
              </a:lnSpc>
            </a:pPr>
            <a:r>
              <a:rPr dirty="0" sz="2400" spc="-25">
                <a:latin typeface="Times New Roman"/>
                <a:cs typeface="Times New Roman"/>
              </a:rPr>
              <a:t>filter.</a:t>
            </a:r>
            <a:endParaRPr sz="2400">
              <a:latin typeface="Times New Roman"/>
              <a:cs typeface="Times New Roman"/>
            </a:endParaRPr>
          </a:p>
          <a:p>
            <a:pPr marL="260350" indent="-248285">
              <a:lnSpc>
                <a:spcPts val="2715"/>
              </a:lnSpc>
              <a:spcBef>
                <a:spcPts val="73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-30">
                <a:latin typeface="Times New Roman"/>
                <a:cs typeface="Times New Roman"/>
              </a:rPr>
              <a:t>Once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while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this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is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called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maximally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flat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because;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has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no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flow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in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15"/>
              </a:lnSpc>
            </a:pPr>
            <a:r>
              <a:rPr dirty="0" sz="2400" spc="-30">
                <a:latin typeface="Times New Roman"/>
                <a:cs typeface="Times New Roman"/>
              </a:rPr>
              <a:t>stop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band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pass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band.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0" y="133350"/>
            <a:ext cx="7334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306451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I</a:t>
            </a:r>
            <a:r>
              <a:rPr dirty="0" spc="25"/>
              <a:t>n</a:t>
            </a:r>
            <a:r>
              <a:rPr dirty="0" spc="30"/>
              <a:t>t</a:t>
            </a:r>
            <a:r>
              <a:rPr dirty="0" spc="-80"/>
              <a:t>r</a:t>
            </a:r>
            <a:r>
              <a:rPr dirty="0" spc="-25"/>
              <a:t>o</a:t>
            </a:r>
            <a:r>
              <a:rPr dirty="0" spc="-50"/>
              <a:t>d</a:t>
            </a:r>
            <a:r>
              <a:rPr dirty="0" spc="15"/>
              <a:t>uc</a:t>
            </a:r>
            <a:r>
              <a:rPr dirty="0" spc="25"/>
              <a:t>t</a:t>
            </a:r>
            <a:r>
              <a:rPr dirty="0" spc="-30"/>
              <a:t>i</a:t>
            </a:r>
            <a:r>
              <a:rPr dirty="0" spc="-25"/>
              <a:t>o</a:t>
            </a:r>
            <a:r>
              <a:rPr dirty="0" spc="1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22056"/>
            <a:ext cx="10361295" cy="427037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52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any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kind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communication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system,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signal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processing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leading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part.</a:t>
            </a:r>
            <a:endParaRPr sz="2400">
              <a:latin typeface="Times New Roman"/>
              <a:cs typeface="Times New Roman"/>
            </a:endParaRPr>
          </a:p>
          <a:p>
            <a:pPr marL="260350" indent="-248285">
              <a:lnSpc>
                <a:spcPct val="100000"/>
              </a:lnSpc>
              <a:spcBef>
                <a:spcPts val="4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-100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avoid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unwanted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signals,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signal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processing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mandatory.</a:t>
            </a:r>
            <a:endParaRPr sz="2400">
              <a:latin typeface="Times New Roman"/>
              <a:cs typeface="Times New Roman"/>
            </a:endParaRPr>
          </a:p>
          <a:p>
            <a:pPr marL="260350" indent="-248285">
              <a:lnSpc>
                <a:spcPct val="100000"/>
              </a:lnSpc>
              <a:spcBef>
                <a:spcPts val="4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-30">
                <a:latin typeface="Times New Roman"/>
                <a:cs typeface="Times New Roman"/>
              </a:rPr>
              <a:t>Analog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and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digital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signal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processing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used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20">
                <a:latin typeface="Times New Roman"/>
                <a:cs typeface="Times New Roman"/>
              </a:rPr>
              <a:t>process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  <a:p>
            <a:pPr marL="241300" marR="8890" indent="-229235">
              <a:lnSpc>
                <a:spcPts val="2330"/>
              </a:lnSpc>
              <a:spcBef>
                <a:spcPts val="965"/>
              </a:spcBef>
              <a:buSzPct val="95833"/>
              <a:buFont typeface="Wingdings"/>
              <a:buChar char=""/>
              <a:tabLst>
                <a:tab pos="260985" algn="l"/>
                <a:tab pos="1070610" algn="l"/>
                <a:tab pos="2414270" algn="l"/>
                <a:tab pos="3005455" algn="l"/>
                <a:tab pos="3853815" algn="l"/>
                <a:tab pos="4864100" algn="l"/>
                <a:tab pos="5264785" algn="l"/>
                <a:tab pos="6484620" algn="l"/>
                <a:tab pos="7009130" algn="l"/>
                <a:tab pos="8238490" algn="l"/>
                <a:tab pos="8696325" algn="l"/>
                <a:tab pos="9630410" algn="l"/>
              </a:tabLst>
            </a:pPr>
            <a:r>
              <a:rPr dirty="0" sz="2400" spc="-3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5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60">
                <a:latin typeface="Times New Roman"/>
                <a:cs typeface="Times New Roman"/>
              </a:rPr>
              <a:t>e</a:t>
            </a:r>
            <a:r>
              <a:rPr dirty="0" sz="2400" spc="-80">
                <a:latin typeface="Times New Roman"/>
                <a:cs typeface="Times New Roman"/>
              </a:rPr>
              <a:t>x</a:t>
            </a:r>
            <a:r>
              <a:rPr dirty="0" sz="2400">
                <a:latin typeface="Times New Roman"/>
                <a:cs typeface="Times New Roman"/>
              </a:rPr>
              <a:t>ib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55">
                <a:latin typeface="Times New Roman"/>
                <a:cs typeface="Times New Roman"/>
              </a:rPr>
              <a:t>a</a:t>
            </a:r>
            <a:r>
              <a:rPr dirty="0" sz="2400" spc="-8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2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10">
                <a:latin typeface="Times New Roman"/>
                <a:cs typeface="Times New Roman"/>
              </a:rPr>
              <a:t>t</a:t>
            </a:r>
            <a:r>
              <a:rPr dirty="0" sz="2400" spc="-2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8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2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ol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acc</a:t>
            </a:r>
            <a:r>
              <a:rPr dirty="0" sz="2400" spc="-80">
                <a:latin typeface="Times New Roman"/>
                <a:cs typeface="Times New Roman"/>
              </a:rPr>
              <a:t>u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 spc="5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7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d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7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80">
                <a:latin typeface="Times New Roman"/>
                <a:cs typeface="Times New Roman"/>
              </a:rPr>
              <a:t>i</a:t>
            </a:r>
            <a:r>
              <a:rPr dirty="0" sz="2400" spc="-75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10">
                <a:latin typeface="Times New Roman"/>
                <a:cs typeface="Times New Roman"/>
              </a:rPr>
              <a:t>t</a:t>
            </a:r>
            <a:r>
              <a:rPr dirty="0" sz="2400" spc="-1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14">
                <a:latin typeface="Times New Roman"/>
                <a:cs typeface="Times New Roman"/>
              </a:rPr>
              <a:t>s</a:t>
            </a:r>
            <a:r>
              <a:rPr dirty="0" sz="2400" spc="7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80">
                <a:latin typeface="Times New Roman"/>
                <a:cs typeface="Times New Roman"/>
              </a:rPr>
              <a:t>n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  </a:t>
            </a:r>
            <a:r>
              <a:rPr dirty="0" sz="2400" spc="-35">
                <a:latin typeface="Times New Roman"/>
                <a:cs typeface="Times New Roman"/>
              </a:rPr>
              <a:t>processing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compared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20">
                <a:latin typeface="Times New Roman"/>
                <a:cs typeface="Times New Roman"/>
              </a:rPr>
              <a:t>analog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signal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processing.</a:t>
            </a:r>
            <a:endParaRPr sz="2400">
              <a:latin typeface="Times New Roman"/>
              <a:cs typeface="Times New Roman"/>
            </a:endParaRPr>
          </a:p>
          <a:p>
            <a:pPr marL="260350" indent="-248285">
              <a:lnSpc>
                <a:spcPct val="100000"/>
              </a:lnSpc>
              <a:spcBef>
                <a:spcPts val="434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5">
                <a:latin typeface="Times New Roman"/>
                <a:cs typeface="Times New Roman"/>
              </a:rPr>
              <a:t>Filters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applied</a:t>
            </a:r>
            <a:r>
              <a:rPr dirty="0" sz="2400">
                <a:latin typeface="Times New Roman"/>
                <a:cs typeface="Times New Roman"/>
              </a:rPr>
              <a:t> to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process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 marL="260350" indent="-248285">
              <a:lnSpc>
                <a:spcPct val="100000"/>
              </a:lnSpc>
              <a:spcBef>
                <a:spcPts val="4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-100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process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signals,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digital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filters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very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essential.</a:t>
            </a:r>
            <a:endParaRPr sz="2400">
              <a:latin typeface="Times New Roman"/>
              <a:cs typeface="Times New Roman"/>
            </a:endParaRPr>
          </a:p>
          <a:p>
            <a:pPr marL="260350" indent="-248285">
              <a:lnSpc>
                <a:spcPts val="2605"/>
              </a:lnSpc>
              <a:spcBef>
                <a:spcPts val="420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-15">
                <a:latin typeface="Times New Roman"/>
                <a:cs typeface="Times New Roman"/>
              </a:rPr>
              <a:t>Different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statistical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may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introduced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observe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performance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of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605"/>
              </a:lnSpc>
            </a:pPr>
            <a:r>
              <a:rPr dirty="0" sz="2400" spc="-15">
                <a:latin typeface="Times New Roman"/>
                <a:cs typeface="Times New Roman"/>
              </a:rPr>
              <a:t>digital </a:t>
            </a:r>
            <a:r>
              <a:rPr dirty="0" sz="2400" spc="-25">
                <a:latin typeface="Times New Roman"/>
                <a:cs typeface="Times New Roman"/>
              </a:rPr>
              <a:t>filter.</a:t>
            </a:r>
            <a:endParaRPr sz="2400">
              <a:latin typeface="Times New Roman"/>
              <a:cs typeface="Times New Roman"/>
            </a:endParaRPr>
          </a:p>
          <a:p>
            <a:pPr marL="260350" indent="-248285">
              <a:lnSpc>
                <a:spcPts val="2605"/>
              </a:lnSpc>
              <a:spcBef>
                <a:spcPts val="425"/>
              </a:spcBef>
              <a:buSzPct val="95833"/>
              <a:buFont typeface="Wingdings"/>
              <a:buChar char=""/>
              <a:tabLst>
                <a:tab pos="260985" algn="l"/>
              </a:tabLst>
            </a:pPr>
            <a:r>
              <a:rPr dirty="0" sz="2400" spc="-15">
                <a:latin typeface="Times New Roman"/>
                <a:cs typeface="Times New Roman"/>
              </a:rPr>
              <a:t>Several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observation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may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also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employed </a:t>
            </a:r>
            <a:r>
              <a:rPr dirty="0" sz="2400" spc="40">
                <a:latin typeface="Times New Roman"/>
                <a:cs typeface="Times New Roman"/>
              </a:rPr>
              <a:t>in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designs,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often</a:t>
            </a:r>
            <a:r>
              <a:rPr dirty="0" sz="2400" spc="10">
                <a:latin typeface="Times New Roman"/>
                <a:cs typeface="Times New Roman"/>
              </a:rPr>
              <a:t> form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605"/>
              </a:lnSpc>
            </a:pPr>
            <a:r>
              <a:rPr dirty="0" sz="2400" spc="-10">
                <a:latin typeface="Times New Roman"/>
                <a:cs typeface="Times New Roman"/>
              </a:rPr>
              <a:t>origin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detail.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864" y="582231"/>
            <a:ext cx="632777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S</a:t>
            </a:r>
            <a:r>
              <a:rPr dirty="0" spc="30"/>
              <a:t>O</a:t>
            </a:r>
            <a:r>
              <a:rPr dirty="0" spc="15"/>
              <a:t>F</a:t>
            </a:r>
            <a:r>
              <a:rPr dirty="0" spc="-20"/>
              <a:t>T</a:t>
            </a:r>
            <a:r>
              <a:rPr dirty="0" spc="-430"/>
              <a:t>W</a:t>
            </a:r>
            <a:r>
              <a:rPr dirty="0" spc="40"/>
              <a:t>AR</a:t>
            </a:r>
            <a:r>
              <a:rPr dirty="0" spc="20"/>
              <a:t>E</a:t>
            </a:r>
            <a:r>
              <a:rPr dirty="0" spc="-235"/>
              <a:t> </a:t>
            </a:r>
            <a:r>
              <a:rPr dirty="0" spc="40"/>
              <a:t>R</a:t>
            </a:r>
            <a:r>
              <a:rPr dirty="0" spc="-15"/>
              <a:t>E</a:t>
            </a:r>
            <a:r>
              <a:rPr dirty="0" spc="-50"/>
              <a:t>Q</a:t>
            </a:r>
            <a:r>
              <a:rPr dirty="0" spc="40"/>
              <a:t>U</a:t>
            </a:r>
            <a:r>
              <a:rPr dirty="0" spc="10"/>
              <a:t>I</a:t>
            </a:r>
            <a:r>
              <a:rPr dirty="0" spc="40"/>
              <a:t>R</a:t>
            </a:r>
            <a:r>
              <a:rPr dirty="0" spc="-15"/>
              <a:t>E</a:t>
            </a:r>
            <a:r>
              <a:rPr dirty="0" spc="2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295148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750">
                <a:latin typeface="Calibri"/>
                <a:cs typeface="Calibri"/>
              </a:rPr>
              <a:t>ANYSIS</a:t>
            </a:r>
            <a:r>
              <a:rPr dirty="0" sz="2750" spc="8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SOFTWARE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0" y="66675"/>
            <a:ext cx="7334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28332"/>
            <a:ext cx="611886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L</a:t>
            </a:r>
            <a:r>
              <a:rPr dirty="0" spc="10"/>
              <a:t>I</a:t>
            </a:r>
            <a:r>
              <a:rPr dirty="0" spc="-10"/>
              <a:t>T</a:t>
            </a:r>
            <a:r>
              <a:rPr dirty="0" spc="-15"/>
              <a:t>E</a:t>
            </a:r>
            <a:r>
              <a:rPr dirty="0" spc="40"/>
              <a:t>R</a:t>
            </a:r>
            <a:r>
              <a:rPr dirty="0" spc="-254"/>
              <a:t>A</a:t>
            </a:r>
            <a:r>
              <a:rPr dirty="0" spc="-15"/>
              <a:t>T</a:t>
            </a:r>
            <a:r>
              <a:rPr dirty="0" spc="40"/>
              <a:t>UR</a:t>
            </a:r>
            <a:r>
              <a:rPr dirty="0" spc="20"/>
              <a:t>E</a:t>
            </a:r>
            <a:r>
              <a:rPr dirty="0" spc="-229"/>
              <a:t> </a:t>
            </a:r>
            <a:r>
              <a:rPr dirty="0" spc="15"/>
              <a:t>S</a:t>
            </a:r>
            <a:r>
              <a:rPr dirty="0" spc="55"/>
              <a:t>U</a:t>
            </a:r>
            <a:r>
              <a:rPr dirty="0" spc="-105"/>
              <a:t>R</a:t>
            </a:r>
            <a:r>
              <a:rPr dirty="0" spc="40"/>
              <a:t>V</a:t>
            </a:r>
            <a:r>
              <a:rPr dirty="0" spc="-15"/>
              <a:t>E</a:t>
            </a:r>
            <a:r>
              <a:rPr dirty="0" spc="2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797" y="1455356"/>
            <a:ext cx="10619105" cy="30340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just" marL="241300" marR="5080" indent="-228600">
              <a:lnSpc>
                <a:spcPct val="90300"/>
              </a:lnSpc>
              <a:spcBef>
                <a:spcPts val="380"/>
              </a:spcBef>
              <a:buSzPct val="95833"/>
              <a:buFont typeface="Wingdings"/>
              <a:buChar char=""/>
              <a:tabLst>
                <a:tab pos="260350" algn="l"/>
              </a:tabLst>
            </a:pPr>
            <a:r>
              <a:rPr dirty="0" sz="2400" spc="10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this </a:t>
            </a:r>
            <a:r>
              <a:rPr dirty="0" sz="2400" spc="-5">
                <a:latin typeface="Times New Roman"/>
                <a:cs typeface="Times New Roman"/>
              </a:rPr>
              <a:t>paper, </a:t>
            </a:r>
            <a:r>
              <a:rPr dirty="0" sz="2400" spc="-15">
                <a:latin typeface="Times New Roman"/>
                <a:cs typeface="Times New Roman"/>
              </a:rPr>
              <a:t>diverse </a:t>
            </a:r>
            <a:r>
              <a:rPr dirty="0" sz="2400" spc="-5">
                <a:latin typeface="Times New Roman"/>
                <a:cs typeface="Times New Roman"/>
              </a:rPr>
              <a:t>forms of </a:t>
            </a:r>
            <a:r>
              <a:rPr dirty="0" sz="2400" spc="5">
                <a:latin typeface="Times New Roman"/>
                <a:cs typeface="Times New Roman"/>
              </a:rPr>
              <a:t>filters </a:t>
            </a:r>
            <a:r>
              <a:rPr dirty="0" sz="2400">
                <a:latin typeface="Times New Roman"/>
                <a:cs typeface="Times New Roman"/>
              </a:rPr>
              <a:t>like </a:t>
            </a:r>
            <a:r>
              <a:rPr dirty="0" sz="2400" spc="-5">
                <a:latin typeface="Times New Roman"/>
                <a:cs typeface="Times New Roman"/>
              </a:rPr>
              <a:t>high-pass </a:t>
            </a:r>
            <a:r>
              <a:rPr dirty="0" sz="2400" spc="-15">
                <a:latin typeface="Times New Roman"/>
                <a:cs typeface="Times New Roman"/>
              </a:rPr>
              <a:t>filter, </a:t>
            </a:r>
            <a:r>
              <a:rPr dirty="0" sz="2400">
                <a:latin typeface="Times New Roman"/>
                <a:cs typeface="Times New Roman"/>
              </a:rPr>
              <a:t>lowpass </a:t>
            </a:r>
            <a:r>
              <a:rPr dirty="0" sz="2400" spc="-15">
                <a:latin typeface="Times New Roman"/>
                <a:cs typeface="Times New Roman"/>
              </a:rPr>
              <a:t>filter, band-stop </a:t>
            </a:r>
            <a:r>
              <a:rPr dirty="0" sz="2400" spc="-10">
                <a:latin typeface="Times New Roman"/>
                <a:cs typeface="Times New Roman"/>
              </a:rPr>
              <a:t> filter </a:t>
            </a:r>
            <a:r>
              <a:rPr dirty="0" sz="2400" spc="-35">
                <a:latin typeface="Times New Roman"/>
                <a:cs typeface="Times New Roman"/>
              </a:rPr>
              <a:t>and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band-pass </a:t>
            </a:r>
            <a:r>
              <a:rPr dirty="0" sz="2400" spc="-10">
                <a:latin typeface="Times New Roman"/>
                <a:cs typeface="Times New Roman"/>
              </a:rPr>
              <a:t>filter </a:t>
            </a:r>
            <a:r>
              <a:rPr dirty="0" sz="2400" spc="-25">
                <a:latin typeface="Times New Roman"/>
                <a:cs typeface="Times New Roman"/>
              </a:rPr>
              <a:t>have </a:t>
            </a:r>
            <a:r>
              <a:rPr dirty="0" sz="2400" spc="25">
                <a:latin typeface="Times New Roman"/>
                <a:cs typeface="Times New Roman"/>
              </a:rPr>
              <a:t>been </a:t>
            </a:r>
            <a:r>
              <a:rPr dirty="0" sz="2400" spc="-35">
                <a:latin typeface="Times New Roman"/>
                <a:cs typeface="Times New Roman"/>
              </a:rPr>
              <a:t>used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examine </a:t>
            </a:r>
            <a:r>
              <a:rPr dirty="0" sz="2400">
                <a:latin typeface="Times New Roman"/>
                <a:cs typeface="Times New Roman"/>
              </a:rPr>
              <a:t>the performance </a:t>
            </a:r>
            <a:r>
              <a:rPr dirty="0" sz="2400" spc="3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digital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filter. </a:t>
            </a:r>
            <a:r>
              <a:rPr dirty="0" sz="2400" spc="15">
                <a:latin typeface="Times New Roman"/>
                <a:cs typeface="Times New Roman"/>
              </a:rPr>
              <a:t>IIR </a:t>
            </a:r>
            <a:r>
              <a:rPr dirty="0" sz="2400">
                <a:latin typeface="Times New Roman"/>
                <a:cs typeface="Times New Roman"/>
              </a:rPr>
              <a:t>Butterworth design </a:t>
            </a:r>
            <a:r>
              <a:rPr dirty="0" sz="2400" spc="-30">
                <a:latin typeface="Times New Roman"/>
                <a:cs typeface="Times New Roman"/>
              </a:rPr>
              <a:t>method </a:t>
            </a:r>
            <a:r>
              <a:rPr dirty="0" sz="2400" spc="40">
                <a:latin typeface="Times New Roman"/>
                <a:cs typeface="Times New Roman"/>
              </a:rPr>
              <a:t>is </a:t>
            </a:r>
            <a:r>
              <a:rPr dirty="0" sz="2400" spc="-15">
                <a:latin typeface="Times New Roman"/>
                <a:cs typeface="Times New Roman"/>
              </a:rPr>
              <a:t>used </a:t>
            </a:r>
            <a:r>
              <a:rPr dirty="0" sz="2400" spc="-20">
                <a:latin typeface="Times New Roman"/>
                <a:cs typeface="Times New Roman"/>
              </a:rPr>
              <a:t>for </a:t>
            </a:r>
            <a:r>
              <a:rPr dirty="0" sz="2400" spc="15">
                <a:latin typeface="Times New Roman"/>
                <a:cs typeface="Times New Roman"/>
              </a:rPr>
              <a:t>this </a:t>
            </a:r>
            <a:r>
              <a:rPr dirty="0" sz="2400" spc="5">
                <a:latin typeface="Times New Roman"/>
                <a:cs typeface="Times New Roman"/>
              </a:rPr>
              <a:t>design </a:t>
            </a:r>
            <a:r>
              <a:rPr dirty="0" sz="2400">
                <a:latin typeface="Times New Roman"/>
                <a:cs typeface="Times New Roman"/>
              </a:rPr>
              <a:t>purpose. A tool </a:t>
            </a:r>
            <a:r>
              <a:rPr dirty="0" sz="2400" spc="40">
                <a:latin typeface="Times New Roman"/>
                <a:cs typeface="Times New Roman"/>
              </a:rPr>
              <a:t>is </a:t>
            </a:r>
            <a:r>
              <a:rPr dirty="0" sz="2400" spc="-15">
                <a:latin typeface="Times New Roman"/>
                <a:cs typeface="Times New Roman"/>
              </a:rPr>
              <a:t>also 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developed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filtering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audio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signal.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above</a:t>
            </a:r>
            <a:r>
              <a:rPr dirty="0" sz="2400">
                <a:latin typeface="Times New Roman"/>
                <a:cs typeface="Times New Roman"/>
              </a:rPr>
              <a:t> research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papers,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all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of  </a:t>
            </a:r>
            <a:r>
              <a:rPr dirty="0" sz="2400" spc="-5">
                <a:latin typeface="Times New Roman"/>
                <a:cs typeface="Times New Roman"/>
              </a:rPr>
              <a:t>them </a:t>
            </a:r>
            <a:r>
              <a:rPr dirty="0" sz="2400">
                <a:latin typeface="Times New Roman"/>
                <a:cs typeface="Times New Roman"/>
              </a:rPr>
              <a:t> worked on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analysis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design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of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IIR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digital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filter.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Different</a:t>
            </a:r>
            <a:r>
              <a:rPr dirty="0" sz="2400" spc="10">
                <a:latin typeface="Times New Roman"/>
                <a:cs typeface="Times New Roman"/>
              </a:rPr>
              <a:t> types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design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have </a:t>
            </a:r>
            <a:r>
              <a:rPr dirty="0" sz="2400" spc="5">
                <a:latin typeface="Times New Roman"/>
                <a:cs typeface="Times New Roman"/>
              </a:rPr>
              <a:t>been </a:t>
            </a:r>
            <a:r>
              <a:rPr dirty="0" sz="2400" spc="-15">
                <a:latin typeface="Times New Roman"/>
                <a:cs typeface="Times New Roman"/>
              </a:rPr>
              <a:t>used </a:t>
            </a:r>
            <a:r>
              <a:rPr dirty="0" sz="2400" spc="-20">
                <a:latin typeface="Times New Roman"/>
                <a:cs typeface="Times New Roman"/>
              </a:rPr>
              <a:t>for </a:t>
            </a:r>
            <a:r>
              <a:rPr dirty="0" sz="2400" spc="5">
                <a:latin typeface="Times New Roman"/>
                <a:cs typeface="Times New Roman"/>
              </a:rPr>
              <a:t>those </a:t>
            </a:r>
            <a:r>
              <a:rPr dirty="0" sz="2400">
                <a:latin typeface="Times New Roman"/>
                <a:cs typeface="Times New Roman"/>
              </a:rPr>
              <a:t>analysis </a:t>
            </a:r>
            <a:r>
              <a:rPr dirty="0" sz="2400" spc="10">
                <a:latin typeface="Times New Roman"/>
                <a:cs typeface="Times New Roman"/>
              </a:rPr>
              <a:t>purposes </a:t>
            </a:r>
            <a:r>
              <a:rPr dirty="0" sz="2400" spc="-5">
                <a:latin typeface="Times New Roman"/>
                <a:cs typeface="Times New Roman"/>
              </a:rPr>
              <a:t>likewindow </a:t>
            </a:r>
            <a:r>
              <a:rPr dirty="0" sz="2400" spc="-10">
                <a:latin typeface="Times New Roman"/>
                <a:cs typeface="Times New Roman"/>
              </a:rPr>
              <a:t>function </a:t>
            </a:r>
            <a:r>
              <a:rPr dirty="0" sz="2400" spc="-15">
                <a:latin typeface="Times New Roman"/>
                <a:cs typeface="Times New Roman"/>
              </a:rPr>
              <a:t>method, </a:t>
            </a:r>
            <a:r>
              <a:rPr dirty="0" sz="2400" spc="-5">
                <a:latin typeface="Times New Roman"/>
                <a:cs typeface="Times New Roman"/>
              </a:rPr>
              <a:t>impulse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invariance </a:t>
            </a:r>
            <a:r>
              <a:rPr dirty="0" sz="2400" spc="-25">
                <a:latin typeface="Times New Roman"/>
                <a:cs typeface="Times New Roman"/>
              </a:rPr>
              <a:t>method </a:t>
            </a:r>
            <a:r>
              <a:rPr dirty="0" sz="2400" spc="-10">
                <a:latin typeface="Times New Roman"/>
                <a:cs typeface="Times New Roman"/>
              </a:rPr>
              <a:t>and </a:t>
            </a:r>
            <a:r>
              <a:rPr dirty="0" sz="2400" spc="-30">
                <a:latin typeface="Times New Roman"/>
                <a:cs typeface="Times New Roman"/>
              </a:rPr>
              <a:t>some </a:t>
            </a:r>
            <a:r>
              <a:rPr dirty="0" sz="2400" spc="35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them </a:t>
            </a:r>
            <a:r>
              <a:rPr dirty="0" sz="2400" spc="-30">
                <a:latin typeface="Times New Roman"/>
                <a:cs typeface="Times New Roman"/>
              </a:rPr>
              <a:t>used </a:t>
            </a:r>
            <a:r>
              <a:rPr dirty="0" sz="2400" spc="15">
                <a:latin typeface="Times New Roman"/>
                <a:cs typeface="Times New Roman"/>
              </a:rPr>
              <a:t>LabVIEW </a:t>
            </a:r>
            <a:r>
              <a:rPr dirty="0" sz="2400" spc="-15">
                <a:latin typeface="Times New Roman"/>
                <a:cs typeface="Times New Roman"/>
              </a:rPr>
              <a:t>software </a:t>
            </a:r>
            <a:r>
              <a:rPr dirty="0" sz="2400" spc="-20">
                <a:latin typeface="Times New Roman"/>
                <a:cs typeface="Times New Roman"/>
              </a:rPr>
              <a:t>for their </a:t>
            </a:r>
            <a:r>
              <a:rPr dirty="0" sz="2400" spc="-10">
                <a:latin typeface="Times New Roman"/>
                <a:cs typeface="Times New Roman"/>
              </a:rPr>
              <a:t>research.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responses have </a:t>
            </a:r>
            <a:r>
              <a:rPr dirty="0" sz="2400" spc="5">
                <a:latin typeface="Times New Roman"/>
                <a:cs typeface="Times New Roman"/>
              </a:rPr>
              <a:t>been </a:t>
            </a:r>
            <a:r>
              <a:rPr dirty="0" sz="2400" spc="-20">
                <a:latin typeface="Times New Roman"/>
                <a:cs typeface="Times New Roman"/>
              </a:rPr>
              <a:t>studied </a:t>
            </a:r>
            <a:r>
              <a:rPr dirty="0" sz="2400" spc="-10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analyzed </a:t>
            </a:r>
            <a:r>
              <a:rPr dirty="0" sz="2400" spc="-15">
                <a:latin typeface="Times New Roman"/>
                <a:cs typeface="Times New Roman"/>
              </a:rPr>
              <a:t>based </a:t>
            </a:r>
            <a:r>
              <a:rPr dirty="0" sz="2400" spc="35">
                <a:latin typeface="Times New Roman"/>
                <a:cs typeface="Times New Roman"/>
              </a:rPr>
              <a:t>on </a:t>
            </a:r>
            <a:r>
              <a:rPr dirty="0" sz="2400" spc="-10">
                <a:latin typeface="Times New Roman"/>
                <a:cs typeface="Times New Roman"/>
              </a:rPr>
              <a:t>different </a:t>
            </a:r>
            <a:r>
              <a:rPr dirty="0" sz="2400" spc="-5">
                <a:latin typeface="Times New Roman"/>
                <a:cs typeface="Times New Roman"/>
              </a:rPr>
              <a:t>parameters. </a:t>
            </a:r>
            <a:r>
              <a:rPr dirty="0" sz="2400" spc="-10">
                <a:latin typeface="Times New Roman"/>
                <a:cs typeface="Times New Roman"/>
              </a:rPr>
              <a:t>Also,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output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selected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audio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signal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has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been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examined.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0" y="123825"/>
            <a:ext cx="7334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767" y="628332"/>
            <a:ext cx="499427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BLOCK</a:t>
            </a:r>
            <a:r>
              <a:rPr dirty="0" spc="-254"/>
              <a:t> </a:t>
            </a:r>
            <a:r>
              <a:rPr dirty="0" spc="2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0" y="133350"/>
            <a:ext cx="733425" cy="457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6425" y="1590675"/>
            <a:ext cx="4219575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8208009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DESIGN</a:t>
            </a:r>
            <a:r>
              <a:rPr dirty="0" spc="-40"/>
              <a:t> </a:t>
            </a:r>
            <a:r>
              <a:rPr dirty="0" spc="20"/>
              <a:t>OF</a:t>
            </a:r>
            <a:r>
              <a:rPr dirty="0" spc="-210"/>
              <a:t> </a:t>
            </a:r>
            <a:r>
              <a:rPr dirty="0" spc="10"/>
              <a:t>LOW</a:t>
            </a:r>
            <a:r>
              <a:rPr dirty="0" spc="-130"/>
              <a:t> </a:t>
            </a:r>
            <a:r>
              <a:rPr dirty="0" spc="-55"/>
              <a:t>PASS</a:t>
            </a:r>
            <a:r>
              <a:rPr dirty="0" spc="-110"/>
              <a:t> </a:t>
            </a:r>
            <a:r>
              <a:rPr dirty="0" spc="-65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9012555" cy="84010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lumped</a:t>
            </a:r>
            <a:r>
              <a:rPr dirty="0" sz="2750" spc="17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circuits</a:t>
            </a:r>
            <a:r>
              <a:rPr dirty="0" sz="2750" spc="2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elements</a:t>
            </a:r>
            <a:r>
              <a:rPr dirty="0" sz="2750" spc="16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are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shunt</a:t>
            </a:r>
            <a:r>
              <a:rPr dirty="0" sz="2750" spc="17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capacitors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series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inductors</a:t>
            </a:r>
            <a:r>
              <a:rPr dirty="0" sz="2750" spc="229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as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shown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in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figure</a:t>
            </a:r>
            <a:r>
              <a:rPr dirty="0" sz="2750" spc="17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below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2867025"/>
            <a:ext cx="704850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0225" y="1076325"/>
            <a:ext cx="8096250" cy="5229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2024-03-05T08:10:07Z</dcterms:created>
  <dcterms:modified xsi:type="dcterms:W3CDTF">2024-03-05T08:10:07Z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2024-03-05T00:00:00Z</vt:filetime>
  </property>
  <property fmtid="{D5CDD505-2E9C-101B-9397-08002B2CF9AE}" pid="3" name="LastSaved">
    <vt:filetime>2024-03-05T00:00:00Z</vt:filetime>
  </property>
</Properties>
</file>