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75" r:id="rId7"/>
    <p:sldId id="261" r:id="rId8"/>
    <p:sldId id="278" r:id="rId9"/>
    <p:sldId id="262" r:id="rId10"/>
    <p:sldId id="260" r:id="rId11"/>
    <p:sldId id="265" r:id="rId12"/>
    <p:sldId id="279" r:id="rId13"/>
    <p:sldId id="264" r:id="rId14"/>
    <p:sldId id="268" r:id="rId15"/>
    <p:sldId id="270" r:id="rId16"/>
    <p:sldId id="269"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CA5BF4-5F09-49E0-9704-1474B898F870}">
          <p14:sldIdLst>
            <p14:sldId id="256"/>
            <p14:sldId id="277"/>
            <p14:sldId id="257"/>
            <p14:sldId id="258"/>
            <p14:sldId id="259"/>
            <p14:sldId id="275"/>
            <p14:sldId id="261"/>
            <p14:sldId id="278"/>
            <p14:sldId id="262"/>
            <p14:sldId id="260"/>
            <p14:sldId id="265"/>
            <p14:sldId id="279"/>
            <p14:sldId id="264"/>
            <p14:sldId id="268"/>
            <p14:sldId id="270"/>
            <p14:sldId id="269"/>
          </p14:sldIdLst>
        </p14:section>
        <p14:section name="Untitled Section" id="{36D85067-D363-46CE-8C51-BBFDA97370E6}">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5" d="100"/>
          <a:sy n="55"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0000"/>
            <a:lum/>
          </a:blip>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2RO7Hpg1sL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93EA-B70E-45DF-AD05-41432C56D6E4}"/>
              </a:ext>
            </a:extLst>
          </p:cNvPr>
          <p:cNvSpPr>
            <a:spLocks noGrp="1"/>
          </p:cNvSpPr>
          <p:nvPr>
            <p:ph type="ctrTitle"/>
          </p:nvPr>
        </p:nvSpPr>
        <p:spPr>
          <a:xfrm>
            <a:off x="1867547" y="306512"/>
            <a:ext cx="8863053" cy="2889451"/>
          </a:xfrm>
        </p:spPr>
        <p:txBody>
          <a:bodyPr>
            <a:normAutofit fontScale="90000"/>
          </a:bodyPr>
          <a:lstStyle/>
          <a:p>
            <a:pPr algn="ctr"/>
            <a:br>
              <a:rPr lang="en-GB" b="1" dirty="0">
                <a:solidFill>
                  <a:schemeClr val="bg1">
                    <a:lumMod val="95000"/>
                    <a:lumOff val="5000"/>
                  </a:schemeClr>
                </a:solidFill>
                <a:latin typeface="Times New Roman" panose="02020603050405020304" pitchFamily="18" charset="0"/>
                <a:cs typeface="Times New Roman" panose="02020603050405020304" pitchFamily="18" charset="0"/>
              </a:rPr>
            </a:br>
            <a:br>
              <a:rPr lang="en-GB" b="1" dirty="0">
                <a:solidFill>
                  <a:schemeClr val="bg1">
                    <a:lumMod val="95000"/>
                    <a:lumOff val="5000"/>
                  </a:schemeClr>
                </a:solidFill>
                <a:latin typeface="Times New Roman" panose="02020603050405020304" pitchFamily="18" charset="0"/>
                <a:cs typeface="Times New Roman" panose="02020603050405020304" pitchFamily="18" charset="0"/>
              </a:rPr>
            </a:br>
            <a:br>
              <a:rPr lang="en-GB" b="1" dirty="0">
                <a:solidFill>
                  <a:schemeClr val="bg1">
                    <a:lumMod val="95000"/>
                    <a:lumOff val="5000"/>
                  </a:schemeClr>
                </a:solidFill>
                <a:latin typeface="Times New Roman" panose="02020603050405020304" pitchFamily="18" charset="0"/>
                <a:cs typeface="Times New Roman" panose="02020603050405020304" pitchFamily="18" charset="0"/>
              </a:rPr>
            </a:br>
            <a:br>
              <a:rPr lang="en-GB" b="1" dirty="0">
                <a:solidFill>
                  <a:schemeClr val="bg1">
                    <a:lumMod val="95000"/>
                    <a:lumOff val="5000"/>
                  </a:schemeClr>
                </a:solidFill>
                <a:latin typeface="Times New Roman" panose="02020603050405020304" pitchFamily="18" charset="0"/>
                <a:cs typeface="Times New Roman" panose="02020603050405020304" pitchFamily="18" charset="0"/>
              </a:rPr>
            </a:br>
            <a:r>
              <a:rPr lang="en-GB" b="1" dirty="0">
                <a:solidFill>
                  <a:schemeClr val="bg1">
                    <a:lumMod val="95000"/>
                    <a:lumOff val="5000"/>
                  </a:schemeClr>
                </a:solidFill>
                <a:latin typeface="Times New Roman" panose="02020603050405020304" pitchFamily="18" charset="0"/>
                <a:cs typeface="Times New Roman" panose="02020603050405020304" pitchFamily="18" charset="0"/>
              </a:rPr>
              <a:t>Digital Attendance </a:t>
            </a:r>
            <a:r>
              <a:rPr lang="en-GB" b="1" dirty="0" err="1">
                <a:solidFill>
                  <a:schemeClr val="bg1">
                    <a:lumMod val="95000"/>
                    <a:lumOff val="5000"/>
                  </a:schemeClr>
                </a:solidFill>
                <a:latin typeface="Times New Roman" panose="02020603050405020304" pitchFamily="18" charset="0"/>
                <a:cs typeface="Times New Roman" panose="02020603050405020304" pitchFamily="18" charset="0"/>
              </a:rPr>
              <a:t>mONITORING</a:t>
            </a:r>
            <a:r>
              <a:rPr lang="en-GB" b="1" dirty="0">
                <a:solidFill>
                  <a:schemeClr val="bg1">
                    <a:lumMod val="95000"/>
                    <a:lumOff val="5000"/>
                  </a:schemeClr>
                </a:solidFill>
                <a:latin typeface="Times New Roman" panose="02020603050405020304" pitchFamily="18" charset="0"/>
                <a:cs typeface="Times New Roman" panose="02020603050405020304" pitchFamily="18" charset="0"/>
              </a:rPr>
              <a:t> System on Real Time Basis</a:t>
            </a:r>
            <a:br>
              <a:rPr lang="en-US" dirty="0"/>
            </a:br>
            <a:r>
              <a:rPr lang="en-GB" dirty="0"/>
              <a:t> </a:t>
            </a:r>
            <a:br>
              <a:rPr lang="en-US" dirty="0"/>
            </a:br>
            <a:endParaRPr lang="en-US" dirty="0"/>
          </a:p>
        </p:txBody>
      </p:sp>
      <p:sp>
        <p:nvSpPr>
          <p:cNvPr id="3" name="Subtitle 2">
            <a:extLst>
              <a:ext uri="{FF2B5EF4-FFF2-40B4-BE49-F238E27FC236}">
                <a16:creationId xmlns:a16="http://schemas.microsoft.com/office/drawing/2014/main" id="{EE45D110-475B-46B2-B194-8FB47F3C7153}"/>
              </a:ext>
            </a:extLst>
          </p:cNvPr>
          <p:cNvSpPr>
            <a:spLocks noGrp="1"/>
          </p:cNvSpPr>
          <p:nvPr>
            <p:ph type="subTitle" idx="1"/>
          </p:nvPr>
        </p:nvSpPr>
        <p:spPr>
          <a:xfrm>
            <a:off x="2358501" y="2154976"/>
            <a:ext cx="8791575" cy="2889451"/>
          </a:xfrm>
        </p:spPr>
        <p:txBody>
          <a:bodyPr>
            <a:noAutofit/>
          </a:bodyPr>
          <a:lstStyle/>
          <a:p>
            <a:pPr>
              <a:lnSpc>
                <a:spcPct val="100000"/>
              </a:lnSpc>
            </a:pPr>
            <a:r>
              <a:rPr lang="en-GB" sz="1600" b="1" dirty="0">
                <a:solidFill>
                  <a:schemeClr val="bg1"/>
                </a:solidFill>
                <a:latin typeface="Times New Roman" panose="02020603050405020304" pitchFamily="18" charset="0"/>
                <a:cs typeface="Times New Roman" panose="02020603050405020304" pitchFamily="18" charset="0"/>
              </a:rPr>
              <a:t>Team name </a:t>
            </a:r>
            <a:r>
              <a:rPr lang="en-GB" sz="1600" dirty="0">
                <a:solidFill>
                  <a:schemeClr val="bg1"/>
                </a:solidFill>
                <a:latin typeface="Times New Roman" panose="02020603050405020304" pitchFamily="18" charset="0"/>
                <a:cs typeface="Times New Roman" panose="02020603050405020304" pitchFamily="18" charset="0"/>
              </a:rPr>
              <a:t>-</a:t>
            </a:r>
            <a:r>
              <a:rPr lang="en-GB" sz="1600" b="1" dirty="0">
                <a:solidFill>
                  <a:schemeClr val="bg1"/>
                </a:solidFill>
                <a:latin typeface="Times New Roman" panose="02020603050405020304" pitchFamily="18" charset="0"/>
                <a:cs typeface="Times New Roman" panose="02020603050405020304" pitchFamily="18" charset="0"/>
              </a:rPr>
              <a:t> master blasters</a:t>
            </a:r>
            <a:r>
              <a:rPr lang="en-GB" sz="1600" b="1" dirty="0">
                <a:latin typeface="Times New Roman" panose="02020603050405020304" pitchFamily="18" charset="0"/>
                <a:cs typeface="Times New Roman" panose="02020603050405020304" pitchFamily="18" charset="0"/>
              </a:rPr>
              <a:t> </a:t>
            </a:r>
          </a:p>
          <a:p>
            <a:pPr>
              <a:lnSpc>
                <a:spcPct val="100000"/>
              </a:lnSpc>
            </a:pPr>
            <a:endParaRPr lang="en-GB"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pPr>
            <a:r>
              <a:rPr lang="en-GB" sz="1600" b="1" dirty="0" err="1">
                <a:solidFill>
                  <a:schemeClr val="bg1">
                    <a:lumMod val="95000"/>
                    <a:lumOff val="5000"/>
                  </a:schemeClr>
                </a:solidFill>
                <a:latin typeface="Times New Roman" panose="02020603050405020304" pitchFamily="18" charset="0"/>
                <a:cs typeface="Times New Roman" panose="02020603050405020304" pitchFamily="18" charset="0"/>
              </a:rPr>
              <a:t>TeAM</a:t>
            </a: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MEMBERS</a:t>
            </a:r>
          </a:p>
          <a:p>
            <a:pPr>
              <a:lnSpc>
                <a:spcPct val="100000"/>
              </a:lnSpc>
              <a:spcBef>
                <a:spcPts val="0"/>
              </a:spcBef>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1. Gopalakrishnan G </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spcBef>
                <a:spcPts val="0"/>
              </a:spcBef>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2. Pradeep Kumaran R </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spcBef>
                <a:spcPts val="0"/>
              </a:spcBef>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3. Rahul E </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spcBef>
                <a:spcPts val="0"/>
              </a:spcBef>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4. Saravanan S </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spcBef>
                <a:spcPts val="0"/>
              </a:spcBef>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5. </a:t>
            </a:r>
            <a:r>
              <a:rPr lang="en-GB" sz="1600" b="1" dirty="0" err="1">
                <a:solidFill>
                  <a:schemeClr val="bg1">
                    <a:lumMod val="95000"/>
                    <a:lumOff val="5000"/>
                  </a:schemeClr>
                </a:solidFill>
                <a:latin typeface="Times New Roman" panose="02020603050405020304" pitchFamily="18" charset="0"/>
                <a:cs typeface="Times New Roman" panose="02020603050405020304" pitchFamily="18" charset="0"/>
              </a:rPr>
              <a:t>Sherin</a:t>
            </a: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S  </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  Students of Rajalakshmi Engineering College</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nSpc>
                <a:spcPct val="100000"/>
              </a:lnSpc>
            </a:pPr>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sz="16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5E9340-A132-4346-8860-6A98960D8358}"/>
              </a:ext>
            </a:extLst>
          </p:cNvPr>
          <p:cNvSpPr txBox="1"/>
          <p:nvPr/>
        </p:nvSpPr>
        <p:spPr>
          <a:xfrm>
            <a:off x="2358501" y="4931185"/>
            <a:ext cx="6232124" cy="1815882"/>
          </a:xfrm>
          <a:prstGeom prst="rect">
            <a:avLst/>
          </a:prstGeom>
          <a:noFill/>
        </p:spPr>
        <p:txBody>
          <a:bodyPr wrap="square" rtlCol="0">
            <a:spAutoFit/>
          </a:bodyPr>
          <a:lstStyle/>
          <a:p>
            <a:r>
              <a:rPr lang="en-GB" sz="1600" b="1" dirty="0">
                <a:solidFill>
                  <a:schemeClr val="bg1">
                    <a:lumMod val="95000"/>
                    <a:lumOff val="5000"/>
                  </a:schemeClr>
                </a:solidFill>
                <a:latin typeface="Times New Roman" panose="02020603050405020304" pitchFamily="18" charset="0"/>
                <a:cs typeface="Times New Roman" panose="02020603050405020304" pitchFamily="18" charset="0"/>
              </a:rPr>
              <a:t>GUIDED BY</a:t>
            </a:r>
            <a:endParaRPr lang="en-US" sz="16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GB" sz="1600"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sz="16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1600" b="1" dirty="0" err="1">
                <a:solidFill>
                  <a:schemeClr val="bg1">
                    <a:lumMod val="95000"/>
                    <a:lumOff val="5000"/>
                  </a:schemeClr>
                </a:solidFill>
                <a:latin typeface="Times New Roman" panose="02020603050405020304" pitchFamily="18" charset="0"/>
                <a:cs typeface="Times New Roman" panose="02020603050405020304" pitchFamily="18" charset="0"/>
              </a:rPr>
              <a:t>Dr.</a:t>
            </a: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 MANIKANDAN T, </a:t>
            </a:r>
            <a:endParaRPr lang="en-IN" sz="16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Professor,</a:t>
            </a:r>
            <a:endParaRPr lang="en-IN" sz="16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Department of ECE,</a:t>
            </a:r>
            <a:b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br>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Rajalakshmi Engineering College,</a:t>
            </a:r>
            <a:endParaRPr lang="en-IN" sz="16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1600" b="1" dirty="0">
                <a:solidFill>
                  <a:schemeClr val="bg1">
                    <a:lumMod val="95000"/>
                    <a:lumOff val="5000"/>
                  </a:schemeClr>
                </a:solidFill>
                <a:latin typeface="Times New Roman" panose="02020603050405020304" pitchFamily="18" charset="0"/>
                <a:cs typeface="Times New Roman" panose="02020603050405020304" pitchFamily="18" charset="0"/>
              </a:rPr>
              <a:t>Chennai-602 105.</a:t>
            </a:r>
            <a:endParaRPr lang="en-IN" sz="16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711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AB96E-4DBA-4C18-88FC-9E278665EE3B}"/>
              </a:ext>
            </a:extLst>
          </p:cNvPr>
          <p:cNvSpPr>
            <a:spLocks noGrp="1"/>
          </p:cNvSpPr>
          <p:nvPr>
            <p:ph type="title"/>
          </p:nvPr>
        </p:nvSpPr>
        <p:spPr>
          <a:xfrm>
            <a:off x="-677662" y="0"/>
            <a:ext cx="13245483" cy="7075503"/>
          </a:xfrm>
        </p:spPr>
        <p:txBody>
          <a:bodyPr>
            <a:normAutofit/>
          </a:bodyPr>
          <a:lstStyle/>
          <a:p>
            <a:pPr algn="ctr"/>
            <a:r>
              <a:rPr lang="en-GB" sz="7200" b="1" dirty="0">
                <a:solidFill>
                  <a:schemeClr val="bg1">
                    <a:lumMod val="95000"/>
                    <a:lumOff val="5000"/>
                  </a:schemeClr>
                </a:solidFill>
                <a:latin typeface="Times New Roman" panose="02020603050405020304" pitchFamily="18" charset="0"/>
                <a:cs typeface="Times New Roman" panose="02020603050405020304" pitchFamily="18" charset="0"/>
              </a:rPr>
              <a:t>   Deep Learning Algorithms for Face Recognition</a:t>
            </a:r>
            <a:endParaRPr lang="en-US" sz="7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15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F2DFD9C0-B89D-4921-81BC-F4FEEA2AE062}"/>
              </a:ext>
            </a:extLst>
          </p:cNvPr>
          <p:cNvPicPr>
            <a:picLocks/>
          </p:cNvPicPr>
          <p:nvPr/>
        </p:nvPicPr>
        <p:blipFill>
          <a:blip r:embed="rId2"/>
          <a:srcRect/>
          <a:stretch>
            <a:fillRect/>
          </a:stretch>
        </p:blipFill>
        <p:spPr>
          <a:xfrm>
            <a:off x="1611928" y="4589755"/>
            <a:ext cx="9875777" cy="2195744"/>
          </a:xfrm>
          <a:prstGeom prst="rect">
            <a:avLst/>
          </a:prstGeom>
          <a:ln/>
        </p:spPr>
      </p:pic>
      <p:sp>
        <p:nvSpPr>
          <p:cNvPr id="5" name="Content Placeholder 4">
            <a:extLst>
              <a:ext uri="{FF2B5EF4-FFF2-40B4-BE49-F238E27FC236}">
                <a16:creationId xmlns:a16="http://schemas.microsoft.com/office/drawing/2014/main" id="{C37AF567-77D5-4A77-AAE0-7FCD2E8A07FC}"/>
              </a:ext>
            </a:extLst>
          </p:cNvPr>
          <p:cNvSpPr>
            <a:spLocks noGrp="1"/>
          </p:cNvSpPr>
          <p:nvPr>
            <p:ph idx="1"/>
          </p:nvPr>
        </p:nvSpPr>
        <p:spPr>
          <a:xfrm>
            <a:off x="1143000" y="1251751"/>
            <a:ext cx="10593280" cy="3231472"/>
          </a:xfrm>
        </p:spPr>
        <p:txBody>
          <a:bodyPr>
            <a:normAutofit fontScale="62500" lnSpcReduction="20000"/>
          </a:bodyPr>
          <a:lstStyle/>
          <a:p>
            <a:r>
              <a:rPr lang="en-GB" b="1" dirty="0">
                <a:solidFill>
                  <a:schemeClr val="bg1">
                    <a:lumMod val="95000"/>
                    <a:lumOff val="5000"/>
                  </a:schemeClr>
                </a:solidFill>
                <a:latin typeface="Times New Roman" panose="02020603050405020304" pitchFamily="18" charset="0"/>
                <a:cs typeface="Times New Roman" panose="02020603050405020304" pitchFamily="18" charset="0"/>
              </a:rPr>
              <a:t>Convolution Neural Network (CNN) </a:t>
            </a:r>
            <a:r>
              <a:rPr lang="en-GB" dirty="0">
                <a:solidFill>
                  <a:schemeClr val="bg1">
                    <a:lumMod val="95000"/>
                    <a:lumOff val="5000"/>
                  </a:schemeClr>
                </a:solidFill>
                <a:latin typeface="Times New Roman" panose="02020603050405020304" pitchFamily="18" charset="0"/>
                <a:cs typeface="Times New Roman" panose="02020603050405020304" pitchFamily="18" charset="0"/>
              </a:rPr>
              <a:t>is named after the convolution process the network does to extract the feature maps.</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The input image is converted into a matrix form using the </a:t>
            </a:r>
            <a:r>
              <a:rPr lang="en-GB" dirty="0" err="1">
                <a:solidFill>
                  <a:schemeClr val="bg1">
                    <a:lumMod val="95000"/>
                    <a:lumOff val="5000"/>
                  </a:schemeClr>
                </a:solidFill>
                <a:latin typeface="Times New Roman" panose="02020603050405020304" pitchFamily="18" charset="0"/>
                <a:cs typeface="Times New Roman" panose="02020603050405020304" pitchFamily="18" charset="0"/>
              </a:rPr>
              <a:t>color</a:t>
            </a:r>
            <a:r>
              <a:rPr lang="en-GB" dirty="0">
                <a:solidFill>
                  <a:schemeClr val="bg1">
                    <a:lumMod val="95000"/>
                    <a:lumOff val="5000"/>
                  </a:schemeClr>
                </a:solidFill>
                <a:latin typeface="Times New Roman" panose="02020603050405020304" pitchFamily="18" charset="0"/>
                <a:cs typeface="Times New Roman" panose="02020603050405020304" pitchFamily="18" charset="0"/>
              </a:rPr>
              <a:t> values of each pixel in the image. This input matrix is then convolved with a filter matrix to get the desired feature map. </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After the convolution, the resultant matrix is then non- linearized using the </a:t>
            </a:r>
            <a:r>
              <a:rPr lang="en-GB" dirty="0" err="1">
                <a:solidFill>
                  <a:schemeClr val="bg1">
                    <a:lumMod val="95000"/>
                    <a:lumOff val="5000"/>
                  </a:schemeClr>
                </a:solidFill>
                <a:latin typeface="Times New Roman" panose="02020603050405020304" pitchFamily="18" charset="0"/>
                <a:cs typeface="Times New Roman" panose="02020603050405020304" pitchFamily="18" charset="0"/>
              </a:rPr>
              <a:t>ReLu</a:t>
            </a:r>
            <a:r>
              <a:rPr lang="en-GB" dirty="0">
                <a:solidFill>
                  <a:schemeClr val="bg1">
                    <a:lumMod val="95000"/>
                    <a:lumOff val="5000"/>
                  </a:schemeClr>
                </a:solidFill>
                <a:latin typeface="Times New Roman" panose="02020603050405020304" pitchFamily="18" charset="0"/>
                <a:cs typeface="Times New Roman" panose="02020603050405020304" pitchFamily="18" charset="0"/>
              </a:rPr>
              <a:t> [Rectified Linear Unit] function in which the negative values will be converted to zero and the positive values will remain unchanged.</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 The next process is the Pooling process where </a:t>
            </a:r>
            <a:r>
              <a:rPr lang="en-GB" dirty="0" err="1">
                <a:solidFill>
                  <a:schemeClr val="bg1">
                    <a:lumMod val="95000"/>
                    <a:lumOff val="5000"/>
                  </a:schemeClr>
                </a:solidFill>
                <a:latin typeface="Times New Roman" panose="02020603050405020304" pitchFamily="18" charset="0"/>
                <a:cs typeface="Times New Roman" panose="02020603050405020304" pitchFamily="18" charset="0"/>
              </a:rPr>
              <a:t>downsampling</a:t>
            </a:r>
            <a:r>
              <a:rPr lang="en-GB" dirty="0">
                <a:solidFill>
                  <a:schemeClr val="bg1">
                    <a:lumMod val="95000"/>
                    <a:lumOff val="5000"/>
                  </a:schemeClr>
                </a:solidFill>
                <a:latin typeface="Times New Roman" panose="02020603050405020304" pitchFamily="18" charset="0"/>
                <a:cs typeface="Times New Roman" panose="02020603050405020304" pitchFamily="18" charset="0"/>
              </a:rPr>
              <a:t> takes place to reduce the matrix size. Max Pooling takes the max value in each submatrix to produce a matrix containing only the vital information. This is then vectorized to be fed to the Fully Connected Layer. </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The FC layer based on the input matrix values predicts to which label the image belongs to by assigning probability values to each node. </a:t>
            </a:r>
          </a:p>
          <a:p>
            <a:endParaRPr lang="en-US" sz="2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AD91FAF-B612-4F28-9838-D0879A6D000A}"/>
              </a:ext>
            </a:extLst>
          </p:cNvPr>
          <p:cNvSpPr>
            <a:spLocks noGrp="1"/>
          </p:cNvSpPr>
          <p:nvPr>
            <p:ph type="title"/>
          </p:nvPr>
        </p:nvSpPr>
        <p:spPr>
          <a:xfrm>
            <a:off x="1143001" y="-118327"/>
            <a:ext cx="9905998" cy="1478570"/>
          </a:xfrm>
        </p:spPr>
        <p:txBody>
          <a:bodyPr>
            <a:normAutofit/>
          </a:bodyPr>
          <a:lstStyle/>
          <a:p>
            <a:pPr algn="ct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CONVOLUTIONAL NEURAL NETWORK model</a:t>
            </a:r>
          </a:p>
        </p:txBody>
      </p:sp>
    </p:spTree>
    <p:extLst>
      <p:ext uri="{BB962C8B-B14F-4D97-AF65-F5344CB8AC3E}">
        <p14:creationId xmlns:p14="http://schemas.microsoft.com/office/powerpoint/2010/main" val="3589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6A2A755-C3F7-4296-B16E-25DBF7A93CC4}"/>
              </a:ext>
            </a:extLst>
          </p:cNvPr>
          <p:cNvGrpSpPr/>
          <p:nvPr/>
        </p:nvGrpSpPr>
        <p:grpSpPr>
          <a:xfrm>
            <a:off x="719848" y="2295730"/>
            <a:ext cx="10752304" cy="3719202"/>
            <a:chOff x="719848" y="1108953"/>
            <a:chExt cx="10752304" cy="3719202"/>
          </a:xfrm>
        </p:grpSpPr>
        <p:sp>
          <p:nvSpPr>
            <p:cNvPr id="6" name="Rectangle 5">
              <a:extLst>
                <a:ext uri="{FF2B5EF4-FFF2-40B4-BE49-F238E27FC236}">
                  <a16:creationId xmlns:a16="http://schemas.microsoft.com/office/drawing/2014/main" id="{DBE8DD9E-A6A5-4AFD-B065-9B68A640F60B}"/>
                </a:ext>
              </a:extLst>
            </p:cNvPr>
            <p:cNvSpPr/>
            <p:nvPr/>
          </p:nvSpPr>
          <p:spPr>
            <a:xfrm>
              <a:off x="719848" y="1108953"/>
              <a:ext cx="2976664" cy="368678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63AFB6A2-90E3-4429-A53C-A49B8E5F3127}"/>
                </a:ext>
              </a:extLst>
            </p:cNvPr>
            <p:cNvSpPr/>
            <p:nvPr/>
          </p:nvSpPr>
          <p:spPr>
            <a:xfrm>
              <a:off x="1251620" y="2611877"/>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Faculty</a:t>
              </a:r>
            </a:p>
          </p:txBody>
        </p:sp>
        <p:sp>
          <p:nvSpPr>
            <p:cNvPr id="8" name="Rectangle 7">
              <a:extLst>
                <a:ext uri="{FF2B5EF4-FFF2-40B4-BE49-F238E27FC236}">
                  <a16:creationId xmlns:a16="http://schemas.microsoft.com/office/drawing/2014/main" id="{33FD2DAD-196B-4BA8-BFBA-161593AF7055}"/>
                </a:ext>
              </a:extLst>
            </p:cNvPr>
            <p:cNvSpPr/>
            <p:nvPr/>
          </p:nvSpPr>
          <p:spPr>
            <a:xfrm>
              <a:off x="1251620" y="3644630"/>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Student</a:t>
              </a:r>
            </a:p>
          </p:txBody>
        </p:sp>
        <p:sp>
          <p:nvSpPr>
            <p:cNvPr id="9" name="Rectangle 8">
              <a:extLst>
                <a:ext uri="{FF2B5EF4-FFF2-40B4-BE49-F238E27FC236}">
                  <a16:creationId xmlns:a16="http://schemas.microsoft.com/office/drawing/2014/main" id="{07C90B8C-8FC8-488B-A964-E90759196268}"/>
                </a:ext>
              </a:extLst>
            </p:cNvPr>
            <p:cNvSpPr/>
            <p:nvPr/>
          </p:nvSpPr>
          <p:spPr>
            <a:xfrm>
              <a:off x="1245140" y="1322961"/>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Attendance Portal</a:t>
              </a:r>
            </a:p>
          </p:txBody>
        </p:sp>
        <p:sp>
          <p:nvSpPr>
            <p:cNvPr id="10" name="Rectangle 9">
              <a:extLst>
                <a:ext uri="{FF2B5EF4-FFF2-40B4-BE49-F238E27FC236}">
                  <a16:creationId xmlns:a16="http://schemas.microsoft.com/office/drawing/2014/main" id="{4B37B173-FBE4-45E9-AD17-234A5F0C1046}"/>
                </a:ext>
              </a:extLst>
            </p:cNvPr>
            <p:cNvSpPr/>
            <p:nvPr/>
          </p:nvSpPr>
          <p:spPr>
            <a:xfrm>
              <a:off x="4646593" y="1115435"/>
              <a:ext cx="2976664" cy="368678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67A062EF-E76C-4EC1-809C-286DCF14E91D}"/>
                </a:ext>
              </a:extLst>
            </p:cNvPr>
            <p:cNvSpPr/>
            <p:nvPr/>
          </p:nvSpPr>
          <p:spPr>
            <a:xfrm>
              <a:off x="5162160" y="1319716"/>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Attendance Portal</a:t>
              </a:r>
            </a:p>
          </p:txBody>
        </p:sp>
        <p:sp>
          <p:nvSpPr>
            <p:cNvPr id="12" name="Rectangle 11">
              <a:extLst>
                <a:ext uri="{FF2B5EF4-FFF2-40B4-BE49-F238E27FC236}">
                  <a16:creationId xmlns:a16="http://schemas.microsoft.com/office/drawing/2014/main" id="{FDD7C0C0-77A8-4631-8270-6A85BB2F5FCB}"/>
                </a:ext>
              </a:extLst>
            </p:cNvPr>
            <p:cNvSpPr/>
            <p:nvPr/>
          </p:nvSpPr>
          <p:spPr>
            <a:xfrm>
              <a:off x="5181613" y="2282764"/>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Enter ID Number</a:t>
              </a:r>
            </a:p>
          </p:txBody>
        </p:sp>
        <p:sp>
          <p:nvSpPr>
            <p:cNvPr id="13" name="Rectangle 12">
              <a:extLst>
                <a:ext uri="{FF2B5EF4-FFF2-40B4-BE49-F238E27FC236}">
                  <a16:creationId xmlns:a16="http://schemas.microsoft.com/office/drawing/2014/main" id="{6309AF60-66B5-4CD2-A238-123F75DB7C99}"/>
                </a:ext>
              </a:extLst>
            </p:cNvPr>
            <p:cNvSpPr/>
            <p:nvPr/>
          </p:nvSpPr>
          <p:spPr>
            <a:xfrm>
              <a:off x="5210793" y="3537631"/>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Password</a:t>
              </a:r>
            </a:p>
          </p:txBody>
        </p:sp>
        <p:sp>
          <p:nvSpPr>
            <p:cNvPr id="14" name="Rectangle 13">
              <a:extLst>
                <a:ext uri="{FF2B5EF4-FFF2-40B4-BE49-F238E27FC236}">
                  <a16:creationId xmlns:a16="http://schemas.microsoft.com/office/drawing/2014/main" id="{5F053208-DF75-4310-937C-31CC7AE20AE6}"/>
                </a:ext>
              </a:extLst>
            </p:cNvPr>
            <p:cNvSpPr/>
            <p:nvPr/>
          </p:nvSpPr>
          <p:spPr>
            <a:xfrm>
              <a:off x="5210793" y="4043460"/>
              <a:ext cx="1955260" cy="505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198C13B1-7ECC-4A60-8B87-7F8BC544726F}"/>
                </a:ext>
              </a:extLst>
            </p:cNvPr>
            <p:cNvSpPr/>
            <p:nvPr/>
          </p:nvSpPr>
          <p:spPr>
            <a:xfrm>
              <a:off x="5197820" y="2795076"/>
              <a:ext cx="1955260" cy="505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6B4694E8-99E4-4A78-83C4-D871A6D2239A}"/>
                </a:ext>
              </a:extLst>
            </p:cNvPr>
            <p:cNvSpPr/>
            <p:nvPr/>
          </p:nvSpPr>
          <p:spPr>
            <a:xfrm>
              <a:off x="8495488" y="1141372"/>
              <a:ext cx="2976664" cy="368678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62761F14-3B46-4009-A52D-AD44B9B393CA}"/>
                </a:ext>
              </a:extLst>
            </p:cNvPr>
            <p:cNvSpPr/>
            <p:nvPr/>
          </p:nvSpPr>
          <p:spPr>
            <a:xfrm>
              <a:off x="8886086" y="2825068"/>
              <a:ext cx="2253550" cy="49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Click Here to upload Image</a:t>
              </a:r>
            </a:p>
          </p:txBody>
        </p:sp>
      </p:grpSp>
      <p:sp>
        <p:nvSpPr>
          <p:cNvPr id="19" name="TextBox 18">
            <a:extLst>
              <a:ext uri="{FF2B5EF4-FFF2-40B4-BE49-F238E27FC236}">
                <a16:creationId xmlns:a16="http://schemas.microsoft.com/office/drawing/2014/main" id="{7275BF41-1F8D-4CA8-9189-0F78AEA4C8A9}"/>
              </a:ext>
            </a:extLst>
          </p:cNvPr>
          <p:cNvSpPr txBox="1"/>
          <p:nvPr/>
        </p:nvSpPr>
        <p:spPr>
          <a:xfrm>
            <a:off x="885217" y="466928"/>
            <a:ext cx="10204315" cy="1015663"/>
          </a:xfrm>
          <a:prstGeom prst="rect">
            <a:avLst/>
          </a:prstGeom>
          <a:noFill/>
        </p:spPr>
        <p:txBody>
          <a:bodyPr wrap="square" rtlCol="0">
            <a:spAutoFit/>
          </a:bodyPr>
          <a:lstStyle/>
          <a:p>
            <a:pPr algn="ctr"/>
            <a:r>
              <a:rPr lang="en-GB" sz="6000" dirty="0">
                <a:solidFill>
                  <a:schemeClr val="bg1"/>
                </a:solidFill>
                <a:latin typeface="Times New Roman" panose="02020603050405020304" pitchFamily="18" charset="0"/>
                <a:cs typeface="Times New Roman" panose="02020603050405020304" pitchFamily="18" charset="0"/>
              </a:rPr>
              <a:t>Attendance Portal Application</a:t>
            </a:r>
          </a:p>
        </p:txBody>
      </p:sp>
      <p:sp>
        <p:nvSpPr>
          <p:cNvPr id="24" name="Arrow: Right 23">
            <a:extLst>
              <a:ext uri="{FF2B5EF4-FFF2-40B4-BE49-F238E27FC236}">
                <a16:creationId xmlns:a16="http://schemas.microsoft.com/office/drawing/2014/main" id="{F8E88A7B-E639-420F-AC30-9DE606273246}"/>
              </a:ext>
            </a:extLst>
          </p:cNvPr>
          <p:cNvSpPr/>
          <p:nvPr/>
        </p:nvSpPr>
        <p:spPr>
          <a:xfrm>
            <a:off x="3705872" y="4293294"/>
            <a:ext cx="989357" cy="36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897C1A82-1197-4659-9166-6A9ACF7C232E}"/>
              </a:ext>
            </a:extLst>
          </p:cNvPr>
          <p:cNvSpPr/>
          <p:nvPr/>
        </p:nvSpPr>
        <p:spPr>
          <a:xfrm>
            <a:off x="7603546" y="4320434"/>
            <a:ext cx="989357" cy="369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D87E4A8-F0AD-4EE3-A3BC-EE3AA5300CA4}"/>
              </a:ext>
            </a:extLst>
          </p:cNvPr>
          <p:cNvSpPr/>
          <p:nvPr/>
        </p:nvSpPr>
        <p:spPr>
          <a:xfrm>
            <a:off x="8959626" y="2533633"/>
            <a:ext cx="1955260" cy="505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Attendance Portal</a:t>
            </a:r>
          </a:p>
        </p:txBody>
      </p:sp>
    </p:spTree>
    <p:extLst>
      <p:ext uri="{BB962C8B-B14F-4D97-AF65-F5344CB8AC3E}">
        <p14:creationId xmlns:p14="http://schemas.microsoft.com/office/powerpoint/2010/main" val="384078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473D-3364-4E61-8EEB-25D3A4A65C0B}"/>
              </a:ext>
            </a:extLst>
          </p:cNvPr>
          <p:cNvSpPr>
            <a:spLocks noGrp="1"/>
          </p:cNvSpPr>
          <p:nvPr>
            <p:ph type="title"/>
          </p:nvPr>
        </p:nvSpPr>
        <p:spPr>
          <a:xfrm>
            <a:off x="1143001" y="-118327"/>
            <a:ext cx="9905998" cy="1478570"/>
          </a:xfrm>
        </p:spPr>
        <p:txBody>
          <a:bodyPr/>
          <a:lstStyle/>
          <a:p>
            <a:pPr algn="ctr"/>
            <a:r>
              <a:rPr lang="en-US" b="1" dirty="0">
                <a:solidFill>
                  <a:schemeClr val="bg1">
                    <a:lumMod val="95000"/>
                    <a:lumOff val="5000"/>
                  </a:schemeClr>
                </a:solidFill>
                <a:latin typeface="Times New Roman" panose="02020603050405020304" pitchFamily="18" charset="0"/>
                <a:cs typeface="Times New Roman" panose="02020603050405020304" pitchFamily="18" charset="0"/>
              </a:rPr>
              <a:t>Software requirements </a:t>
            </a:r>
          </a:p>
        </p:txBody>
      </p:sp>
      <p:sp>
        <p:nvSpPr>
          <p:cNvPr id="3" name="Content Placeholder 2">
            <a:extLst>
              <a:ext uri="{FF2B5EF4-FFF2-40B4-BE49-F238E27FC236}">
                <a16:creationId xmlns:a16="http://schemas.microsoft.com/office/drawing/2014/main" id="{29DF8056-4DBA-4900-AD98-CACB642DCE4A}"/>
              </a:ext>
            </a:extLst>
          </p:cNvPr>
          <p:cNvSpPr>
            <a:spLocks noGrp="1"/>
          </p:cNvSpPr>
          <p:nvPr>
            <p:ph idx="1"/>
          </p:nvPr>
        </p:nvSpPr>
        <p:spPr>
          <a:xfrm>
            <a:off x="1274576" y="1404631"/>
            <a:ext cx="10044452" cy="5226987"/>
          </a:xfrm>
        </p:spPr>
        <p:txBody>
          <a:bodyPr>
            <a:normAutofit fontScale="92500"/>
          </a:bodyPr>
          <a:lstStyle/>
          <a:p>
            <a:pPr marL="0" indent="0">
              <a:buNone/>
            </a:pPr>
            <a:r>
              <a:rPr lang="en-GB" b="1" dirty="0">
                <a:solidFill>
                  <a:schemeClr val="bg1">
                    <a:lumMod val="95000"/>
                    <a:lumOff val="5000"/>
                  </a:schemeClr>
                </a:solidFill>
                <a:latin typeface="Times New Roman" panose="02020603050405020304" pitchFamily="18" charset="0"/>
                <a:cs typeface="Times New Roman" panose="02020603050405020304" pitchFamily="18" charset="0"/>
              </a:rPr>
              <a:t>Python</a:t>
            </a:r>
            <a:r>
              <a:rPr lang="en-GB" dirty="0">
                <a:solidFill>
                  <a:schemeClr val="bg1">
                    <a:lumMod val="95000"/>
                    <a:lumOff val="5000"/>
                  </a:schemeClr>
                </a:solidFill>
                <a:latin typeface="Times New Roman" panose="02020603050405020304" pitchFamily="18" charset="0"/>
                <a:cs typeface="Times New Roman" panose="02020603050405020304" pitchFamily="18" charset="0"/>
              </a:rPr>
              <a:t> is being extensively used in the field of Data Science. Python has become the most preferred language for building Artificial Intelligence and Machine Learning algorithms. The reasons for being the most preferred language are as follows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 Extensive set of libraries are available for writing machine learning algorithms. The availability of these libraries makes it easy for the user to build the learning models.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 Python has one of the biggest online communities so that the developers can discuss errors and solve each other’s problems.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 It is one of the most easily understandable languages such that it almost resembles the English language and hence it is very easy to learn. Other programmers also won’t find it difficult to read one’s code.</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 Being platform-independent an application developed in python can run on any OS.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2175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A83F-A8E6-4C10-B871-365F79B7FB7A}"/>
              </a:ext>
            </a:extLst>
          </p:cNvPr>
          <p:cNvSpPr>
            <a:spLocks noGrp="1"/>
          </p:cNvSpPr>
          <p:nvPr>
            <p:ph type="title"/>
          </p:nvPr>
        </p:nvSpPr>
        <p:spPr>
          <a:xfrm>
            <a:off x="1143001" y="85858"/>
            <a:ext cx="9905998" cy="1478570"/>
          </a:xfrm>
        </p:spPr>
        <p:txBody>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HARDWARE REQUIREMENTS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E3CE6C-8776-4DE6-9C0E-C3D3603E6ECA}"/>
              </a:ext>
            </a:extLst>
          </p:cNvPr>
          <p:cNvSpPr>
            <a:spLocks noGrp="1"/>
          </p:cNvSpPr>
          <p:nvPr>
            <p:ph idx="1"/>
          </p:nvPr>
        </p:nvSpPr>
        <p:spPr>
          <a:xfrm>
            <a:off x="1381109" y="2000912"/>
            <a:ext cx="9905999" cy="3541714"/>
          </a:xfrm>
        </p:spPr>
        <p:txBody>
          <a:bodyPr/>
          <a:lstStyle/>
          <a:p>
            <a:pPr marL="0" indent="0">
              <a:buNone/>
            </a:pPr>
            <a:r>
              <a:rPr lang="en-GB" dirty="0">
                <a:solidFill>
                  <a:schemeClr val="bg1">
                    <a:lumMod val="95000"/>
                    <a:lumOff val="5000"/>
                  </a:schemeClr>
                </a:solidFill>
                <a:latin typeface="Times New Roman" panose="02020603050405020304" pitchFamily="18" charset="0"/>
                <a:cs typeface="Times New Roman" panose="02020603050405020304" pitchFamily="18" charset="0"/>
              </a:rPr>
              <a:t>	The hardware requirements required for implementing this system are CCTV cameras that are already present in the class, server computer to run the face recognition script.</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324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A90A-8443-43C6-A2B5-5C2F7BC6480C}"/>
              </a:ext>
            </a:extLst>
          </p:cNvPr>
          <p:cNvSpPr>
            <a:spLocks noGrp="1"/>
          </p:cNvSpPr>
          <p:nvPr>
            <p:ph type="title"/>
          </p:nvPr>
        </p:nvSpPr>
        <p:spPr>
          <a:xfrm>
            <a:off x="1143001" y="257452"/>
            <a:ext cx="9905998" cy="1478570"/>
          </a:xfrm>
        </p:spPr>
        <p:txBody>
          <a:bodyPr/>
          <a:lstStyle/>
          <a:p>
            <a:pPr algn="ctr"/>
            <a:r>
              <a:rPr lang="en-GB" b="1" dirty="0" err="1">
                <a:solidFill>
                  <a:schemeClr val="bg1">
                    <a:lumMod val="95000"/>
                    <a:lumOff val="5000"/>
                  </a:schemeClr>
                </a:solidFill>
                <a:latin typeface="Times New Roman" panose="02020603050405020304" pitchFamily="18" charset="0"/>
                <a:cs typeface="Times New Roman" panose="02020603050405020304" pitchFamily="18" charset="0"/>
              </a:rPr>
              <a:t>FINANCial</a:t>
            </a:r>
            <a:r>
              <a:rPr lang="en-GB" b="1" dirty="0">
                <a:solidFill>
                  <a:schemeClr val="bg1">
                    <a:lumMod val="95000"/>
                    <a:lumOff val="5000"/>
                  </a:schemeClr>
                </a:solidFill>
                <a:latin typeface="Times New Roman" panose="02020603050405020304" pitchFamily="18" charset="0"/>
                <a:cs typeface="Times New Roman" panose="02020603050405020304" pitchFamily="18" charset="0"/>
              </a:rPr>
              <a:t> PLAN</a:t>
            </a:r>
            <a:br>
              <a:rPr lang="en-US" dirty="0"/>
            </a:br>
            <a:endParaRPr lang="en-US" dirty="0"/>
          </a:p>
        </p:txBody>
      </p:sp>
      <p:sp>
        <p:nvSpPr>
          <p:cNvPr id="3" name="Content Placeholder 2">
            <a:extLst>
              <a:ext uri="{FF2B5EF4-FFF2-40B4-BE49-F238E27FC236}">
                <a16:creationId xmlns:a16="http://schemas.microsoft.com/office/drawing/2014/main" id="{4219FACB-37D0-4C95-8EE6-F99B5564B5A7}"/>
              </a:ext>
            </a:extLst>
          </p:cNvPr>
          <p:cNvSpPr>
            <a:spLocks noGrp="1"/>
          </p:cNvSpPr>
          <p:nvPr>
            <p:ph idx="1"/>
          </p:nvPr>
        </p:nvSpPr>
        <p:spPr>
          <a:xfrm>
            <a:off x="1283456" y="2215416"/>
            <a:ext cx="9905998" cy="4767309"/>
          </a:xfrm>
        </p:spPr>
        <p:txBody>
          <a:bodyPr/>
          <a:lstStyle/>
          <a:p>
            <a:r>
              <a:rPr lang="en-GB" dirty="0">
                <a:solidFill>
                  <a:schemeClr val="bg1">
                    <a:lumMod val="95000"/>
                    <a:lumOff val="5000"/>
                  </a:schemeClr>
                </a:solidFill>
                <a:latin typeface="Times New Roman" panose="02020603050405020304" pitchFamily="18" charset="0"/>
                <a:cs typeface="Times New Roman" panose="02020603050405020304" pitchFamily="18" charset="0"/>
              </a:rPr>
              <a:t>The finance requirements for realizing the proposed system is very less. </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The CCTV cameras that are already present in the classrooms can be used to capture the images. </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The face recognition script can be run on the institution’s server computer.</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Hence no money is required as this prototype is concerned.</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671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9C08-738E-425E-8796-B3078AC1B262}"/>
              </a:ext>
            </a:extLst>
          </p:cNvPr>
          <p:cNvSpPr>
            <a:spLocks noGrp="1"/>
          </p:cNvSpPr>
          <p:nvPr>
            <p:ph type="title"/>
          </p:nvPr>
        </p:nvSpPr>
        <p:spPr>
          <a:xfrm>
            <a:off x="1141412" y="254533"/>
            <a:ext cx="9905998" cy="1478570"/>
          </a:xfrm>
        </p:spPr>
        <p:txBody>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FUTURE DEVELOPMENT</a:t>
            </a:r>
            <a:br>
              <a:rPr lang="en-US" dirty="0"/>
            </a:br>
            <a:endParaRPr lang="en-US" dirty="0"/>
          </a:p>
        </p:txBody>
      </p:sp>
      <p:sp>
        <p:nvSpPr>
          <p:cNvPr id="3" name="Content Placeholder 2">
            <a:extLst>
              <a:ext uri="{FF2B5EF4-FFF2-40B4-BE49-F238E27FC236}">
                <a16:creationId xmlns:a16="http://schemas.microsoft.com/office/drawing/2014/main" id="{427DEA87-D082-4B15-9139-DCC2A0722FE3}"/>
              </a:ext>
            </a:extLst>
          </p:cNvPr>
          <p:cNvSpPr>
            <a:spLocks noGrp="1"/>
          </p:cNvSpPr>
          <p:nvPr>
            <p:ph idx="1"/>
          </p:nvPr>
        </p:nvSpPr>
        <p:spPr>
          <a:xfrm>
            <a:off x="1239066" y="2183905"/>
            <a:ext cx="10168739" cy="5521911"/>
          </a:xfrm>
        </p:spPr>
        <p:txBody>
          <a:bodyPr>
            <a:normAutofit/>
          </a:bodyPr>
          <a:lstStyle/>
          <a:p>
            <a:pPr lvl="0"/>
            <a:r>
              <a:rPr lang="en-GB" dirty="0">
                <a:solidFill>
                  <a:schemeClr val="bg1">
                    <a:lumMod val="95000"/>
                    <a:lumOff val="5000"/>
                  </a:schemeClr>
                </a:solidFill>
                <a:latin typeface="Times New Roman" panose="02020603050405020304" pitchFamily="18" charset="0"/>
                <a:cs typeface="Times New Roman" panose="02020603050405020304" pitchFamily="18" charset="0"/>
              </a:rPr>
              <a:t>Improved Algorithm usage for monitoring the behaviour of the students.</a:t>
            </a:r>
          </a:p>
          <a:p>
            <a:pPr lvl="0"/>
            <a:r>
              <a:rPr lang="en-GB" dirty="0">
                <a:solidFill>
                  <a:schemeClr val="bg1">
                    <a:lumMod val="95000"/>
                    <a:lumOff val="5000"/>
                  </a:schemeClr>
                </a:solidFill>
                <a:latin typeface="Times New Roman" panose="02020603050405020304" pitchFamily="18" charset="0"/>
                <a:cs typeface="Times New Roman" panose="02020603050405020304" pitchFamily="18" charset="0"/>
              </a:rPr>
              <a:t>Continuous monitoring in the disciplinary action of the students such as Usage of Mobile Phone inside the classroom, Chatting while taking lectures, lying on the desk unnecessarily, etc.</a:t>
            </a:r>
          </a:p>
          <a:p>
            <a:pPr lvl="0"/>
            <a:r>
              <a:rPr lang="en-GB" dirty="0">
                <a:solidFill>
                  <a:schemeClr val="bg1">
                    <a:lumMod val="95000"/>
                    <a:lumOff val="5000"/>
                  </a:schemeClr>
                </a:solidFill>
                <a:latin typeface="Times New Roman" panose="02020603050405020304" pitchFamily="18" charset="0"/>
                <a:cs typeface="Times New Roman" panose="02020603050405020304" pitchFamily="18" charset="0"/>
              </a:rPr>
              <a:t>Surveillance and Monitoring the students during examination. To identify students engaging in malpractices such as paper chasing, etc.</a:t>
            </a:r>
          </a:p>
          <a:p>
            <a:r>
              <a:rPr lang="en-GB" dirty="0">
                <a:solidFill>
                  <a:schemeClr val="bg1">
                    <a:lumMod val="95000"/>
                    <a:lumOff val="5000"/>
                  </a:schemeClr>
                </a:solidFill>
                <a:latin typeface="Times New Roman" panose="02020603050405020304" pitchFamily="18" charset="0"/>
                <a:cs typeface="Times New Roman" panose="02020603050405020304" pitchFamily="18" charset="0"/>
              </a:rPr>
              <a:t>Add-On feature for indicating the presence of faculty</a:t>
            </a:r>
          </a:p>
          <a:p>
            <a:pPr lvl="0"/>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49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3342F-4503-4021-A8F8-C9992A4EF6BA}"/>
              </a:ext>
            </a:extLst>
          </p:cNvPr>
          <p:cNvSpPr>
            <a:spLocks noGrp="1"/>
          </p:cNvSpPr>
          <p:nvPr>
            <p:ph idx="1"/>
          </p:nvPr>
        </p:nvSpPr>
        <p:spPr/>
        <p:txBody>
          <a:bodyPr>
            <a:normAutofit fontScale="92500"/>
          </a:bodyPr>
          <a:lstStyle/>
          <a:p>
            <a:pPr marL="0" indent="0" algn="ctr">
              <a:buNone/>
            </a:pPr>
            <a:r>
              <a:rPr lang="en-GB" sz="138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380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43EF-1257-429A-BDB2-C4B4C4EDABF7}"/>
              </a:ext>
            </a:extLst>
          </p:cNvPr>
          <p:cNvSpPr>
            <a:spLocks noGrp="1"/>
          </p:cNvSpPr>
          <p:nvPr>
            <p:ph type="title"/>
          </p:nvPr>
        </p:nvSpPr>
        <p:spPr/>
        <p:txBody>
          <a:bodyPr>
            <a:normAutofit/>
          </a:bodyPr>
          <a:lstStyle/>
          <a:p>
            <a:pPr algn="ctr"/>
            <a:r>
              <a:rPr lang="en-GB" b="1" dirty="0">
                <a:solidFill>
                  <a:schemeClr val="bg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387B8A2-F6DA-426F-87B8-40FEC9686B2A}"/>
              </a:ext>
            </a:extLst>
          </p:cNvPr>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Attendance Monitoring System is essential in all organizations for checking the presence of students and it is not an easy task to check each and every student is present or not. </a:t>
            </a:r>
          </a:p>
          <a:p>
            <a:r>
              <a:rPr lang="en-US" dirty="0">
                <a:solidFill>
                  <a:schemeClr val="bg1"/>
                </a:solidFill>
                <a:latin typeface="Times New Roman" panose="02020603050405020304" pitchFamily="18" charset="0"/>
                <a:cs typeface="Times New Roman" panose="02020603050405020304" pitchFamily="18" charset="0"/>
              </a:rPr>
              <a:t>In all organization, attendance is taken manually by calling their register numbers or names and noted in attendance registers that makes more complex to track all the student's attendance and difficult to monitoring the individual student attendance in a big classroom atmosphere. </a:t>
            </a:r>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79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52FD-E26F-45E6-92CE-A78D4459E5E5}"/>
              </a:ext>
            </a:extLst>
          </p:cNvPr>
          <p:cNvSpPr>
            <a:spLocks noGrp="1"/>
          </p:cNvSpPr>
          <p:nvPr>
            <p:ph type="title"/>
          </p:nvPr>
        </p:nvSpPr>
        <p:spPr>
          <a:xfrm>
            <a:off x="1052637" y="435005"/>
            <a:ext cx="9905998" cy="1478570"/>
          </a:xfrm>
        </p:spPr>
        <p:txBody>
          <a:bodyPr>
            <a:norm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Proposed solution</a:t>
            </a:r>
            <a:br>
              <a:rPr lang="en-US" b="1" dirty="0"/>
            </a:br>
            <a:endParaRPr lang="en-US" b="1" dirty="0"/>
          </a:p>
        </p:txBody>
      </p:sp>
      <p:sp>
        <p:nvSpPr>
          <p:cNvPr id="3" name="Content Placeholder 2">
            <a:extLst>
              <a:ext uri="{FF2B5EF4-FFF2-40B4-BE49-F238E27FC236}">
                <a16:creationId xmlns:a16="http://schemas.microsoft.com/office/drawing/2014/main" id="{530369BD-0373-425A-A3DA-FD02DACCE3F8}"/>
              </a:ext>
            </a:extLst>
          </p:cNvPr>
          <p:cNvSpPr>
            <a:spLocks noGrp="1"/>
          </p:cNvSpPr>
          <p:nvPr>
            <p:ph idx="1"/>
          </p:nvPr>
        </p:nvSpPr>
        <p:spPr>
          <a:xfrm>
            <a:off x="1347186" y="1761215"/>
            <a:ext cx="9905999" cy="3541714"/>
          </a:xfrm>
        </p:spPr>
        <p:txBody>
          <a:bodyPr>
            <a:noAutofit/>
          </a:bodyPr>
          <a:lstStyle/>
          <a:p>
            <a:pPr marL="0" indent="0">
              <a:buNone/>
            </a:pPr>
            <a:r>
              <a:rPr lang="en-GB" sz="3200" dirty="0">
                <a:solidFill>
                  <a:schemeClr val="bg1">
                    <a:lumMod val="95000"/>
                    <a:lumOff val="5000"/>
                  </a:schemeClr>
                </a:solidFill>
                <a:latin typeface="Times New Roman" panose="02020603050405020304" pitchFamily="18" charset="0"/>
                <a:cs typeface="Times New Roman" panose="02020603050405020304" pitchFamily="18" charset="0"/>
              </a:rPr>
              <a:t>	To build a system improve the attendance record using </a:t>
            </a:r>
            <a:r>
              <a:rPr lang="en-GB" sz="3200">
                <a:solidFill>
                  <a:schemeClr val="bg1">
                    <a:lumMod val="95000"/>
                    <a:lumOff val="5000"/>
                  </a:schemeClr>
                </a:solidFill>
                <a:latin typeface="Times New Roman" panose="02020603050405020304" pitchFamily="18" charset="0"/>
                <a:cs typeface="Times New Roman" panose="02020603050405020304" pitchFamily="18" charset="0"/>
              </a:rPr>
              <a:t>Deep Learning </a:t>
            </a:r>
            <a:r>
              <a:rPr lang="en-GB" sz="3200" dirty="0">
                <a:solidFill>
                  <a:schemeClr val="bg1">
                    <a:lumMod val="95000"/>
                    <a:lumOff val="5000"/>
                  </a:schemeClr>
                </a:solidFill>
                <a:latin typeface="Times New Roman" panose="02020603050405020304" pitchFamily="18" charset="0"/>
                <a:cs typeface="Times New Roman" panose="02020603050405020304" pitchFamily="18" charset="0"/>
              </a:rPr>
              <a:t>models by marking the attendance of each student by monitoring them through CCTV cameras which is present inside all the classrooms and the report will be delivered to the respected members.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3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771D-0820-4D75-84BB-D724E25B3C06}"/>
              </a:ext>
            </a:extLst>
          </p:cNvPr>
          <p:cNvSpPr>
            <a:spLocks noGrp="1"/>
          </p:cNvSpPr>
          <p:nvPr>
            <p:ph type="title"/>
          </p:nvPr>
        </p:nvSpPr>
        <p:spPr>
          <a:xfrm>
            <a:off x="1143000" y="-77898"/>
            <a:ext cx="9905998" cy="1478570"/>
          </a:xfrm>
        </p:spPr>
        <p:txBody>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KEY FEATURES </a:t>
            </a:r>
            <a:endParaRPr lang="en-US" dirty="0"/>
          </a:p>
        </p:txBody>
      </p:sp>
      <p:sp>
        <p:nvSpPr>
          <p:cNvPr id="3" name="Content Placeholder 2">
            <a:extLst>
              <a:ext uri="{FF2B5EF4-FFF2-40B4-BE49-F238E27FC236}">
                <a16:creationId xmlns:a16="http://schemas.microsoft.com/office/drawing/2014/main" id="{D6A045BD-68FD-46C8-9EDA-B9496AAB327C}"/>
              </a:ext>
            </a:extLst>
          </p:cNvPr>
          <p:cNvSpPr>
            <a:spLocks noGrp="1"/>
          </p:cNvSpPr>
          <p:nvPr>
            <p:ph idx="1"/>
          </p:nvPr>
        </p:nvSpPr>
        <p:spPr>
          <a:xfrm>
            <a:off x="1143000" y="1464816"/>
            <a:ext cx="9905999" cy="4882719"/>
          </a:xfrm>
        </p:spPr>
        <p:txBody>
          <a:bodyPr>
            <a:normAutofit fontScale="55000" lnSpcReduction="20000"/>
          </a:bodyPr>
          <a:lstStyle/>
          <a:p>
            <a:pPr lvl="0"/>
            <a:r>
              <a:rPr lang="en-GB" sz="4600" dirty="0">
                <a:solidFill>
                  <a:schemeClr val="bg1">
                    <a:lumMod val="95000"/>
                    <a:lumOff val="5000"/>
                  </a:schemeClr>
                </a:solidFill>
                <a:latin typeface="Times New Roman" panose="02020603050405020304" pitchFamily="18" charset="0"/>
                <a:cs typeface="Times New Roman" panose="02020603050405020304" pitchFamily="18" charset="0"/>
              </a:rPr>
              <a:t>The time taken for marking the attendance manually is eliminated.</a:t>
            </a:r>
          </a:p>
          <a:p>
            <a:pPr lvl="0"/>
            <a:r>
              <a:rPr lang="en-GB" sz="4600" dirty="0">
                <a:solidFill>
                  <a:schemeClr val="bg1">
                    <a:lumMod val="95000"/>
                    <a:lumOff val="5000"/>
                  </a:schemeClr>
                </a:solidFill>
                <a:latin typeface="Times New Roman" panose="02020603050405020304" pitchFamily="18" charset="0"/>
                <a:cs typeface="Times New Roman" panose="02020603050405020304" pitchFamily="18" charset="0"/>
              </a:rPr>
              <a:t>Access to particular datasets through CCTV fixed in each classroom  reduces time complexity and load congestion.</a:t>
            </a:r>
            <a:endParaRPr lang="en-US" sz="46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GB" sz="4500" dirty="0">
                <a:solidFill>
                  <a:schemeClr val="bg1">
                    <a:lumMod val="95000"/>
                    <a:lumOff val="5000"/>
                  </a:schemeClr>
                </a:solidFill>
                <a:latin typeface="Times New Roman" panose="02020603050405020304" pitchFamily="18" charset="0"/>
                <a:cs typeface="Times New Roman" panose="02020603050405020304" pitchFamily="18" charset="0"/>
              </a:rPr>
              <a:t>Proxy activities i.e. giving false attendance for the individual who is not in the class is impossible as the camera monitors and recognizes the face of each and every individual in the class.</a:t>
            </a:r>
          </a:p>
          <a:p>
            <a:pPr lvl="0"/>
            <a:r>
              <a:rPr lang="en-GB" sz="4800" dirty="0">
                <a:solidFill>
                  <a:schemeClr val="bg1">
                    <a:lumMod val="95000"/>
                    <a:lumOff val="5000"/>
                  </a:schemeClr>
                </a:solidFill>
                <a:latin typeface="Times New Roman" panose="02020603050405020304" pitchFamily="18" charset="0"/>
                <a:cs typeface="Times New Roman" panose="02020603050405020304" pitchFamily="18" charset="0"/>
              </a:rPr>
              <a:t>The attendance for every session is marked even at the end, so it avoids the truanting of classes by the individual.</a:t>
            </a:r>
            <a:endParaRPr lang="en-US" sz="4800" dirty="0">
              <a:solidFill>
                <a:schemeClr val="bg1">
                  <a:lumMod val="95000"/>
                  <a:lumOff val="5000"/>
                </a:schemeClr>
              </a:solidFill>
              <a:latin typeface="Times New Roman" panose="02020603050405020304" pitchFamily="18" charset="0"/>
              <a:cs typeface="Times New Roman" panose="02020603050405020304" pitchFamily="18" charset="0"/>
            </a:endParaRPr>
          </a:p>
          <a:p>
            <a:pPr lvl="0"/>
            <a:r>
              <a:rPr lang="en-GB" sz="4800" dirty="0">
                <a:solidFill>
                  <a:schemeClr val="bg1">
                    <a:lumMod val="95000"/>
                    <a:lumOff val="5000"/>
                  </a:schemeClr>
                </a:solidFill>
                <a:latin typeface="Times New Roman" panose="02020603050405020304" pitchFamily="18" charset="0"/>
                <a:cs typeface="Times New Roman" panose="02020603050405020304" pitchFamily="18" charset="0"/>
              </a:rPr>
              <a:t>The updated attendance is stored in the cloud database which has several advantages of reduced data redundancy, data entry, storage, retrieval cost, and improved data security.</a:t>
            </a:r>
            <a:endParaRPr lang="en-US" sz="48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45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3179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D404-2E35-45A4-B856-F3BB3D0D9C87}"/>
              </a:ext>
            </a:extLst>
          </p:cNvPr>
          <p:cNvSpPr>
            <a:spLocks noGrp="1"/>
          </p:cNvSpPr>
          <p:nvPr>
            <p:ph type="title"/>
          </p:nvPr>
        </p:nvSpPr>
        <p:spPr>
          <a:xfrm>
            <a:off x="1143001" y="0"/>
            <a:ext cx="9905998" cy="1478570"/>
          </a:xfrm>
        </p:spPr>
        <p:txBody>
          <a:bodyPr>
            <a:norm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VIDEO PRESENTATION</a:t>
            </a:r>
            <a:endParaRPr lang="en-US"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6349823-3F34-4F7D-98BD-A8A78435F1FD}"/>
              </a:ext>
            </a:extLst>
          </p:cNvPr>
          <p:cNvSpPr>
            <a:spLocks noGrp="1"/>
          </p:cNvSpPr>
          <p:nvPr>
            <p:ph idx="1"/>
          </p:nvPr>
        </p:nvSpPr>
        <p:spPr>
          <a:xfrm>
            <a:off x="1363354" y="1899822"/>
            <a:ext cx="9905999" cy="5078027"/>
          </a:xfrm>
        </p:spPr>
        <p:txBody>
          <a:bodyPr>
            <a:normAutofit/>
          </a:bodyPr>
          <a:lstStyle/>
          <a:p>
            <a:pPr marL="0" indent="0">
              <a:buNone/>
            </a:pPr>
            <a:r>
              <a:rPr lang="en-GB" dirty="0">
                <a:solidFill>
                  <a:schemeClr val="bg1">
                    <a:lumMod val="95000"/>
                    <a:lumOff val="5000"/>
                  </a:schemeClr>
                </a:solidFill>
                <a:latin typeface="Times New Roman" panose="02020603050405020304" pitchFamily="18" charset="0"/>
                <a:cs typeface="Times New Roman" panose="02020603050405020304" pitchFamily="18" charset="0"/>
              </a:rPr>
              <a:t>	Before moving into the document, let’s watch the video by clicking in the below link to get a clear idea about our proposed system</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GB" u="sng" dirty="0">
                <a:solidFill>
                  <a:schemeClr val="bg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https://youtu.be/2RO7Hpg1sLU</a:t>
            </a:r>
            <a:endParaRPr lang="en-GB" u="sng"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GB" b="1" u="sng" dirty="0">
                <a:solidFill>
                  <a:schemeClr val="bg1">
                    <a:lumMod val="95000"/>
                    <a:lumOff val="5000"/>
                  </a:schemeClr>
                </a:solidFill>
                <a:latin typeface="Times New Roman" panose="02020603050405020304" pitchFamily="18" charset="0"/>
                <a:cs typeface="Times New Roman" panose="02020603050405020304" pitchFamily="18" charset="0"/>
              </a:rPr>
              <a:t>Note:</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GB" dirty="0">
                <a:solidFill>
                  <a:schemeClr val="bg1">
                    <a:lumMod val="95000"/>
                    <a:lumOff val="5000"/>
                  </a:schemeClr>
                </a:solidFill>
                <a:latin typeface="Times New Roman" panose="02020603050405020304" pitchFamily="18" charset="0"/>
                <a:cs typeface="Times New Roman" panose="02020603050405020304" pitchFamily="18" charset="0"/>
              </a:rPr>
              <a:t>	We have created this video to give an overview about the working of our proposed system. The actual structure of the database and all the technical stacks are explained in detail in the following sections.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235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70652B2-AE72-4D4F-9BE1-DD0622BC847D}"/>
              </a:ext>
            </a:extLst>
          </p:cNvPr>
          <p:cNvPicPr>
            <a:picLocks noGrp="1" noChangeAspect="1"/>
          </p:cNvPicPr>
          <p:nvPr>
            <p:ph idx="1"/>
          </p:nvPr>
        </p:nvPicPr>
        <p:blipFill>
          <a:blip r:embed="rId2"/>
          <a:stretch>
            <a:fillRect/>
          </a:stretch>
        </p:blipFill>
        <p:spPr>
          <a:xfrm>
            <a:off x="3232269" y="1278382"/>
            <a:ext cx="5873825" cy="5442011"/>
          </a:xfrm>
        </p:spPr>
      </p:pic>
      <p:sp>
        <p:nvSpPr>
          <p:cNvPr id="4" name="Title 1">
            <a:extLst>
              <a:ext uri="{FF2B5EF4-FFF2-40B4-BE49-F238E27FC236}">
                <a16:creationId xmlns:a16="http://schemas.microsoft.com/office/drawing/2014/main" id="{40DAB96E-4DBA-4C18-88FC-9E278665EE3B}"/>
              </a:ext>
            </a:extLst>
          </p:cNvPr>
          <p:cNvSpPr>
            <a:spLocks noGrp="1"/>
          </p:cNvSpPr>
          <p:nvPr>
            <p:ph type="title"/>
          </p:nvPr>
        </p:nvSpPr>
        <p:spPr>
          <a:xfrm>
            <a:off x="-526742" y="0"/>
            <a:ext cx="13245483" cy="1477963"/>
          </a:xfrm>
        </p:spPr>
        <p:txBody>
          <a:bodyPr>
            <a:norm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WORKFLOW REPRESENTATION</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12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D404-2E35-45A4-B856-F3BB3D0D9C87}"/>
              </a:ext>
            </a:extLst>
          </p:cNvPr>
          <p:cNvSpPr>
            <a:spLocks noGrp="1"/>
          </p:cNvSpPr>
          <p:nvPr>
            <p:ph type="title"/>
          </p:nvPr>
        </p:nvSpPr>
        <p:spPr>
          <a:xfrm>
            <a:off x="1143001" y="275208"/>
            <a:ext cx="9905998" cy="1478570"/>
          </a:xfrm>
        </p:spPr>
        <p:txBody>
          <a:bodyPr>
            <a:norm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SYSTEM DESIGN</a:t>
            </a:r>
            <a:br>
              <a:rPr lang="en-US" dirty="0"/>
            </a:br>
            <a:endParaRPr lang="en-US"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6349823-3F34-4F7D-98BD-A8A78435F1FD}"/>
              </a:ext>
            </a:extLst>
          </p:cNvPr>
          <p:cNvSpPr>
            <a:spLocks noGrp="1"/>
          </p:cNvSpPr>
          <p:nvPr>
            <p:ph idx="1"/>
          </p:nvPr>
        </p:nvSpPr>
        <p:spPr>
          <a:xfrm>
            <a:off x="1327844" y="889986"/>
            <a:ext cx="9905999" cy="5078027"/>
          </a:xfrm>
        </p:spPr>
        <p:txBody>
          <a:bodyPr>
            <a:normAutofit/>
          </a:bodyPr>
          <a:lstStyle/>
          <a:p>
            <a:pPr marL="0" indent="0">
              <a:buNone/>
            </a:pPr>
            <a:endParaRPr lang="en-GB"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GB"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GB" sz="2800" dirty="0">
                <a:solidFill>
                  <a:schemeClr val="bg1">
                    <a:lumMod val="95000"/>
                    <a:lumOff val="5000"/>
                  </a:schemeClr>
                </a:solidFill>
                <a:latin typeface="Times New Roman" panose="02020603050405020304" pitchFamily="18" charset="0"/>
                <a:cs typeface="Times New Roman" panose="02020603050405020304" pitchFamily="18" charset="0"/>
              </a:rPr>
              <a:t>	The Entire project consists of two main sections:</a:t>
            </a:r>
          </a:p>
          <a:p>
            <a:pPr marL="0" indent="0">
              <a:buNone/>
            </a:pP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lvl="0"/>
            <a:r>
              <a:rPr lang="en-GB" sz="2800" dirty="0">
                <a:solidFill>
                  <a:schemeClr val="bg1">
                    <a:lumMod val="95000"/>
                    <a:lumOff val="5000"/>
                  </a:schemeClr>
                </a:solidFill>
                <a:latin typeface="Times New Roman" panose="02020603050405020304" pitchFamily="18" charset="0"/>
                <a:cs typeface="Times New Roman" panose="02020603050405020304" pitchFamily="18" charset="0"/>
              </a:rPr>
              <a:t>Database Management for Image Acquisition.</a:t>
            </a: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lvl="0"/>
            <a:r>
              <a:rPr lang="en-GB" sz="2800" dirty="0">
                <a:solidFill>
                  <a:schemeClr val="bg1">
                    <a:lumMod val="95000"/>
                    <a:lumOff val="5000"/>
                  </a:schemeClr>
                </a:solidFill>
                <a:latin typeface="Times New Roman" panose="02020603050405020304" pitchFamily="18" charset="0"/>
                <a:cs typeface="Times New Roman" panose="02020603050405020304" pitchFamily="18" charset="0"/>
              </a:rPr>
              <a:t>Deep Learning Algorithms for Face Recognition.</a:t>
            </a: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94130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1593-7225-4A30-8136-D633D404B9CA}"/>
              </a:ext>
            </a:extLst>
          </p:cNvPr>
          <p:cNvSpPr>
            <a:spLocks noGrp="1"/>
          </p:cNvSpPr>
          <p:nvPr>
            <p:ph type="title"/>
          </p:nvPr>
        </p:nvSpPr>
        <p:spPr>
          <a:xfrm>
            <a:off x="-235368" y="0"/>
            <a:ext cx="12659557" cy="1478570"/>
          </a:xfrm>
        </p:spPr>
        <p:txBody>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 Database Management for Image Acquisition</a:t>
            </a:r>
            <a:endParaRPr lang="en-GB" dirty="0"/>
          </a:p>
        </p:txBody>
      </p:sp>
      <p:sp>
        <p:nvSpPr>
          <p:cNvPr id="3" name="Content Placeholder 2">
            <a:extLst>
              <a:ext uri="{FF2B5EF4-FFF2-40B4-BE49-F238E27FC236}">
                <a16:creationId xmlns:a16="http://schemas.microsoft.com/office/drawing/2014/main" id="{7B778EFD-26F5-4EF4-8A4D-FD1F8C2BB053}"/>
              </a:ext>
            </a:extLst>
          </p:cNvPr>
          <p:cNvSpPr>
            <a:spLocks noGrp="1"/>
          </p:cNvSpPr>
          <p:nvPr>
            <p:ph idx="1"/>
          </p:nvPr>
        </p:nvSpPr>
        <p:spPr>
          <a:xfrm>
            <a:off x="1141410" y="1849992"/>
            <a:ext cx="9905999" cy="3541714"/>
          </a:xfrm>
        </p:spPr>
        <p:txBody>
          <a:bodyPr>
            <a:normAutofit fontScale="92500"/>
          </a:bodyPr>
          <a:lstStyle/>
          <a:p>
            <a:r>
              <a:rPr lang="en-GB" dirty="0">
                <a:solidFill>
                  <a:schemeClr val="bg1"/>
                </a:solidFill>
                <a:latin typeface="Times New Roman" panose="02020603050405020304" pitchFamily="18" charset="0"/>
                <a:cs typeface="Times New Roman" panose="02020603050405020304" pitchFamily="18" charset="0"/>
              </a:rPr>
              <a:t>For Facial Recognition, Datasets should be in the form of Image.</a:t>
            </a:r>
          </a:p>
          <a:p>
            <a:r>
              <a:rPr lang="en-GB" dirty="0">
                <a:solidFill>
                  <a:schemeClr val="bg1"/>
                </a:solidFill>
                <a:latin typeface="Times New Roman" panose="02020603050405020304" pitchFamily="18" charset="0"/>
                <a:cs typeface="Times New Roman" panose="02020603050405020304" pitchFamily="18" charset="0"/>
              </a:rPr>
              <a:t>Photos of Students and Faculties will be collected from them in a regular basis</a:t>
            </a:r>
          </a:p>
          <a:p>
            <a:r>
              <a:rPr lang="en-GB" dirty="0">
                <a:solidFill>
                  <a:schemeClr val="bg1"/>
                </a:solidFill>
                <a:latin typeface="Times New Roman" panose="02020603050405020304" pitchFamily="18" charset="0"/>
                <a:cs typeface="Times New Roman" panose="02020603050405020304" pitchFamily="18" charset="0"/>
              </a:rPr>
              <a:t>All the images will be stored in the SQL file. The images will be stored in the BLOB Format. BLOB stands for  Binary Large Object. A BLOB is an object data type, meaning it refers to an object. Unlike a character or integer data type, the object data type only contains a pointer or reference to the value of the object. A BLOB can hold a very large block of data, anything from documents to images to videos.</a:t>
            </a:r>
          </a:p>
        </p:txBody>
      </p:sp>
    </p:spTree>
    <p:extLst>
      <p:ext uri="{BB962C8B-B14F-4D97-AF65-F5344CB8AC3E}">
        <p14:creationId xmlns:p14="http://schemas.microsoft.com/office/powerpoint/2010/main" val="101359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C35F-3E07-4D0A-9DD0-B77A3F8E1B9A}"/>
              </a:ext>
            </a:extLst>
          </p:cNvPr>
          <p:cNvSpPr>
            <a:spLocks noGrp="1"/>
          </p:cNvSpPr>
          <p:nvPr>
            <p:ph type="title"/>
          </p:nvPr>
        </p:nvSpPr>
        <p:spPr>
          <a:xfrm>
            <a:off x="-1102361" y="-233205"/>
            <a:ext cx="14393543" cy="1478570"/>
          </a:xfrm>
        </p:spPr>
        <p:txBody>
          <a:bodyPr>
            <a:norm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Sample representation of structure of data</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CE31CE2-8724-4A80-B71D-5FF04A25C89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26751" b="38293"/>
          <a:stretch/>
        </p:blipFill>
        <p:spPr bwMode="auto">
          <a:xfrm>
            <a:off x="1522411" y="907430"/>
            <a:ext cx="9144000" cy="239728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42EF570-CD1B-4319-A9D1-C42690A746D0}"/>
              </a:ext>
            </a:extLst>
          </p:cNvPr>
          <p:cNvPicPr/>
          <p:nvPr/>
        </p:nvPicPr>
        <p:blipFill rotWithShape="1">
          <a:blip r:embed="rId3">
            <a:extLst>
              <a:ext uri="{28A0092B-C50C-407E-A947-70E740481C1C}">
                <a14:useLocalDpi xmlns:a14="http://schemas.microsoft.com/office/drawing/2010/main" val="0"/>
              </a:ext>
            </a:extLst>
          </a:blip>
          <a:srcRect l="1714" t="26374" r="41712" b="40572"/>
          <a:stretch/>
        </p:blipFill>
        <p:spPr bwMode="auto">
          <a:xfrm>
            <a:off x="2915687" y="3927709"/>
            <a:ext cx="6233160" cy="232283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B4CAAF25-CBCB-4045-BB8B-320E850E006A}"/>
              </a:ext>
            </a:extLst>
          </p:cNvPr>
          <p:cNvSpPr txBox="1"/>
          <p:nvPr/>
        </p:nvSpPr>
        <p:spPr>
          <a:xfrm>
            <a:off x="4350059" y="3361846"/>
            <a:ext cx="2787588" cy="646331"/>
          </a:xfrm>
          <a:prstGeom prst="rect">
            <a:avLst/>
          </a:prstGeom>
          <a:noFill/>
        </p:spPr>
        <p:txBody>
          <a:bodyPr wrap="square" rtlCol="0">
            <a:sp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Fig. 1 Student Database</a:t>
            </a:r>
            <a:endParaRPr lang="en-US" i="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541E19B1-02C0-4C24-A061-D5A33048EAC8}"/>
              </a:ext>
            </a:extLst>
          </p:cNvPr>
          <p:cNvSpPr txBox="1"/>
          <p:nvPr/>
        </p:nvSpPr>
        <p:spPr>
          <a:xfrm>
            <a:off x="4493580" y="6383704"/>
            <a:ext cx="2787588" cy="646331"/>
          </a:xfrm>
          <a:prstGeom prst="rect">
            <a:avLst/>
          </a:prstGeom>
          <a:noFill/>
        </p:spPr>
        <p:txBody>
          <a:bodyPr wrap="square" rtlCol="0">
            <a:spAutoFit/>
          </a:bodyPr>
          <a:lstStyle/>
          <a:p>
            <a:pPr algn="ctr"/>
            <a:r>
              <a:rPr lang="en-GB" b="1" dirty="0">
                <a:solidFill>
                  <a:schemeClr val="bg1">
                    <a:lumMod val="95000"/>
                    <a:lumOff val="5000"/>
                  </a:schemeClr>
                </a:solidFill>
                <a:latin typeface="Times New Roman" panose="02020603050405020304" pitchFamily="18" charset="0"/>
                <a:cs typeface="Times New Roman" panose="02020603050405020304" pitchFamily="18" charset="0"/>
              </a:rPr>
              <a:t>Fig. 2 Faculty Database</a:t>
            </a:r>
            <a:endParaRPr lang="en-US" i="1"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79205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1119</TotalTime>
  <Words>1076</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Tw Cen MT</vt:lpstr>
      <vt:lpstr>Circuit</vt:lpstr>
      <vt:lpstr>    Digital Attendance mONITORING System on Real Time Basis   </vt:lpstr>
      <vt:lpstr>Problem statement</vt:lpstr>
      <vt:lpstr>Proposed solution </vt:lpstr>
      <vt:lpstr>KEY FEATURES </vt:lpstr>
      <vt:lpstr>VIDEO PRESENTATION</vt:lpstr>
      <vt:lpstr>WORKFLOW REPRESENTATION</vt:lpstr>
      <vt:lpstr>SYSTEM DESIGN </vt:lpstr>
      <vt:lpstr> Database Management for Image Acquisition</vt:lpstr>
      <vt:lpstr>Sample representation of structure of data</vt:lpstr>
      <vt:lpstr>   Deep Learning Algorithms for Face Recognition</vt:lpstr>
      <vt:lpstr>CONVOLUTIONAL NEURAL NETWORK model</vt:lpstr>
      <vt:lpstr>PowerPoint Presentation</vt:lpstr>
      <vt:lpstr>Software requirements </vt:lpstr>
      <vt:lpstr>HARDWARE REQUIREMENTS</vt:lpstr>
      <vt:lpstr>FINANCial PLAN </vt:lpstr>
      <vt:lpstr>FUTURE DEVELOPMENT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Attendance Tracking System on Real Time Basis</dc:title>
  <dc:creator>sam shervin sebastian</dc:creator>
  <cp:lastModifiedBy>Senguttuvan Narayanasamy</cp:lastModifiedBy>
  <cp:revision>25</cp:revision>
  <dcterms:created xsi:type="dcterms:W3CDTF">2020-06-16T18:11:00Z</dcterms:created>
  <dcterms:modified xsi:type="dcterms:W3CDTF">2020-06-26T08:47:11Z</dcterms:modified>
</cp:coreProperties>
</file>