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barChart>
        <c:barDir val="col"/>
        <c:grouping val="clustered"/>
        <c:varyColors val="0"/>
        <c:ser>
          <c:idx val="0"/>
          <c:order val="0"/>
          <c:tx>
            <c:v> HIGH </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v> MED </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v> VERY HIGH </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v>LOW</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091112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32484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615601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968290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619879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19258657"/>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479579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8352062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909419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468235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071801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960955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7879124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031759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7927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671998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049301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341898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3753098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1713946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871633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82981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8491622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655005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05100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341034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986689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270060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7226085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207056" y="3241636"/>
            <a:ext cx="86105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1200" cap="none" spc="0" baseline="0">
                <a:solidFill>
                  <a:srgbClr val="000000"/>
                </a:solidFill>
                <a:latin typeface="Calibri" pitchFamily="0" charset="0"/>
                <a:ea typeface="Calibri" pitchFamily="0" charset="0"/>
                <a:cs typeface="Calibri" pitchFamily="0" charset="0"/>
              </a:rPr>
              <a:t>K.SARAVANAN</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REGISTER NO: </a:t>
            </a:r>
            <a:r>
              <a:rPr lang="en-US" altLang="zh-CN" sz="2400" b="0" i="0" u="none" strike="noStrike" kern="1200" cap="none" spc="0" baseline="0">
                <a:solidFill>
                  <a:srgbClr val="000000"/>
                </a:solidFill>
                <a:latin typeface="Calibri" pitchFamily="0" charset="0"/>
                <a:ea typeface="Calibri" pitchFamily="0" charset="0"/>
                <a:cs typeface="Calibri" pitchFamily="0" charset="0"/>
              </a:rPr>
              <a:t>312208031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NAAN MUDHALVAN ID:</a:t>
            </a:r>
            <a:r>
              <a:rPr lang="en-US" altLang="zh-CN" sz="2400" b="0" i="0" u="none" strike="noStrike" kern="1200" cap="none" spc="0" baseline="0">
                <a:solidFill>
                  <a:srgbClr val="000000"/>
                </a:solidFill>
                <a:latin typeface="Calibri" pitchFamily="0" charset="0"/>
                <a:ea typeface="Calibri" pitchFamily="0" charset="0"/>
                <a:cs typeface="Calibri" pitchFamily="0" charset="0"/>
              </a:rPr>
              <a:t> asunm1325312208031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DEPARTMENT: </a:t>
            </a:r>
            <a:r>
              <a:rPr lang="en-US" altLang="zh-CN" sz="2400" b="0" i="0" u="none" strike="noStrike" kern="1200" cap="none" spc="0" baseline="0">
                <a:solidFill>
                  <a:srgbClr val="000000"/>
                </a:solidFill>
                <a:latin typeface="Calibri" pitchFamily="0" charset="0"/>
                <a:ea typeface="Calibri" pitchFamily="0" charset="0"/>
                <a:cs typeface="Calibri" pitchFamily="0" charset="0"/>
              </a:rPr>
              <a:t>B.COM </a:t>
            </a: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COMMERCE</a:t>
            </a:r>
            <a:r>
              <a:rPr lang="en-US" altLang="zh-CN" sz="2400" b="0" i="0" u="none" strike="noStrike" kern="1200" cap="none" spc="0" baseline="0">
                <a:solidFill>
                  <a:srgbClr val="000000"/>
                </a:solidFill>
                <a:latin typeface="Calibri" pitchFamily="0" charset="0"/>
                <a:ea typeface="Calibri" pitchFamily="0" charset="0"/>
                <a:cs typeface="Calibri" pitchFamily="0" charset="0"/>
              </a:rPr>
              <a:t> SHIFT -1</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COLLEGE: SIR THEAGARAYA COLLEGE</a:t>
            </a:r>
            <a:endPar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120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8445055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9"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52" name="矩形"/>
          <p:cNvSpPr>
            <a:spLocks/>
          </p:cNvSpPr>
          <p:nvPr/>
        </p:nvSpPr>
        <p:spPr>
          <a:xfrm rot="0">
            <a:off x="1143000" y="2217372"/>
            <a:ext cx="7848599" cy="1384995"/>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0" i="0" u="none" strike="noStrike" kern="1200" cap="none" spc="0" baseline="0">
                <a:solidFill>
                  <a:schemeClr val="tx1"/>
                </a:solidFill>
                <a:latin typeface="Calibri" pitchFamily="0" charset="0"/>
                <a:ea typeface="宋体" pitchFamily="0" charset="0"/>
                <a:cs typeface="Calibri" pitchFamily="0" charset="0"/>
              </a:rPr>
              <a:t>PERFOEMANCE LEVEL =</a:t>
            </a:r>
            <a:r>
              <a:rPr lang="en-US" altLang="zh-CN" sz="2800" b="0" i="0" u="none" strike="noStrike" kern="1200" cap="none" spc="0" baseline="0">
                <a:solidFill>
                  <a:schemeClr val="tx1"/>
                </a:solidFill>
                <a:latin typeface="Bodoni MT" pitchFamily="18" charset="0"/>
                <a:ea typeface="宋体" pitchFamily="0" charset="0"/>
                <a:cs typeface="Calibri" pitchFamily="0" charset="0"/>
              </a:rPr>
              <a:t>IFS(Z8&gt;=5,”VER HIGH”,Z8&gt;=4,”HIGH”,Z8&gt;=3,”MED”,TRUE,”LOW”)</a:t>
            </a:r>
            <a:endParaRPr lang="zh-CN" altLang="en-US" sz="2800" b="0" i="0" u="none" strike="noStrike" kern="1200" cap="none" spc="0" baseline="0">
              <a:solidFill>
                <a:schemeClr val="tx1"/>
              </a:solidFill>
              <a:latin typeface="Bodoni MT" pitchFamily="18" charset="0"/>
              <a:ea typeface="宋体" pitchFamily="0" charset="0"/>
              <a:cs typeface="Calibri" pitchFamily="0" charset="0"/>
            </a:endParaRPr>
          </a:p>
        </p:txBody>
      </p:sp>
    </p:spTree>
    <p:extLst>
      <p:ext uri="{BB962C8B-B14F-4D97-AF65-F5344CB8AC3E}">
        <p14:creationId xmlns:p14="http://schemas.microsoft.com/office/powerpoint/2010/main" val="152675260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637308" y="1066800"/>
            <a:ext cx="7868878" cy="53245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OPEN THE PAGE OF KAGGLE WEB</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SEARCH “EMPLOYEE PERFORMANCE DATASET”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DOWNLOAD “EMPLOYEE DATA SET (ALL IN ONE)”.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FEATURE COLLECTION</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EMPLOYEE ID, FIRST NAME, LAST NAME, BUSINESS UNIT, EMPLOYEE STATUS, EMPLOYEE TYPE, EMPLOYEE CLASSIFICATION TYPE, GENDER, PERFORMANCE SCORE, CURRENT EMPLOYEE RATING.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DATA CLEANING</a:t>
            </a:r>
            <a:r>
              <a:rPr lang="en-US" altLang="zh-CN" sz="2000" b="0" i="0" u="sng" strike="noStrike" kern="1200" cap="none" spc="0" baseline="0">
                <a:solidFill>
                  <a:schemeClr val="tx1"/>
                </a:solidFill>
                <a:latin typeface="Calibri" pitchFamily="0" charset="0"/>
                <a:ea typeface="宋体" pitchFamily="0" charset="0"/>
                <a:cs typeface="Calibri" pitchFamily="0" charset="0"/>
              </a:rPr>
              <a:t>:</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CONTITIONAL FORMATTING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arenR"/>
            </a:pPr>
            <a:r>
              <a:rPr lang="en-US" altLang="zh-CN" sz="2000" b="0" i="0" u="none" strike="noStrike" kern="1200" cap="none" spc="0" baseline="0">
                <a:solidFill>
                  <a:schemeClr val="tx1"/>
                </a:solidFill>
                <a:latin typeface="Calibri" pitchFamily="0" charset="0"/>
                <a:ea typeface="宋体" pitchFamily="0" charset="0"/>
                <a:cs typeface="Calibri" pitchFamily="0" charset="0"/>
              </a:rPr>
              <a:t>FILTER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0759330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矩形"/>
          <p:cNvSpPr>
            <a:spLocks/>
          </p:cNvSpPr>
          <p:nvPr/>
        </p:nvSpPr>
        <p:spPr>
          <a:xfrm rot="0">
            <a:off x="739774" y="1676400"/>
            <a:ext cx="7947023" cy="286232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2000" b="0" i="0"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 GRADING THE EMPLOYEE RATING USING EXCEL FORMULA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fontAlgn="base">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sng" strike="noStrike" kern="1200" cap="none" spc="0" baseline="0">
                <a:solidFill>
                  <a:schemeClr val="tx1"/>
                </a:solidFill>
                <a:latin typeface="Calibri" pitchFamily="0" charset="0"/>
                <a:ea typeface="宋体" pitchFamily="0" charset="0"/>
                <a:cs typeface="Calibri" pitchFamily="0" charset="0"/>
              </a:rPr>
              <a:t>SUMMARY</a:t>
            </a:r>
            <a:r>
              <a:rPr lang="en-US" altLang="zh-CN" sz="2000" b="0" i="0" u="none" strike="noStrike" kern="1200" cap="none" spc="0" baseline="0">
                <a:solidFill>
                  <a:schemeClr val="tx1"/>
                </a:solidFill>
                <a:latin typeface="Calibri" pitchFamily="0" charset="0"/>
                <a:ea typeface="宋体" pitchFamily="0" charset="0"/>
                <a:cs typeface="Calibri"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1</a:t>
            </a:r>
            <a:r>
              <a:rPr lang="en-US" altLang="zh-CN" sz="2000" b="0" i="0" u="none" strike="noStrike" kern="1200" cap="none" spc="0" baseline="0">
                <a:solidFill>
                  <a:schemeClr val="tx1"/>
                </a:solidFill>
                <a:latin typeface="Calibri" pitchFamily="0" charset="0"/>
                <a:ea typeface="宋体" pitchFamily="0" charset="0"/>
                <a:cs typeface="Calibri" pitchFamily="0" charset="0"/>
              </a:rPr>
              <a:t>)  CREATING A PIVOT TABLE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2</a:t>
            </a:r>
            <a:r>
              <a:rPr lang="en-US" altLang="zh-CN" sz="2000" b="0" i="0" u="none" strike="noStrike" kern="1200" cap="none" spc="0" baseline="0">
                <a:solidFill>
                  <a:schemeClr val="tx1"/>
                </a:solidFill>
                <a:latin typeface="Calibri" pitchFamily="0" charset="0"/>
                <a:ea typeface="宋体" pitchFamily="0" charset="0"/>
                <a:cs typeface="Calibri" pitchFamily="0" charset="0"/>
              </a:rPr>
              <a:t>)  FILTER T</a:t>
            </a:r>
            <a:r>
              <a:rPr lang="en-US" altLang="zh-CN" sz="1800" b="0" i="0" u="none" strike="noStrike" kern="1200" cap="none" spc="0" baseline="0">
                <a:solidFill>
                  <a:schemeClr val="tx1"/>
                </a:solidFill>
                <a:latin typeface="Arial" pitchFamily="34" charset="0"/>
                <a:ea typeface="宋体" pitchFamily="0" charset="0"/>
                <a:cs typeface="Calibri" pitchFamily="0" charset="0"/>
              </a:rPr>
              <a:t>HE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3</a:t>
            </a:r>
            <a:r>
              <a:rPr lang="en-US" altLang="zh-CN" sz="2000" b="0" i="0" u="none" strike="noStrike" kern="1200" cap="none" spc="0" baseline="0">
                <a:solidFill>
                  <a:schemeClr val="tx1"/>
                </a:solidFill>
                <a:latin typeface="Calibri" pitchFamily="0" charset="0"/>
                <a:ea typeface="宋体" pitchFamily="0" charset="0"/>
                <a:cs typeface="Calibri" pitchFamily="0" charset="0"/>
              </a:rPr>
              <a:t>)  USING THE SLICER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4)  INSERT RECOMMENDED C</a:t>
            </a:r>
            <a:r>
              <a:rPr lang="en-US" altLang="zh-CN" sz="1800" b="0" i="0" u="none" strike="noStrike" kern="1200" cap="none" spc="0" baseline="0">
                <a:solidFill>
                  <a:schemeClr val="tx1"/>
                </a:solidFill>
                <a:latin typeface="Arial" pitchFamily="34" charset="0"/>
                <a:ea typeface="宋体" pitchFamily="0" charset="0"/>
                <a:cs typeface="Calibri" pitchFamily="0" charset="0"/>
              </a:rPr>
              <a:t>HART</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8427527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71" name="图表"/>
          <p:cNvGraphicFramePr/>
          <p:nvPr/>
        </p:nvGraphicFramePr>
        <p:xfrm>
          <a:off x="990600" y="1371599"/>
          <a:ext cx="7239000" cy="4705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908598994"/>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685800" y="33291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0" charset="0"/>
                <a:ea typeface="宋体" pitchFamily="0" charset="0"/>
                <a:cs typeface="Times New Roman" pitchFamily="0" charset="0"/>
              </a:rPr>
              <a:t>conclusion</a:t>
            </a:r>
            <a:endParaRPr lang="zh-CN" altLang="en-US" sz="4800" b="1" i="0" u="none" strike="noStrike" kern="0" cap="none" spc="0" baseline="0">
              <a:solidFill>
                <a:schemeClr val="tx1"/>
              </a:solidFill>
              <a:latin typeface="Times New Roman" pitchFamily="0" charset="0"/>
              <a:ea typeface="宋体" pitchFamily="0" charset="0"/>
              <a:cs typeface="Times New Roman" pitchFamily="0" charset="0"/>
            </a:endParaRPr>
          </a:p>
        </p:txBody>
      </p:sp>
      <p:sp>
        <p:nvSpPr>
          <p:cNvPr id="173" name="矩形"/>
          <p:cNvSpPr>
            <a:spLocks/>
          </p:cNvSpPr>
          <p:nvPr/>
        </p:nvSpPr>
        <p:spPr>
          <a:xfrm rot="0">
            <a:off x="457200" y="1588532"/>
            <a:ext cx="9296400" cy="4524315"/>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Arial" pitchFamily="34" charset="0"/>
                <a:ea typeface="宋体" pitchFamily="0" charset="0"/>
                <a:cs typeface="Calibri" pitchFamily="0"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endParaRPr lang="en-US" altLang="zh-CN" sz="2400" b="0" i="0" u="none" strike="noStrike" kern="1200" cap="none" spc="0" baseline="0">
              <a:solidFill>
                <a:schemeClr val="tx1"/>
              </a:solidFill>
              <a:latin typeface="Arial" pitchFamily="34"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400" b="0" i="0" u="none" strike="noStrike" kern="1200" cap="none" spc="0" baseline="0">
              <a:solidFill>
                <a:schemeClr val="tx1"/>
              </a:solidFill>
              <a:latin typeface="Arial" pitchFamily="34" charset="0"/>
              <a:ea typeface="宋体" pitchFamily="0" charset="0"/>
              <a:cs typeface="Calibri" pitchFamily="0" charset="0"/>
            </a:endParaRPr>
          </a:p>
        </p:txBody>
      </p:sp>
    </p:spTree>
    <p:extLst>
      <p:ext uri="{BB962C8B-B14F-4D97-AF65-F5344CB8AC3E}">
        <p14:creationId xmlns:p14="http://schemas.microsoft.com/office/powerpoint/2010/main" val="48282838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0" charset="0"/>
                <a:ea typeface="宋体" pitchFamily="0" charset="0"/>
                <a:cs typeface="Times New Roman" pitchFamily="0" charset="0"/>
              </a:rPr>
              <a:t>Employee Performance Analysis using Excel</a:t>
            </a:r>
            <a:endParaRPr lang="zh-CN" altLang="en-US" sz="2800" b="0" i="0" u="none" strike="noStrike" kern="1200" cap="none" spc="0" baseline="0">
              <a:solidFill>
                <a:srgbClr val="7030A0"/>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17879451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Problem Statement</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Project Overview</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End Users</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Our Solution and Proposition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Dataset Description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Modelling Approach</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Results and </a:t>
            </a: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Discussion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0" charset="0"/>
                <a:ea typeface="宋体" pitchFamily="0" charset="0"/>
                <a:cs typeface="Times New Roman" pitchFamily="0" charset="0"/>
              </a:rPr>
              <a:t>Conclusion</a:t>
            </a:r>
            <a:endParaRPr lang="en-US" altLang="zh-CN" sz="28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0" charset="0"/>
              <a:ea typeface="宋体" pitchFamily="0" charset="0"/>
              <a:cs typeface="Times New Roman" pitchFamily="0" charset="0"/>
            </a:endParaRPr>
          </a:p>
        </p:txBody>
      </p:sp>
    </p:spTree>
    <p:extLst>
      <p:ext uri="{BB962C8B-B14F-4D97-AF65-F5344CB8AC3E}">
        <p14:creationId xmlns:p14="http://schemas.microsoft.com/office/powerpoint/2010/main" val="117906874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533400" y="1813351"/>
            <a:ext cx="7248525" cy="35204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7087370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0" charset="0"/>
                <a:ea typeface="宋体" pitchFamily="0" charset="0"/>
                <a:cs typeface="Times New Roman" pitchFamily="0" charset="0"/>
              </a:rPr>
              <a:t>.</a:t>
            </a:r>
            <a:endParaRPr lang="en-US" altLang="zh-CN" sz="2400" b="0" i="0" u="none" strike="noStrike" kern="1200" cap="none" spc="0" baseline="0">
              <a:solidFill>
                <a:srgbClr val="0D0D0D"/>
              </a:solidFill>
              <a:latin typeface="Times New Roman" pitchFamily="0" charset="0"/>
              <a:ea typeface="宋体" pitchFamily="0" charset="0"/>
              <a:cs typeface="Times New Roman"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0" charset="0"/>
              <a:ea typeface="宋体" pitchFamily="0" charset="0"/>
              <a:cs typeface="Times New Roman" pitchFamily="0" charset="0"/>
            </a:endParaRPr>
          </a:p>
        </p:txBody>
      </p:sp>
      <p:sp>
        <p:nvSpPr>
          <p:cNvPr id="124" name="矩形"/>
          <p:cNvSpPr>
            <a:spLocks/>
          </p:cNvSpPr>
          <p:nvPr/>
        </p:nvSpPr>
        <p:spPr>
          <a:xfrm rot="0">
            <a:off x="457200" y="1930318"/>
            <a:ext cx="7542567" cy="4072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5283171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1" name="图片"/>
          <p:cNvPicPr>
            <a:picLocks noChangeAspect="1"/>
          </p:cNvPicPr>
          <p:nvPr/>
        </p:nvPicPr>
        <p:blipFill>
          <a:blip r:embed="rId2" cstate="print"/>
          <a:stretch>
            <a:fillRect/>
          </a:stretch>
        </p:blipFill>
        <p:spPr>
          <a:xfrm rot="0">
            <a:off x="304800" y="1695450"/>
            <a:ext cx="8000999" cy="4200525"/>
          </a:xfrm>
          <a:prstGeom prst="rect"/>
          <a:noFill/>
          <a:ln w="12700" cmpd="sng" cap="flat">
            <a:noFill/>
            <a:prstDash val="solid"/>
            <a:miter/>
          </a:ln>
        </p:spPr>
      </p:pic>
    </p:spTree>
    <p:extLst>
      <p:ext uri="{BB962C8B-B14F-4D97-AF65-F5344CB8AC3E}">
        <p14:creationId xmlns:p14="http://schemas.microsoft.com/office/powerpoint/2010/main" val="102990392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48000" y="2361723"/>
            <a:ext cx="5105400" cy="193899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CONDITIONAL FORMATING - MISSING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FILTER - REMOVE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FORMULA –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PIVOT – SUMMARY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GRAPH – DATA VISUALISATION</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0466169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457200" y="1447800"/>
            <a:ext cx="8382000"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Downloaded the employee dataset from </a:t>
            </a:r>
            <a:r>
              <a:rPr lang="en-US" altLang="zh-CN" sz="2400" b="0" i="0" u="none" strike="noStrike" kern="1200" cap="none" spc="0" baseline="0">
                <a:solidFill>
                  <a:schemeClr val="tx1"/>
                </a:solidFill>
                <a:latin typeface="Calibri" pitchFamily="0" charset="0"/>
                <a:ea typeface="宋体" pitchFamily="0" charset="0"/>
                <a:cs typeface="Calibri" pitchFamily="0" charset="0"/>
              </a:rPr>
              <a:t>kaggle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They have totally 26 features in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 get only 9 specified features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400" b="0" i="0" u="none" strike="noStrike" kern="1200" cap="none" spc="0" baseline="0">
                <a:solidFill>
                  <a:schemeClr val="tx1"/>
                </a:solidFill>
                <a:latin typeface="Calibri" pitchFamily="0" charset="0"/>
                <a:ea typeface="宋体" pitchFamily="0" charset="0"/>
                <a:cs typeface="Calibri" pitchFamily="0" charset="0"/>
              </a:rPr>
              <a:t> Unique identifier for each employee in the organization.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First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first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Last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last name of the employee.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Business Unit:</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specific business unit or department to which the employee belongs.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Status:</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employment status of the employee (e.g., Active, On Leave, Terminated).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type of employment the employee has (e.g., Full-time, Part-time, Contract</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3885984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600200"/>
            <a:ext cx="7017068" cy="452431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Employee Classification Type: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classification type of the employee (e.g., Exempt, Non-exempt).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Gender:</a:t>
            </a:r>
            <a:r>
              <a:rPr lang="en-US" altLang="zh-CN" sz="2400" b="0" i="0" u="none" strike="noStrike" kern="1200" cap="none" spc="0" baseline="0">
                <a:solidFill>
                  <a:schemeClr val="tx1"/>
                </a:solidFill>
                <a:latin typeface="Calibri" pitchFamily="0" charset="0"/>
                <a:ea typeface="宋体" pitchFamily="0" charset="0"/>
                <a:cs typeface="Calibri" pitchFamily="0" charset="0"/>
              </a:rPr>
              <a:t> A code representing the gender of the employee (e.g., M for Male, F for Female, N for Non-binary).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Performance Score: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score indicating the employee's performance level (e.g., Excellent, Satisfactory, Needs Improvement).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fontAlgn="base">
              <a:lnSpc>
                <a:spcPct val="100000"/>
              </a:lnSpc>
              <a:spcBef>
                <a:spcPts val="0"/>
              </a:spcBef>
              <a:spcAft>
                <a:spcPts val="0"/>
              </a:spcAft>
              <a:buFont typeface="Wingdings" pitchFamily="2" charset="2"/>
              <a:buChar char="Ø"/>
            </a:pPr>
            <a:r>
              <a:rPr lang="en-US" altLang="zh-CN" sz="2400" b="1" i="0" u="none" strike="noStrike" kern="1200" cap="none" spc="0" baseline="0">
                <a:solidFill>
                  <a:schemeClr val="tx1"/>
                </a:solidFill>
                <a:latin typeface="Calibri" pitchFamily="0" charset="0"/>
                <a:ea typeface="宋体" pitchFamily="0" charset="0"/>
                <a:cs typeface="Calibri" pitchFamily="0" charset="0"/>
              </a:rPr>
              <a:t>Current Employee Rating:</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current rating or evaluation of the employee's overall performance.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6511579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2024-08-30T03:58:01Z</dcterms:modified>
</cp:coreProperties>
</file>