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445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540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0" name="Holder 2"/>
          <p:cNvSpPr>
            <a:spLocks noGrp="1"/>
          </p:cNvSpPr>
          <p:nvPr>
            <p:ph type="title"/>
          </p:nvPr>
        </p:nvSpPr>
        <p:spPr>
          <a:xfrm>
            <a:off x="755332" y="385444"/>
            <a:ext cx="10681335" cy="660401"/>
          </a:xfrm>
        </p:spPr>
        <p:txBody>
          <a:bodyPr bIns="0" lIns="0" rIns="0" tIns="0"/>
          <a:lstStyle>
            <a:lvl1pPr>
              <a:defRPr b="1" sz="4800" i="0">
                <a:solidFill>
                  <a:schemeClr val="tx1"/>
                </a:solidFill>
                <a:latin typeface="Trebuchet MS"/>
                <a:cs typeface="Trebuchet MS"/>
              </a:defRPr>
            </a:lvl1pPr>
          </a:lstStyle>
          <a:p/>
        </p:txBody>
      </p:sp>
      <p:sp>
        <p:nvSpPr>
          <p:cNvPr id="1048681" name="Holder 3"/>
          <p:cNvSpPr>
            <a:spLocks noGrp="1"/>
          </p:cNvSpPr>
          <p:nvPr>
            <p:ph type="body" idx="1"/>
          </p:nvPr>
        </p:nvSpPr>
        <p:spPr>
          <a:xfrm>
            <a:off x="609600" y="1577340"/>
            <a:ext cx="10972800" cy="254000"/>
          </a:xfrm>
        </p:spPr>
        <p:txBody>
          <a:bodyPr bIns="0" lIns="0" rIns="0" tIns="0"/>
          <a:p/>
        </p:txBody>
      </p:sp>
      <p:sp>
        <p:nvSpPr>
          <p:cNvPr id="104868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8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85" name="Holder 2"/>
          <p:cNvSpPr>
            <a:spLocks noGrp="1"/>
          </p:cNvSpPr>
          <p:nvPr>
            <p:ph type="title"/>
          </p:nvPr>
        </p:nvSpPr>
        <p:spPr>
          <a:xfrm>
            <a:off x="755332" y="385444"/>
            <a:ext cx="10681335" cy="660401"/>
          </a:xfrm>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25400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25400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a:xfrm>
            <a:off x="755332" y="385444"/>
            <a:ext cx="10681335" cy="6604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image" Target="../media/image12.jpeg"/><Relationship Id="rId4" Type="http://schemas.openxmlformats.org/officeDocument/2006/relationships/image" Target="../media/image13.jpeg"/><Relationship Id="rId5"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619374" y="3156584"/>
            <a:ext cx="8213410" cy="1742441"/>
          </a:xfrm>
          <a:prstGeom prst="rect"/>
          <a:noFill/>
        </p:spPr>
        <p:txBody>
          <a:bodyPr anchor="t" bIns="45720" lIns="91440" rIns="91440" rtlCol="0" tIns="45720" wrap="square">
            <a:spAutoFit/>
          </a:bodyPr>
          <a:p>
            <a:r>
              <a:rPr dirty="0" sz="2400" lang="en-US"/>
              <a:t>STUDENT NAME: </a:t>
            </a:r>
            <a:r>
              <a:rPr altLang="en-IN" dirty="0" sz="2400" lang="en-US"/>
              <a:t>S</a:t>
            </a:r>
            <a:r>
              <a:rPr altLang="en-IN" dirty="0" sz="2400" lang="en-US"/>
              <a:t>a</a:t>
            </a:r>
            <a:r>
              <a:rPr altLang="en-IN" dirty="0" sz="2400" lang="en-US"/>
              <a:t>r</a:t>
            </a:r>
            <a:r>
              <a:rPr altLang="en-IN" dirty="0" sz="2400" lang="en-US"/>
              <a:t>a</a:t>
            </a:r>
            <a:r>
              <a:rPr altLang="en-IN" dirty="0" sz="2400" lang="en-US"/>
              <a:t>v</a:t>
            </a:r>
            <a:r>
              <a:rPr altLang="en-IN" dirty="0" sz="2400" lang="en-US"/>
              <a:t>a</a:t>
            </a:r>
            <a:r>
              <a:rPr altLang="en-IN" dirty="0" sz="2400" lang="en-US"/>
              <a:t>n</a:t>
            </a:r>
            <a:r>
              <a:rPr altLang="en-IN" dirty="0" sz="2400" lang="en-US"/>
              <a:t>a</a:t>
            </a:r>
            <a:r>
              <a:rPr altLang="en-IN" dirty="0" sz="2400" lang="en-US"/>
              <a:t>n</a:t>
            </a:r>
            <a:r>
              <a:rPr altLang="en-IN" dirty="0" sz="2400" lang="en-US"/>
              <a:t> </a:t>
            </a:r>
            <a:r>
              <a:rPr altLang="en-IN" dirty="0" sz="2400" lang="en-US"/>
              <a:t>A</a:t>
            </a:r>
            <a:endParaRPr altLang="en-US" lang="zh-CN"/>
          </a:p>
          <a:p>
            <a:r>
              <a:rPr dirty="0" sz="2400" lang="en-US"/>
              <a:t>REGISTER NO AND NMID: </a:t>
            </a:r>
            <a:r>
              <a:rPr altLang="en-IN" dirty="0" sz="2400" lang="en-US"/>
              <a:t>a</a:t>
            </a:r>
            <a:r>
              <a:rPr altLang="en-IN" dirty="0" sz="2400" lang="en-US"/>
              <a:t>s</a:t>
            </a:r>
            <a:r>
              <a:rPr altLang="en-IN" dirty="0" sz="2400" lang="en-US"/>
              <a:t>t</a:t>
            </a:r>
            <a:r>
              <a:rPr altLang="en-IN" dirty="0" sz="2400" lang="en-US"/>
              <a:t>v</a:t>
            </a:r>
            <a:r>
              <a:rPr altLang="en-IN" dirty="0" sz="2400" lang="en-US"/>
              <a:t>u</a:t>
            </a:r>
            <a:r>
              <a:rPr altLang="en-IN" dirty="0" sz="2400" lang="en-US"/>
              <a:t>2</a:t>
            </a:r>
            <a:r>
              <a:rPr altLang="en-IN" dirty="0" sz="2400" lang="en-US"/>
              <a:t>0</a:t>
            </a:r>
            <a:r>
              <a:rPr altLang="en-IN" dirty="0" sz="2400" lang="en-US"/>
              <a:t>4</a:t>
            </a:r>
            <a:r>
              <a:rPr altLang="en-IN" dirty="0" sz="2400" lang="en-US"/>
              <a:t>2</a:t>
            </a:r>
            <a:r>
              <a:rPr altLang="en-IN" dirty="0" sz="2400" lang="en-US"/>
              <a:t>0</a:t>
            </a:r>
            <a:r>
              <a:rPr altLang="en-IN" dirty="0" sz="2400" lang="en-US"/>
              <a:t>4</a:t>
            </a:r>
            <a:r>
              <a:rPr altLang="en-IN" dirty="0" sz="2400" lang="en-US"/>
              <a:t>2</a:t>
            </a:r>
            <a:r>
              <a:rPr altLang="en-IN" dirty="0" sz="2400" lang="en-US"/>
              <a:t>4</a:t>
            </a:r>
            <a:r>
              <a:rPr altLang="en-IN" dirty="0" sz="2400" lang="en-US"/>
              <a:t>u</a:t>
            </a:r>
            <a:r>
              <a:rPr altLang="en-IN" dirty="0" sz="2400" lang="en-US"/>
              <a:t>1</a:t>
            </a:r>
            <a:r>
              <a:rPr altLang="en-IN" dirty="0" sz="2400" lang="en-US"/>
              <a:t>8</a:t>
            </a:r>
            <a:r>
              <a:rPr altLang="en-IN" dirty="0" sz="2400" lang="en-US"/>
              <a:t>1</a:t>
            </a:r>
            <a:r>
              <a:rPr altLang="en-IN" dirty="0" sz="2400" lang="en-US"/>
              <a:t>0</a:t>
            </a:r>
            <a:r>
              <a:rPr altLang="en-IN" dirty="0" sz="2400" lang="en-US"/>
              <a:t>2</a:t>
            </a:r>
            <a:endParaRPr dirty="0" sz="2400" lang="en-US">
              <a:cs typeface="Calibri"/>
            </a:endParaRPr>
          </a:p>
          <a:p>
            <a:r>
              <a:rPr dirty="0" sz="2400" lang="en-US"/>
              <a:t>DEPARTMENT: </a:t>
            </a:r>
            <a:r>
              <a:rPr altLang="en-IN" dirty="0" sz="2400" lang="en-US"/>
              <a:t>B</a:t>
            </a:r>
            <a:r>
              <a:rPr altLang="en-IN" dirty="0" sz="2400" lang="en-US"/>
              <a:t>S</a:t>
            </a:r>
            <a:r>
              <a:rPr altLang="en-IN" dirty="0" sz="2400" lang="en-US"/>
              <a:t>C</a:t>
            </a:r>
            <a:r>
              <a:rPr altLang="en-IN" dirty="0" sz="2400" lang="en-US"/>
              <a:t>-</a:t>
            </a:r>
            <a:r>
              <a:rPr altLang="en-IN" dirty="0" sz="2400" lang="en-US"/>
              <a:t>C</a:t>
            </a:r>
            <a:r>
              <a:rPr altLang="en-IN" dirty="0" sz="2400" lang="en-US"/>
              <a:t>o</a:t>
            </a:r>
            <a:r>
              <a:rPr altLang="en-IN" dirty="0" sz="2400" lang="en-US"/>
              <a:t>m</a:t>
            </a:r>
            <a:r>
              <a:rPr altLang="en-IN" dirty="0" sz="2400" lang="en-US"/>
              <a:t>p</a:t>
            </a:r>
            <a:r>
              <a:rPr altLang="en-IN" dirty="0" sz="2400" lang="en-US"/>
              <a:t>u</a:t>
            </a:r>
            <a:r>
              <a:rPr altLang="en-IN" dirty="0" sz="2400" lang="en-US"/>
              <a:t>ter</a:t>
            </a:r>
            <a:r>
              <a:rPr altLang="en-IN" dirty="0" sz="2400" lang="en-US"/>
              <a:t> </a:t>
            </a:r>
            <a:r>
              <a:rPr altLang="en-IN" dirty="0" sz="2400" lang="en-US"/>
              <a:t>S</a:t>
            </a:r>
            <a:r>
              <a:rPr altLang="en-IN" dirty="0" sz="2400" lang="en-US"/>
              <a:t>cience</a:t>
            </a:r>
            <a:endParaRPr altLang="en-US" lang="zh-CN"/>
          </a:p>
          <a:p>
            <a:r>
              <a:rPr dirty="0" sz="2400" lang="en-US"/>
              <a:t>COLLEGE: </a:t>
            </a:r>
            <a:r>
              <a:rPr altLang="en-IN" dirty="0" sz="2400" lang="en-US"/>
              <a:t>K</a:t>
            </a:r>
            <a:r>
              <a:rPr altLang="en-IN" dirty="0" sz="2400" lang="en-US"/>
              <a:t>a</a:t>
            </a:r>
            <a:r>
              <a:rPr altLang="en-IN" dirty="0" sz="2400" lang="en-US"/>
              <a:t>l</a:t>
            </a:r>
            <a:r>
              <a:rPr altLang="en-IN" dirty="0" sz="2400" lang="en-US"/>
              <a:t>a</a:t>
            </a:r>
            <a:r>
              <a:rPr altLang="en-IN" dirty="0" sz="2400" lang="en-US"/>
              <a:t>i</a:t>
            </a:r>
            <a:r>
              <a:rPr altLang="en-IN" dirty="0" sz="2400" lang="en-US"/>
              <a:t>gnar</a:t>
            </a:r>
            <a:r>
              <a:rPr altLang="en-IN" dirty="0" sz="2400" lang="en-US"/>
              <a:t> </a:t>
            </a:r>
            <a:r>
              <a:rPr altLang="en-IN" dirty="0" sz="2400" lang="en-US"/>
              <a:t>karunanithi</a:t>
            </a:r>
            <a:r>
              <a:rPr altLang="en-IN" dirty="0" sz="2400" lang="en-US"/>
              <a:t> </a:t>
            </a:r>
            <a:r>
              <a:rPr altLang="en-IN" dirty="0" sz="2400" lang="en-US"/>
              <a:t>G</a:t>
            </a:r>
            <a:r>
              <a:rPr altLang="en-IN" dirty="0" sz="2400" lang="en-US"/>
              <a:t>overnment</a:t>
            </a:r>
            <a:r>
              <a:rPr altLang="en-IN" dirty="0" sz="2400" lang="en-US"/>
              <a:t> </a:t>
            </a:r>
            <a:r>
              <a:rPr altLang="en-IN" dirty="0" sz="2400" lang="en-US"/>
              <a:t>Arts</a:t>
            </a:r>
            <a:r>
              <a:rPr altLang="en-IN" dirty="0" sz="2400" lang="en-US"/>
              <a:t> </a:t>
            </a:r>
            <a:r>
              <a:rPr altLang="en-IN" dirty="0" sz="2400" lang="en-US"/>
              <a:t>C</a:t>
            </a:r>
            <a:r>
              <a:rPr altLang="en-IN" dirty="0" sz="2400" lang="en-US"/>
              <a:t>ollege</a:t>
            </a:r>
            <a:r>
              <a:rPr altLang="en-IN" dirty="0" sz="2400" lang="en-US"/>
              <a:t>,</a:t>
            </a:r>
            <a:r>
              <a:rPr altLang="en-IN" dirty="0" sz="2400" lang="en-US"/>
              <a:t> </a:t>
            </a:r>
            <a:endParaRPr altLang="en-US" lang="zh-CN"/>
          </a:p>
          <a:p>
            <a:r>
              <a:rPr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T</a:t>
            </a:r>
            <a:r>
              <a:rPr altLang="en-IN" dirty="0" sz="2400" lang="en-US"/>
              <a:t>i</a:t>
            </a:r>
            <a:r>
              <a:rPr altLang="en-IN" dirty="0" sz="2400" lang="en-US"/>
              <a:t>r</a:t>
            </a:r>
            <a:r>
              <a:rPr altLang="en-IN" dirty="0" sz="2400" lang="en-US"/>
              <a:t>u</a:t>
            </a:r>
            <a:r>
              <a:rPr altLang="en-IN" dirty="0" sz="2400" lang="en-US"/>
              <a:t>v</a:t>
            </a:r>
            <a:r>
              <a:rPr altLang="en-IN" dirty="0" sz="2400" lang="en-US"/>
              <a:t>a</a:t>
            </a:r>
            <a:r>
              <a:rPr altLang="en-IN" dirty="0" sz="2400" lang="en-US"/>
              <a:t>n</a:t>
            </a:r>
            <a:r>
              <a:rPr altLang="en-IN" dirty="0" sz="2400" lang="en-US"/>
              <a:t>n</a:t>
            </a:r>
            <a:r>
              <a:rPr altLang="en-IN" dirty="0" sz="2400" lang="en-US"/>
              <a:t>a</a:t>
            </a:r>
            <a:r>
              <a:rPr altLang="en-IN" dirty="0" sz="2400" lang="en-US"/>
              <a:t>m</a:t>
            </a:r>
            <a:r>
              <a:rPr altLang="en-IN" dirty="0" sz="2400" lang="en-US"/>
              <a:t>a</a:t>
            </a:r>
            <a:r>
              <a:rPr altLang="en-IN" dirty="0" sz="2400" lang="en-US"/>
              <a:t>l</a:t>
            </a:r>
            <a:r>
              <a:rPr altLang="en-IN" dirty="0" sz="2400" lang="en-US"/>
              <a:t>a</a:t>
            </a:r>
            <a:r>
              <a:rPr altLang="en-IN" dirty="0" sz="2400" lang="en-US"/>
              <a:t>i</a:t>
            </a:r>
            <a:r>
              <a:rPr altLang="en-IN" dirty="0" sz="2400" lang="en-US"/>
              <a:t>/</a:t>
            </a:r>
            <a:r>
              <a:rPr altLang="en-IN" dirty="0" sz="2400" lang="en-US"/>
              <a:t>T</a:t>
            </a:r>
            <a:r>
              <a:rPr altLang="en-IN" dirty="0" sz="2400" lang="en-US"/>
              <a:t>h</a:t>
            </a:r>
            <a:r>
              <a:rPr altLang="en-IN" dirty="0" sz="2400" lang="en-US"/>
              <a:t>i</a:t>
            </a:r>
            <a:r>
              <a:rPr altLang="en-IN" dirty="0" sz="2400" lang="en-US"/>
              <a:t>r</a:t>
            </a:r>
            <a:r>
              <a:rPr altLang="en-IN" dirty="0" sz="2400" lang="en-US"/>
              <a:t>u</a:t>
            </a:r>
            <a:r>
              <a:rPr altLang="en-IN" dirty="0" sz="2400" lang="en-US"/>
              <a:t>v</a:t>
            </a:r>
            <a:r>
              <a:rPr altLang="en-IN" dirty="0" sz="2400" lang="en-US"/>
              <a:t>alluvar</a:t>
            </a:r>
            <a:r>
              <a:rPr altLang="en-IN" dirty="0" sz="2400" lang="en-US"/>
              <a:t> </a:t>
            </a:r>
            <a:r>
              <a:rPr altLang="en-IN" dirty="0" sz="2400" lang="en-US"/>
              <a:t>U</a:t>
            </a:r>
            <a:r>
              <a:rPr altLang="en-IN" dirty="0" sz="2400" lang="en-US"/>
              <a:t>n</a:t>
            </a:r>
            <a:r>
              <a:rPr altLang="en-IN" dirty="0" sz="2400" lang="en-US"/>
              <a:t>i</a:t>
            </a:r>
            <a:r>
              <a:rPr altLang="en-IN" dirty="0" sz="2400" lang="en-US"/>
              <a:t>v</a:t>
            </a:r>
            <a:r>
              <a:rPr altLang="en-IN" dirty="0" sz="2400" lang="en-US"/>
              <a:t>e</a:t>
            </a:r>
            <a:r>
              <a:rPr altLang="en-IN" dirty="0" sz="2400" lang="en-US"/>
              <a:t>r</a:t>
            </a:r>
            <a:r>
              <a:rPr altLang="en-IN" dirty="0" sz="2400" lang="en-US"/>
              <a:t>sity</a:t>
            </a:r>
            <a:r>
              <a:rPr altLang="en-IN" dirty="0" sz="2400" lang="en-US"/>
              <a:t>.</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2" name="object 7"/>
          <p:cNvSpPr txBox="1">
            <a:spLocks noGrp="1"/>
          </p:cNvSpPr>
          <p:nvPr>
            <p:ph type="title"/>
          </p:nvPr>
        </p:nvSpPr>
        <p:spPr>
          <a:xfrm>
            <a:off x="739775" y="654938"/>
            <a:ext cx="8480425" cy="6007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3" name="object 8"/>
          <p:cNvSpPr txBox="1"/>
          <p:nvPr/>
        </p:nvSpPr>
        <p:spPr>
          <a:xfrm>
            <a:off x="11277218" y="6473337"/>
            <a:ext cx="228600"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4" name="TextBox 8"/>
          <p:cNvSpPr txBox="1"/>
          <p:nvPr/>
        </p:nvSpPr>
        <p:spPr>
          <a:xfrm>
            <a:off x="2743200" y="2354703"/>
            <a:ext cx="8534018" cy="8788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09" name=""/>
          <p:cNvSpPr txBox="1"/>
          <p:nvPr/>
        </p:nvSpPr>
        <p:spPr>
          <a:xfrm>
            <a:off x="1300161" y="1204572"/>
            <a:ext cx="9854232" cy="2161540"/>
          </a:xfrm>
          <a:prstGeom prst="rect"/>
        </p:spPr>
        <p:txBody>
          <a:bodyPr rtlCol="0" wrap="square">
            <a:spAutoFit/>
          </a:bodyPr>
          <a:p>
            <a:endParaRPr sz="2000" lang="en-US">
              <a:solidFill>
                <a:srgbClr val="000000"/>
              </a:solidFill>
            </a:endParaRPr>
          </a:p>
          <a:p>
            <a:r>
              <a:rPr altLang="en-IN" sz="2000" lang="en-US">
                <a:solidFill>
                  <a:srgbClr val="000000"/>
                </a:solidFill>
              </a:rPr>
              <a:t>1. The portfolio successfully showcases personal information, skills, and projects in one place.</a:t>
            </a:r>
            <a:endParaRPr sz="1800" lang="en-US">
              <a:solidFill>
                <a:srgbClr val="000000"/>
              </a:solidFill>
            </a:endParaRPr>
          </a:p>
          <a:p>
            <a:r>
              <a:rPr altLang="en-IN" sz="2000" lang="en-US">
                <a:solidFill>
                  <a:srgbClr val="000000"/>
                </a:solidFill>
              </a:rPr>
              <a:t>2. Visitors can easily view work samples and navigate between different sections.</a:t>
            </a:r>
            <a:endParaRPr sz="1800" lang="en-US">
              <a:solidFill>
                <a:srgbClr val="000000"/>
              </a:solidFill>
            </a:endParaRPr>
          </a:p>
          <a:p>
            <a:r>
              <a:rPr altLang="en-IN" sz="2000" lang="en-US">
                <a:solidFill>
                  <a:srgbClr val="000000"/>
                </a:solidFill>
              </a:rPr>
              <a:t>3. The use of HTML, CSS, and JavaScript results in a visually appealing layout.</a:t>
            </a:r>
            <a:endParaRPr sz="1800" lang="en-US">
              <a:solidFill>
                <a:srgbClr val="000000"/>
              </a:solidFill>
            </a:endParaRPr>
          </a:p>
          <a:p>
            <a:r>
              <a:rPr altLang="en-IN" sz="2000" lang="en-US">
                <a:solidFill>
                  <a:srgbClr val="000000"/>
                </a:solidFill>
              </a:rPr>
              <a:t>4. Responsive design makes the portfolio accessible on both desktop and mobile devices.</a:t>
            </a:r>
            <a:endParaRPr sz="1800" lang="en-US">
              <a:solidFill>
                <a:srgbClr val="000000"/>
              </a:solidFill>
            </a:endParaRPr>
          </a:p>
          <a:p>
            <a:r>
              <a:rPr altLang="en-IN" sz="2000" lang="en-US">
                <a:solidFill>
                  <a:srgbClr val="000000"/>
                </a:solidFill>
              </a:rPr>
              <a:t>5. The final product provides a clear snapshot of the student’s abilities and achievements.</a:t>
            </a:r>
            <a:endParaRPr sz="2800" lang="en-US">
              <a:solidFill>
                <a:srgbClr val="000000"/>
              </a:solidFill>
            </a:endParaRPr>
          </a:p>
          <a:p>
            <a:endParaRPr sz="2800" lang="en-US">
              <a:solidFill>
                <a:srgbClr val="000000"/>
              </a:solidFill>
            </a:endParaRPr>
          </a:p>
        </p:txBody>
      </p:sp>
      <p:pic>
        <p:nvPicPr>
          <p:cNvPr id="2097168" name=""/>
          <p:cNvPicPr>
            <a:picLocks/>
          </p:cNvPicPr>
          <p:nvPr/>
        </p:nvPicPr>
        <p:blipFill>
          <a:blip xmlns:r="http://schemas.openxmlformats.org/officeDocument/2006/relationships" r:embed="rId2"/>
          <a:stretch>
            <a:fillRect/>
          </a:stretch>
        </p:blipFill>
        <p:spPr>
          <a:xfrm rot="21586584">
            <a:off x="1379974" y="3239935"/>
            <a:ext cx="3281551" cy="2940369"/>
          </a:xfrm>
          <a:prstGeom prst="rect"/>
        </p:spPr>
      </p:pic>
      <p:pic>
        <p:nvPicPr>
          <p:cNvPr id="2097169" name=""/>
          <p:cNvPicPr>
            <a:picLocks/>
          </p:cNvPicPr>
          <p:nvPr/>
        </p:nvPicPr>
        <p:blipFill>
          <a:blip xmlns:r="http://schemas.openxmlformats.org/officeDocument/2006/relationships" r:embed="rId3"/>
          <a:stretch>
            <a:fillRect/>
          </a:stretch>
        </p:blipFill>
        <p:spPr>
          <a:xfrm rot="0">
            <a:off x="4979987" y="3208384"/>
            <a:ext cx="3335923" cy="2778077"/>
          </a:xfrm>
          <a:prstGeom prst="rect"/>
        </p:spPr>
      </p:pic>
      <p:pic>
        <p:nvPicPr>
          <p:cNvPr id="2097170" name=""/>
          <p:cNvPicPr>
            <a:picLocks/>
          </p:cNvPicPr>
          <p:nvPr/>
        </p:nvPicPr>
        <p:blipFill>
          <a:blip xmlns:r="http://schemas.openxmlformats.org/officeDocument/2006/relationships" r:embed="rId4"/>
          <a:stretch>
            <a:fillRect/>
          </a:stretch>
        </p:blipFill>
        <p:spPr>
          <a:xfrm rot="0">
            <a:off x="8315910" y="3127183"/>
            <a:ext cx="3399452" cy="3059512"/>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7"/>
          <p:cNvSpPr txBox="1">
            <a:spLocks noGrp="1"/>
          </p:cNvSpPr>
          <p:nvPr>
            <p:ph type="title"/>
          </p:nvPr>
        </p:nvSpPr>
        <p:spPr>
          <a:xfrm>
            <a:off x="755332" y="385444"/>
            <a:ext cx="4578668" cy="673735"/>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79" name="object 9"/>
          <p:cNvSpPr txBox="1"/>
          <p:nvPr/>
        </p:nvSpPr>
        <p:spPr>
          <a:xfrm>
            <a:off x="11277218" y="6473337"/>
            <a:ext cx="228600"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10" name=""/>
          <p:cNvSpPr txBox="1"/>
          <p:nvPr/>
        </p:nvSpPr>
        <p:spPr>
          <a:xfrm>
            <a:off x="1370697" y="1370023"/>
            <a:ext cx="10821303" cy="7330439"/>
          </a:xfrm>
          <a:prstGeom prst="rect"/>
        </p:spPr>
        <p:txBody>
          <a:bodyPr rtlCol="0" wrap="square">
            <a:spAutoFit/>
          </a:bodyPr>
          <a:p>
            <a:r>
              <a:rPr altLang="en-IN" sz="3200" lang="en-US">
                <a:solidFill>
                  <a:srgbClr val="000000"/>
                </a:solidFill>
              </a:rPr>
              <a:t>Highlights:</a:t>
            </a:r>
            <a:r>
              <a:rPr altLang="en-IN" sz="2800" lang="en-US">
                <a:solidFill>
                  <a:srgbClr val="000000"/>
                </a:solidFill>
              </a:rPr>
              <a:t>The portfolio clearly presents key projects and personal details in a clean layout. It uses HTML, CSS, and JavaScript to create a responsive and interactive design.</a:t>
            </a:r>
            <a:endParaRPr sz="2800" lang="en-US">
              <a:solidFill>
                <a:srgbClr val="000000"/>
              </a:solidFill>
            </a:endParaRPr>
          </a:p>
          <a:p>
            <a:endParaRPr sz="2800" lang="en-US">
              <a:solidFill>
                <a:srgbClr val="000000"/>
              </a:solidFill>
            </a:endParaRPr>
          </a:p>
          <a:p>
            <a:r>
              <a:rPr altLang="en-IN" sz="3200" lang="en-US">
                <a:solidFill>
                  <a:srgbClr val="000000"/>
                </a:solidFill>
              </a:rPr>
              <a:t>Final Summary:</a:t>
            </a:r>
            <a:r>
              <a:rPr altLang="en-IN" sz="2800" lang="en-US">
                <a:solidFill>
                  <a:srgbClr val="000000"/>
                </a:solidFill>
              </a:rPr>
              <a:t>The portfolio presents a well-structured showcase of the student’s profile, skills, and projects using HTML, CSS, and JavaScript. It delivers a responsive and visually clear platform for highlighting achievements.</a:t>
            </a:r>
            <a:endParaRPr sz="2800" lang="en-US">
              <a:solidFill>
                <a:srgbClr val="000000"/>
              </a:solidFill>
            </a:endParaRPr>
          </a:p>
          <a:p>
            <a:endParaRPr sz="2800" lang="en-US">
              <a:solidFill>
                <a:srgbClr val="000000"/>
              </a:solidFill>
            </a:endParaRPr>
          </a:p>
          <a:p>
            <a:r>
              <a:rPr altLang="en-IN" sz="3200" lang="en-US">
                <a:solidFill>
                  <a:srgbClr val="000000"/>
                </a:solidFill>
              </a:rPr>
              <a:t>Benefits to Society:</a:t>
            </a:r>
            <a:r>
              <a:rPr altLang="en-IN" sz="2800" lang="en-US">
                <a:solidFill>
                  <a:srgbClr val="000000"/>
                </a:solidFill>
              </a:rPr>
              <a:t>This portfolio demonstrates skills that can contribute to creating user-friendly digital solutions, supporting education and career growth. It also encourages others to showcase their talents effectively, fostering a culture of learning and innovation.</a:t>
            </a:r>
            <a:endParaRPr sz="2800" lang="en-US">
              <a:solidFill>
                <a:srgbClr val="000000"/>
              </a:solidFill>
            </a:endParaRPr>
          </a:p>
          <a:p>
            <a:endParaRPr sz="2800" lang="en-US">
              <a:solidFill>
                <a:srgbClr val="000000"/>
              </a:solidFill>
            </a:endParaRPr>
          </a:p>
          <a:p>
            <a:endParaRPr sz="2800" lang="en-US">
              <a:solidFill>
                <a:srgbClr val="000000"/>
              </a:solidFill>
            </a:endParaRPr>
          </a:p>
          <a:p>
            <a:endParaRPr sz="2800" lang="en-US">
              <a:solidFill>
                <a:srgbClr val="000000"/>
              </a:solidFill>
            </a:endParaRPr>
          </a:p>
          <a:p>
            <a:endParaRPr sz="2800" lang="en-US">
              <a:solidFill>
                <a:srgbClr val="000000"/>
              </a:solidFill>
            </a:endParaRPr>
          </a:p>
          <a:p>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223837" y="265896"/>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007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700" name=""/>
          <p:cNvSpPr txBox="1"/>
          <p:nvPr/>
        </p:nvSpPr>
        <p:spPr>
          <a:xfrm>
            <a:off x="2694622" y="2943859"/>
            <a:ext cx="7109925" cy="1374141"/>
          </a:xfrm>
          <a:prstGeom prst="rect"/>
        </p:spPr>
        <p:txBody>
          <a:bodyPr rtlCol="0" wrap="square">
            <a:spAutoFit/>
          </a:bodyPr>
          <a:p>
            <a:r>
              <a:rPr altLang="en-IN" sz="3600" lang="en-US">
                <a:solidFill>
                  <a:srgbClr val="000000"/>
                </a:solidFill>
              </a:rPr>
              <a:t>S</a:t>
            </a:r>
            <a:r>
              <a:rPr altLang="en-IN" sz="3600" lang="en-US">
                <a:solidFill>
                  <a:srgbClr val="000000"/>
                </a:solidFill>
              </a:rPr>
              <a:t>T</a:t>
            </a:r>
            <a:r>
              <a:rPr altLang="en-IN" sz="3600" lang="en-US">
                <a:solidFill>
                  <a:srgbClr val="000000"/>
                </a:solidFill>
              </a:rPr>
              <a:t>U</a:t>
            </a:r>
            <a:r>
              <a:rPr altLang="en-IN" sz="3600" lang="en-US">
                <a:solidFill>
                  <a:srgbClr val="000000"/>
                </a:solidFill>
              </a:rPr>
              <a:t>D</a:t>
            </a:r>
            <a:r>
              <a:rPr altLang="en-IN" sz="3600" lang="en-US">
                <a:solidFill>
                  <a:srgbClr val="000000"/>
                </a:solidFill>
              </a:rPr>
              <a:t>E</a:t>
            </a:r>
            <a:r>
              <a:rPr altLang="en-IN" sz="3600" lang="en-US">
                <a:solidFill>
                  <a:srgbClr val="000000"/>
                </a:solidFill>
              </a:rPr>
              <a:t>NT</a:t>
            </a:r>
            <a:r>
              <a:rPr altLang="en-IN" sz="3600" lang="en-US">
                <a:solidFill>
                  <a:srgbClr val="000000"/>
                </a:solidFill>
              </a:rPr>
              <a:t> </a:t>
            </a:r>
            <a:r>
              <a:rPr altLang="en-IN" sz="3600" lang="en-US">
                <a:solidFill>
                  <a:srgbClr val="000000"/>
                </a:solidFill>
              </a:rPr>
              <a:t> </a:t>
            </a:r>
            <a:r>
              <a:rPr altLang="en-IN" sz="3600" lang="en-US">
                <a:solidFill>
                  <a:srgbClr val="000000"/>
                </a:solidFill>
              </a:rPr>
              <a:t>PORTFOLIO</a:t>
            </a:r>
            <a:r>
              <a:rPr altLang="en-IN" sz="3600" lang="en-US">
                <a:solidFill>
                  <a:srgbClr val="000000"/>
                </a:solidFill>
              </a:rPr>
              <a:t> </a:t>
            </a:r>
            <a:endParaRPr sz="2800" lang="en-US">
              <a:solidFill>
                <a:srgbClr val="000000"/>
              </a:solidFill>
            </a:endParaRPr>
          </a:p>
          <a:p>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endParaRPr sz="2800" lang="en-US">
              <a:solidFill>
                <a:srgbClr val="000000"/>
              </a:solidFill>
            </a:endParaRPr>
          </a:p>
          <a:p>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U</a:t>
            </a:r>
            <a:r>
              <a:rPr altLang="en-IN" sz="2800" lang="en-US">
                <a:solidFill>
                  <a:srgbClr val="000000"/>
                </a:solidFill>
              </a:rPr>
              <a:t>S</a:t>
            </a:r>
            <a:r>
              <a:rPr altLang="en-IN" sz="2800" lang="en-US">
                <a:solidFill>
                  <a:srgbClr val="000000"/>
                </a:solidFill>
              </a:rPr>
              <a:t>I</a:t>
            </a:r>
            <a:r>
              <a:rPr altLang="en-IN" sz="2800" lang="en-US">
                <a:solidFill>
                  <a:srgbClr val="000000"/>
                </a:solidFill>
              </a:rPr>
              <a:t>NG</a:t>
            </a:r>
            <a:r>
              <a:rPr altLang="en-IN" sz="2800" lang="en-US">
                <a:solidFill>
                  <a:srgbClr val="000000"/>
                </a:solidFill>
              </a:rPr>
              <a:t> </a:t>
            </a:r>
            <a:r>
              <a:rPr altLang="en-IN" sz="2800" lang="en-US">
                <a:solidFill>
                  <a:srgbClr val="000000"/>
                </a:solidFill>
              </a:rPr>
              <a:t>F</a:t>
            </a:r>
            <a:r>
              <a:rPr altLang="en-IN" sz="2800" lang="en-US">
                <a:solidFill>
                  <a:srgbClr val="000000"/>
                </a:solidFill>
              </a:rPr>
              <a:t>R</a:t>
            </a:r>
            <a:r>
              <a:rPr altLang="en-IN" sz="2800" lang="en-US">
                <a:solidFill>
                  <a:srgbClr val="000000"/>
                </a:solidFill>
              </a:rPr>
              <a:t>O</a:t>
            </a:r>
            <a:r>
              <a:rPr altLang="en-IN" sz="2800" lang="en-US">
                <a:solidFill>
                  <a:srgbClr val="000000"/>
                </a:solidFill>
              </a:rPr>
              <a:t>N</a:t>
            </a:r>
            <a:r>
              <a:rPr altLang="en-IN" sz="2800" lang="en-US">
                <a:solidFill>
                  <a:srgbClr val="000000"/>
                </a:solidFill>
              </a:rPr>
              <a:t>T</a:t>
            </a:r>
            <a:r>
              <a:rPr altLang="en-IN" sz="2800" lang="en-US">
                <a:solidFill>
                  <a:srgbClr val="000000"/>
                </a:solidFill>
              </a:rPr>
              <a:t>E</a:t>
            </a:r>
            <a:r>
              <a:rPr altLang="en-IN" sz="2800" lang="en-US">
                <a:solidFill>
                  <a:srgbClr val="000000"/>
                </a:solidFill>
              </a:rPr>
              <a:t>N</a:t>
            </a:r>
            <a:r>
              <a:rPr altLang="en-IN" sz="2800" lang="en-US">
                <a:solidFill>
                  <a:srgbClr val="000000"/>
                </a:solidFill>
              </a:rPr>
              <a:t>D</a:t>
            </a:r>
            <a:r>
              <a:rPr altLang="en-IN" sz="2800" lang="en-US">
                <a:solidFill>
                  <a:srgbClr val="000000"/>
                </a:solidFill>
              </a:rPr>
              <a:t> </a:t>
            </a:r>
            <a:r>
              <a:rPr altLang="en-IN" sz="2800" lang="en-US">
                <a:solidFill>
                  <a:srgbClr val="000000"/>
                </a:solidFill>
              </a:rPr>
              <a:t>D</a:t>
            </a:r>
            <a:r>
              <a:rPr altLang="en-IN" sz="2800" lang="en-US">
                <a:solidFill>
                  <a:srgbClr val="000000"/>
                </a:solidFill>
              </a:rPr>
              <a:t>E</a:t>
            </a:r>
            <a:r>
              <a:rPr altLang="en-IN" sz="2800" lang="en-US">
                <a:solidFill>
                  <a:srgbClr val="000000"/>
                </a:solidFill>
              </a:rPr>
              <a:t>V</a:t>
            </a:r>
            <a:r>
              <a:rPr altLang="en-IN" sz="2800" lang="en-US">
                <a:solidFill>
                  <a:srgbClr val="000000"/>
                </a:solidFill>
              </a:rPr>
              <a:t>E</a:t>
            </a:r>
            <a:r>
              <a:rPr altLang="en-IN" sz="2800" lang="en-US">
                <a:solidFill>
                  <a:srgbClr val="000000"/>
                </a:solidFill>
              </a:rPr>
              <a:t>LOPMENT</a:t>
            </a:r>
            <a:r>
              <a:rPr altLang="en-IN" sz="2800" lang="en-US">
                <a:solidFill>
                  <a:srgbClr val="000000"/>
                </a:solidFill>
              </a:rPr>
              <a:t> </a:t>
            </a:r>
            <a:endParaRPr sz="2800" lang="en-US">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6737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44221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6" name="object 7"/>
          <p:cNvSpPr txBox="1">
            <a:spLocks noGrp="1"/>
          </p:cNvSpPr>
          <p:nvPr>
            <p:ph type="title"/>
          </p:nvPr>
        </p:nvSpPr>
        <p:spPr>
          <a:xfrm>
            <a:off x="834072" y="575055"/>
            <a:ext cx="5636895" cy="6007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2" name=""/>
          <p:cNvSpPr txBox="1"/>
          <p:nvPr/>
        </p:nvSpPr>
        <p:spPr>
          <a:xfrm>
            <a:off x="834072" y="1522757"/>
            <a:ext cx="8766278" cy="2453641"/>
          </a:xfrm>
          <a:prstGeom prst="rect"/>
        </p:spPr>
        <p:txBody>
          <a:bodyPr rtlCol="0" wrap="square">
            <a:spAutoFit/>
          </a:bodyPr>
          <a:p>
            <a:r>
              <a:rPr altLang="en-IN" sz="2800" lang="en-US">
                <a:solidFill>
                  <a:srgbClr val="000000"/>
                </a:solidFill>
              </a:rPr>
              <a:t>In today's digital era, traditional resumes alone are not enough to showcase skills and projects effectively. Many students and professionals lack a structured online presence to highlight their work. A digital portfolio provides an interactive and accessible platform to present achievements, skills, and experiences.</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0"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1" name="object 7"/>
          <p:cNvSpPr txBox="1">
            <a:spLocks noGrp="1"/>
          </p:cNvSpPr>
          <p:nvPr>
            <p:ph type="title"/>
          </p:nvPr>
        </p:nvSpPr>
        <p:spPr>
          <a:xfrm>
            <a:off x="739775" y="829627"/>
            <a:ext cx="5263515" cy="6007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703" name=""/>
          <p:cNvSpPr txBox="1"/>
          <p:nvPr/>
        </p:nvSpPr>
        <p:spPr>
          <a:xfrm>
            <a:off x="739775" y="1695449"/>
            <a:ext cx="9362062" cy="5361940"/>
          </a:xfrm>
          <a:prstGeom prst="rect"/>
        </p:spPr>
        <p:txBody>
          <a:bodyPr rtlCol="0" wrap="square">
            <a:spAutoFit/>
          </a:bodyPr>
          <a:p>
            <a:pPr/>
            <a:r>
              <a:rPr sz="3200" lang="en-US">
                <a:solidFill>
                  <a:srgbClr val="000000"/>
                </a:solidFill>
              </a:rPr>
              <a:t>File summary</a:t>
            </a:r>
            <a:r>
              <a:rPr sz="2800" lang="en-US">
                <a:solidFill>
                  <a:srgbClr val="000000"/>
                </a:solidFill>
              </a:rPr>
              <a:t>: The file is a simple README referencing a </a:t>
            </a:r>
            <a:r>
              <a:rPr altLang="en-IN" sz="2800" lang="en-US">
                <a:solidFill>
                  <a:srgbClr val="000000"/>
                </a:solidFill>
              </a:rPr>
              <a:t> </a:t>
            </a:r>
            <a:r>
              <a:rPr sz="2800" lang="en-US">
                <a:solidFill>
                  <a:srgbClr val="000000"/>
                </a:solidFill>
              </a:rPr>
              <a:t>CodePen project titled Student Portfolio. It links to your work hosted on CodePen.</a:t>
            </a:r>
            <a:endParaRPr sz="2800" lang="en-US">
              <a:solidFill>
                <a:srgbClr val="000000"/>
              </a:solidFill>
            </a:endParaRPr>
          </a:p>
          <a:p>
            <a:pPr/>
            <a:endParaRPr sz="2800" lang="en-US">
              <a:solidFill>
                <a:srgbClr val="000000"/>
              </a:solidFill>
            </a:endParaRPr>
          </a:p>
          <a:p>
            <a:pPr/>
            <a:r>
              <a:rPr altLang="en-IN" sz="3200" lang="en-US">
                <a:solidFill>
                  <a:srgbClr val="000000"/>
                </a:solidFill>
              </a:rPr>
              <a:t>Portfolio contents:</a:t>
            </a:r>
            <a:r>
              <a:rPr altLang="en-IN" sz="2800" lang="en-US">
                <a:solidFill>
                  <a:srgbClr val="000000"/>
                </a:solidFill>
              </a:rPr>
              <a:t> It appears to be a personal portfolio page intended to showcase information about you, your skills, projects, and possibly contact details.</a:t>
            </a:r>
            <a:endParaRPr sz="2800" lang="en-US">
              <a:solidFill>
                <a:srgbClr val="000000"/>
              </a:solidFill>
            </a:endParaRPr>
          </a:p>
          <a:p>
            <a:pPr/>
            <a:endParaRPr sz="2800" lang="en-US">
              <a:solidFill>
                <a:srgbClr val="000000"/>
              </a:solidFill>
            </a:endParaRPr>
          </a:p>
          <a:p>
            <a:pPr/>
            <a:r>
              <a:rPr sz="3200" lang="en-US">
                <a:solidFill>
                  <a:srgbClr val="000000"/>
                </a:solidFill>
              </a:rPr>
              <a:t>Main idea: </a:t>
            </a:r>
            <a:r>
              <a:rPr sz="2800" lang="en-US">
                <a:solidFill>
                  <a:srgbClr val="000000"/>
                </a:solidFill>
              </a:rPr>
              <a:t>The portfolio aims to present your profile as a student or developer in a structured way so viewers (like potential employers, teachers, or collaborators) can quickly understand who you are and what you can do.</a:t>
            </a:r>
            <a:endParaRPr sz="2800" lang="en-US">
              <a:solidFill>
                <a:srgbClr val="000000"/>
              </a:solidFill>
            </a:endParaRPr>
          </a:p>
          <a:p>
            <a:pP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3"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4"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4610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4" name=""/>
          <p:cNvSpPr txBox="1"/>
          <p:nvPr/>
        </p:nvSpPr>
        <p:spPr>
          <a:xfrm>
            <a:off x="1249636" y="1857374"/>
            <a:ext cx="7404565" cy="3596640"/>
          </a:xfrm>
          <a:prstGeom prst="rect"/>
        </p:spPr>
        <p:txBody>
          <a:bodyPr rtlCol="0" wrap="square">
            <a:spAutoFit/>
          </a:bodyPr>
          <a:p>
            <a:r>
              <a:rPr altLang="en-IN" sz="3200" lang="en-US">
                <a:solidFill>
                  <a:srgbClr val="000000"/>
                </a:solidFill>
              </a:rPr>
              <a:t>1</a:t>
            </a:r>
            <a:r>
              <a:rPr altLang="en-IN" sz="3200" lang="en-US">
                <a:solidFill>
                  <a:srgbClr val="000000"/>
                </a:solidFill>
              </a:rPr>
              <a:t>.</a:t>
            </a:r>
            <a:r>
              <a:rPr altLang="en-IN" sz="2800" lang="en-US">
                <a:solidFill>
                  <a:srgbClr val="000000"/>
                </a:solidFill>
              </a:rPr>
              <a:t>Students (academic projects, resumes).</a:t>
            </a:r>
            <a:endParaRPr sz="2800" lang="en-US">
              <a:solidFill>
                <a:srgbClr val="000000"/>
              </a:solidFill>
            </a:endParaRPr>
          </a:p>
          <a:p>
            <a:endParaRPr sz="2800" lang="en-US">
              <a:solidFill>
                <a:srgbClr val="000000"/>
              </a:solidFill>
            </a:endParaRPr>
          </a:p>
          <a:p>
            <a:r>
              <a:rPr altLang="en-IN" sz="3600" lang="en-US">
                <a:solidFill>
                  <a:srgbClr val="000000"/>
                </a:solidFill>
              </a:rPr>
              <a:t>2</a:t>
            </a:r>
            <a:r>
              <a:rPr altLang="en-IN" sz="3600" lang="en-US">
                <a:solidFill>
                  <a:srgbClr val="000000"/>
                </a:solidFill>
              </a:rPr>
              <a:t>.</a:t>
            </a:r>
            <a:r>
              <a:rPr altLang="en-IN" sz="2800" lang="en-US">
                <a:solidFill>
                  <a:srgbClr val="000000"/>
                </a:solidFill>
              </a:rPr>
              <a:t>Job seekers (to share with recruiters).</a:t>
            </a:r>
            <a:endParaRPr sz="2800" lang="en-US">
              <a:solidFill>
                <a:srgbClr val="000000"/>
              </a:solidFill>
            </a:endParaRPr>
          </a:p>
          <a:p>
            <a:endParaRPr sz="2800" lang="en-US">
              <a:solidFill>
                <a:srgbClr val="000000"/>
              </a:solidFill>
            </a:endParaRPr>
          </a:p>
          <a:p>
            <a:r>
              <a:rPr altLang="en-IN" sz="3600" lang="en-US">
                <a:solidFill>
                  <a:srgbClr val="000000"/>
                </a:solidFill>
              </a:rPr>
              <a:t>3</a:t>
            </a:r>
            <a:r>
              <a:rPr altLang="en-IN" sz="3600" lang="en-US">
                <a:solidFill>
                  <a:srgbClr val="000000"/>
                </a:solidFill>
              </a:rPr>
              <a:t>.</a:t>
            </a:r>
            <a:r>
              <a:rPr altLang="en-IN" sz="2800" lang="en-US">
                <a:solidFill>
                  <a:srgbClr val="000000"/>
                </a:solidFill>
              </a:rPr>
              <a:t>Freelancers (to show clients).</a:t>
            </a:r>
            <a:endParaRPr sz="2800" lang="en-US">
              <a:solidFill>
                <a:srgbClr val="000000"/>
              </a:solidFill>
            </a:endParaRPr>
          </a:p>
          <a:p>
            <a:endParaRPr sz="2800" lang="en-US">
              <a:solidFill>
                <a:srgbClr val="000000"/>
              </a:solidFill>
            </a:endParaRPr>
          </a:p>
          <a:p>
            <a:r>
              <a:rPr altLang="en-IN" sz="3600" lang="en-US">
                <a:solidFill>
                  <a:srgbClr val="000000"/>
                </a:solidFill>
              </a:rPr>
              <a:t>4</a:t>
            </a:r>
            <a:r>
              <a:rPr altLang="en-IN" sz="3600" lang="en-US">
                <a:solidFill>
                  <a:srgbClr val="000000"/>
                </a:solidFill>
              </a:rPr>
              <a:t>.</a:t>
            </a:r>
            <a:r>
              <a:rPr altLang="en-IN" sz="2800" lang="en-US">
                <a:solidFill>
                  <a:srgbClr val="000000"/>
                </a:solidFill>
              </a:rPr>
              <a:t>Professionals (to highlight experience and achievements).</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6"/>
          <p:cNvSpPr txBox="1">
            <a:spLocks noGrp="1"/>
          </p:cNvSpPr>
          <p:nvPr>
            <p:ph type="title"/>
          </p:nvPr>
        </p:nvSpPr>
        <p:spPr>
          <a:xfrm>
            <a:off x="558165" y="857885"/>
            <a:ext cx="9763125" cy="5086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2" name="object 9"/>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5" name=""/>
          <p:cNvSpPr txBox="1"/>
          <p:nvPr/>
        </p:nvSpPr>
        <p:spPr>
          <a:xfrm>
            <a:off x="2819400" y="1476374"/>
            <a:ext cx="8921703" cy="6492240"/>
          </a:xfrm>
          <a:prstGeom prst="rect"/>
        </p:spPr>
        <p:txBody>
          <a:bodyPr rtlCol="0" wrap="square">
            <a:spAutoFit/>
          </a:bodyPr>
          <a:p>
            <a:r>
              <a:rPr altLang="en-IN" sz="2000" lang="en-US">
                <a:solidFill>
                  <a:srgbClr val="000000"/>
                </a:solidFill>
              </a:rPr>
              <a:t>HTML</a:t>
            </a:r>
            <a:r>
              <a:rPr altLang="en-IN" sz="2000" lang="en-US">
                <a:solidFill>
                  <a:srgbClr val="000000"/>
                </a:solidFill>
              </a:rPr>
              <a:t>-</a:t>
            </a:r>
            <a:r>
              <a:rPr altLang="en-IN" sz="2000" lang="en-US">
                <a:solidFill>
                  <a:srgbClr val="000000"/>
                </a:solidFill>
              </a:rPr>
              <a:t>The portfolio uses standard HTML5 elements to structure content, including headings, sections, and navigation links. Semantic tags organize information clearly, while embedded resources (like images and links) present projects and skills in an accessible way.</a:t>
            </a:r>
            <a:endParaRPr sz="2400" lang="en-US">
              <a:solidFill>
                <a:srgbClr val="000000"/>
              </a:solidFill>
            </a:endParaRPr>
          </a:p>
          <a:p>
            <a:endParaRPr sz="2000" lang="en-US">
              <a:solidFill>
                <a:srgbClr val="000000"/>
              </a:solidFill>
            </a:endParaRPr>
          </a:p>
          <a:p>
            <a:r>
              <a:rPr altLang="en-IN" sz="2000" lang="en-US">
                <a:solidFill>
                  <a:srgbClr val="000000"/>
                </a:solidFill>
              </a:rPr>
              <a:t>CSS </a:t>
            </a:r>
            <a:r>
              <a:rPr altLang="en-IN" sz="2000" lang="en-US">
                <a:solidFill>
                  <a:srgbClr val="000000"/>
                </a:solidFill>
              </a:rPr>
              <a:t>-</a:t>
            </a:r>
            <a:r>
              <a:rPr altLang="en-IN" sz="2000" lang="en-US">
                <a:solidFill>
                  <a:srgbClr val="000000"/>
                </a:solidFill>
              </a:rPr>
              <a:t>The portfolio uses modern CSS features like Flexbox and Grid for layout, smooth scrolling, and hover transitions for interactive elements. It applies linear gradients, responsive media queries, and consistent styling to create a clean, mobile-friendly design.</a:t>
            </a:r>
            <a:endParaRPr sz="2400" lang="en-US">
              <a:solidFill>
                <a:srgbClr val="000000"/>
              </a:solidFill>
            </a:endParaRPr>
          </a:p>
          <a:p>
            <a:endParaRPr sz="2400" lang="en-US">
              <a:solidFill>
                <a:srgbClr val="000000"/>
              </a:solidFill>
            </a:endParaRPr>
          </a:p>
          <a:p>
            <a:r>
              <a:rPr altLang="en-IN" sz="2400" lang="en-US">
                <a:solidFill>
                  <a:srgbClr val="000000"/>
                </a:solidFill>
              </a:rPr>
              <a:t>JavaScript </a:t>
            </a:r>
            <a:r>
              <a:rPr altLang="en-IN" sz="2400" lang="en-US">
                <a:solidFill>
                  <a:srgbClr val="000000"/>
                </a:solidFill>
              </a:rPr>
              <a:t>-</a:t>
            </a:r>
            <a:r>
              <a:rPr altLang="en-IN" sz="2400" lang="en-US">
                <a:solidFill>
                  <a:srgbClr val="000000"/>
                </a:solidFill>
              </a:rPr>
              <a:t>The portfolio uses JavaScript to add interactivity, such as dynamic content updates and smooth scrolling. Basic DOM manipulation techniques enhance user experience by making the page more responsive and engaging.</a:t>
            </a:r>
            <a:endParaRPr sz="2800" lang="en-US">
              <a:solidFill>
                <a:srgbClr val="000000"/>
              </a:solidFill>
            </a:endParaRPr>
          </a:p>
          <a:p>
            <a:endParaRPr sz="2800" lang="en-US">
              <a:solidFill>
                <a:srgbClr val="000000"/>
              </a:solidFill>
            </a:endParaRPr>
          </a:p>
          <a:p>
            <a:r>
              <a:rPr altLang="en-IN" sz="2400" lang="en-US">
                <a:solidFill>
                  <a:srgbClr val="000000"/>
                </a:solidFill>
              </a:rPr>
              <a:t>M</a:t>
            </a:r>
            <a:r>
              <a:rPr altLang="en-IN" sz="2400" lang="en-US">
                <a:solidFill>
                  <a:srgbClr val="000000"/>
                </a:solidFill>
              </a:rPr>
              <a:t>y</a:t>
            </a:r>
            <a:r>
              <a:rPr altLang="en-IN" sz="2400" lang="en-US">
                <a:solidFill>
                  <a:srgbClr val="000000"/>
                </a:solidFill>
              </a:rPr>
              <a:t> </a:t>
            </a:r>
            <a:r>
              <a:rPr altLang="en-IN" sz="2400" lang="en-US">
                <a:solidFill>
                  <a:srgbClr val="000000"/>
                </a:solidFill>
              </a:rPr>
              <a:t>c</a:t>
            </a:r>
            <a:r>
              <a:rPr altLang="en-IN" sz="2400" lang="en-US">
                <a:solidFill>
                  <a:srgbClr val="000000"/>
                </a:solidFill>
              </a:rPr>
              <a:t>o</a:t>
            </a:r>
            <a:r>
              <a:rPr altLang="en-IN" sz="2400" lang="en-US">
                <a:solidFill>
                  <a:srgbClr val="000000"/>
                </a:solidFill>
              </a:rPr>
              <a:t>d</a:t>
            </a:r>
            <a:r>
              <a:rPr altLang="en-IN" sz="2400" lang="en-US">
                <a:solidFill>
                  <a:srgbClr val="000000"/>
                </a:solidFill>
              </a:rPr>
              <a:t>e</a:t>
            </a:r>
            <a:r>
              <a:rPr altLang="en-IN" sz="2400" lang="en-US">
                <a:solidFill>
                  <a:srgbClr val="000000"/>
                </a:solidFill>
              </a:rPr>
              <a:t> </a:t>
            </a:r>
            <a:r>
              <a:rPr altLang="en-IN" sz="2400" lang="en-US">
                <a:solidFill>
                  <a:srgbClr val="000000"/>
                </a:solidFill>
              </a:rPr>
              <a:t>e</a:t>
            </a:r>
            <a:r>
              <a:rPr altLang="en-IN" sz="2400" lang="en-US">
                <a:solidFill>
                  <a:srgbClr val="000000"/>
                </a:solidFill>
              </a:rPr>
              <a:t>d</a:t>
            </a:r>
            <a:r>
              <a:rPr altLang="en-IN" sz="2400" lang="en-US">
                <a:solidFill>
                  <a:srgbClr val="000000"/>
                </a:solidFill>
              </a:rPr>
              <a:t>i</a:t>
            </a:r>
            <a:r>
              <a:rPr altLang="en-IN" sz="2400" lang="en-US">
                <a:solidFill>
                  <a:srgbClr val="000000"/>
                </a:solidFill>
              </a:rPr>
              <a:t>t</a:t>
            </a:r>
            <a:r>
              <a:rPr altLang="en-IN" sz="2400" lang="en-US">
                <a:solidFill>
                  <a:srgbClr val="000000"/>
                </a:solidFill>
              </a:rPr>
              <a:t>o</a:t>
            </a:r>
            <a:r>
              <a:rPr altLang="en-IN" sz="2400" lang="en-US">
                <a:solidFill>
                  <a:srgbClr val="000000"/>
                </a:solidFill>
              </a:rPr>
              <a:t>r</a:t>
            </a:r>
            <a:r>
              <a:rPr altLang="en-IN" sz="2400" lang="en-US">
                <a:solidFill>
                  <a:srgbClr val="000000"/>
                </a:solidFill>
              </a:rPr>
              <a:t> </a:t>
            </a:r>
            <a:r>
              <a:rPr altLang="en-IN" sz="2400" lang="en-US">
                <a:solidFill>
                  <a:srgbClr val="000000"/>
                </a:solidFill>
              </a:rPr>
              <a:t> </a:t>
            </a:r>
            <a:r>
              <a:rPr altLang="en-IN" sz="2400" lang="en-US">
                <a:solidFill>
                  <a:srgbClr val="000000"/>
                </a:solidFill>
              </a:rPr>
              <a:t>C</a:t>
            </a:r>
            <a:r>
              <a:rPr altLang="en-IN" sz="2400" lang="en-US">
                <a:solidFill>
                  <a:srgbClr val="000000"/>
                </a:solidFill>
              </a:rPr>
              <a:t>O</a:t>
            </a:r>
            <a:r>
              <a:rPr altLang="en-IN" sz="2400" lang="en-US">
                <a:solidFill>
                  <a:srgbClr val="000000"/>
                </a:solidFill>
              </a:rPr>
              <a:t>D</a:t>
            </a:r>
            <a:r>
              <a:rPr altLang="en-IN" sz="2400" lang="en-US">
                <a:solidFill>
                  <a:srgbClr val="000000"/>
                </a:solidFill>
              </a:rPr>
              <a:t>E</a:t>
            </a:r>
            <a:r>
              <a:rPr altLang="en-IN" sz="2400" lang="en-US">
                <a:solidFill>
                  <a:srgbClr val="000000"/>
                </a:solidFill>
              </a:rPr>
              <a:t>P</a:t>
            </a:r>
            <a:r>
              <a:rPr altLang="en-IN" sz="2400" lang="en-US">
                <a:solidFill>
                  <a:srgbClr val="000000"/>
                </a:solidFill>
              </a:rPr>
              <a:t>E</a:t>
            </a:r>
            <a:r>
              <a:rPr altLang="en-IN" sz="2400" lang="en-US">
                <a:solidFill>
                  <a:srgbClr val="000000"/>
                </a:solidFill>
              </a:rPr>
              <a:t>N</a:t>
            </a:r>
            <a:r>
              <a:rPr altLang="en-IN" sz="2400" lang="en-US">
                <a:solidFill>
                  <a:srgbClr val="000000"/>
                </a:solidFill>
              </a:rPr>
              <a:t> </a:t>
            </a:r>
            <a:r>
              <a:rPr altLang="en-IN" sz="2400" lang="en-US">
                <a:solidFill>
                  <a:srgbClr val="000000"/>
                </a:solidFill>
              </a:rPr>
              <a:t>a</a:t>
            </a:r>
            <a:r>
              <a:rPr altLang="en-IN" sz="2400" lang="en-US">
                <a:solidFill>
                  <a:srgbClr val="000000"/>
                </a:solidFill>
              </a:rPr>
              <a:t>n</a:t>
            </a:r>
            <a:r>
              <a:rPr altLang="en-IN" sz="2400" lang="en-US">
                <a:solidFill>
                  <a:srgbClr val="000000"/>
                </a:solidFill>
              </a:rPr>
              <a:t>d</a:t>
            </a:r>
            <a:r>
              <a:rPr altLang="en-IN" sz="2400" lang="en-US">
                <a:solidFill>
                  <a:srgbClr val="000000"/>
                </a:solidFill>
              </a:rPr>
              <a:t> </a:t>
            </a:r>
            <a:r>
              <a:rPr altLang="en-IN" sz="2400" lang="en-US">
                <a:solidFill>
                  <a:srgbClr val="000000"/>
                </a:solidFill>
              </a:rPr>
              <a:t>h</a:t>
            </a:r>
            <a:r>
              <a:rPr altLang="en-IN" sz="2400" lang="en-US">
                <a:solidFill>
                  <a:srgbClr val="000000"/>
                </a:solidFill>
              </a:rPr>
              <a:t>o</a:t>
            </a:r>
            <a:r>
              <a:rPr altLang="en-IN" sz="2400" lang="en-US">
                <a:solidFill>
                  <a:srgbClr val="000000"/>
                </a:solidFill>
              </a:rPr>
              <a:t>s</a:t>
            </a:r>
            <a:r>
              <a:rPr altLang="en-IN" sz="2400" lang="en-US">
                <a:solidFill>
                  <a:srgbClr val="000000"/>
                </a:solidFill>
              </a:rPr>
              <a:t>t</a:t>
            </a:r>
            <a:r>
              <a:rPr altLang="en-IN" sz="2400" lang="en-US">
                <a:solidFill>
                  <a:srgbClr val="000000"/>
                </a:solidFill>
              </a:rPr>
              <a:t>i</a:t>
            </a:r>
            <a:r>
              <a:rPr altLang="en-IN" sz="2400" lang="en-US">
                <a:solidFill>
                  <a:srgbClr val="000000"/>
                </a:solidFill>
              </a:rPr>
              <a:t>ng</a:t>
            </a:r>
            <a:r>
              <a:rPr altLang="en-IN" sz="2400" lang="en-US">
                <a:solidFill>
                  <a:srgbClr val="000000"/>
                </a:solidFill>
              </a:rPr>
              <a:t> </a:t>
            </a:r>
            <a:r>
              <a:rPr altLang="en-IN" sz="2400" lang="en-US">
                <a:solidFill>
                  <a:srgbClr val="000000"/>
                </a:solidFill>
              </a:rPr>
              <a:t>platform</a:t>
            </a:r>
            <a:r>
              <a:rPr altLang="en-IN" sz="2400" lang="en-US">
                <a:solidFill>
                  <a:srgbClr val="000000"/>
                </a:solidFill>
              </a:rPr>
              <a:t> </a:t>
            </a:r>
            <a:r>
              <a:rPr altLang="en-IN" sz="2400" lang="en-US">
                <a:solidFill>
                  <a:srgbClr val="000000"/>
                </a:solidFill>
              </a:rPr>
              <a:t>(</a:t>
            </a:r>
            <a:r>
              <a:rPr altLang="en-IN" sz="2400" lang="en-US">
                <a:solidFill>
                  <a:srgbClr val="000000"/>
                </a:solidFill>
              </a:rPr>
              <a:t>G</a:t>
            </a:r>
            <a:r>
              <a:rPr altLang="en-IN" sz="2400" lang="en-US">
                <a:solidFill>
                  <a:srgbClr val="000000"/>
                </a:solidFill>
              </a:rPr>
              <a:t>i</a:t>
            </a:r>
            <a:r>
              <a:rPr altLang="en-IN" sz="2400" lang="en-US">
                <a:solidFill>
                  <a:srgbClr val="000000"/>
                </a:solidFill>
              </a:rPr>
              <a:t>t</a:t>
            </a:r>
            <a:r>
              <a:rPr altLang="en-IN" sz="2400" lang="en-US">
                <a:solidFill>
                  <a:srgbClr val="000000"/>
                </a:solidFill>
              </a:rPr>
              <a:t>H</a:t>
            </a:r>
            <a:r>
              <a:rPr altLang="en-IN" sz="2400" lang="en-US">
                <a:solidFill>
                  <a:srgbClr val="000000"/>
                </a:solidFill>
              </a:rPr>
              <a:t>u</a:t>
            </a:r>
            <a:r>
              <a:rPr altLang="en-IN" sz="2400" lang="en-US">
                <a:solidFill>
                  <a:srgbClr val="000000"/>
                </a:solidFill>
              </a:rPr>
              <a:t>b</a:t>
            </a:r>
            <a:r>
              <a:rPr altLang="en-IN" sz="2400" lang="en-US">
                <a:solidFill>
                  <a:srgbClr val="000000"/>
                </a:solidFill>
              </a:rPr>
              <a:t> </a:t>
            </a:r>
            <a:r>
              <a:rPr altLang="en-IN" sz="2400" lang="en-US">
                <a:solidFill>
                  <a:srgbClr val="000000"/>
                </a:solidFill>
              </a:rPr>
              <a:t>P</a:t>
            </a:r>
            <a:r>
              <a:rPr altLang="en-IN" sz="2400" lang="en-US">
                <a:solidFill>
                  <a:srgbClr val="000000"/>
                </a:solidFill>
              </a:rPr>
              <a:t>a</a:t>
            </a:r>
            <a:r>
              <a:rPr altLang="en-IN" sz="2400" lang="en-US">
                <a:solidFill>
                  <a:srgbClr val="000000"/>
                </a:solidFill>
              </a:rPr>
              <a:t>g</a:t>
            </a:r>
            <a:r>
              <a:rPr altLang="en-IN" sz="2400" lang="en-US">
                <a:solidFill>
                  <a:srgbClr val="000000"/>
                </a:solidFill>
              </a:rPr>
              <a:t>e</a:t>
            </a:r>
            <a:r>
              <a:rPr altLang="en-IN" sz="2400" lang="en-US">
                <a:solidFill>
                  <a:srgbClr val="000000"/>
                </a:solidFill>
              </a:rPr>
              <a:t>s</a:t>
            </a:r>
            <a:r>
              <a:rPr altLang="en-IN" sz="2400" lang="en-US">
                <a:solidFill>
                  <a:srgbClr val="000000"/>
                </a:solidFill>
              </a:rPr>
              <a:t>)</a:t>
            </a:r>
            <a:endParaRPr sz="2000" lang="en-US">
              <a:solidFill>
                <a:srgbClr val="000000"/>
              </a:solidFill>
            </a:endParaRPr>
          </a:p>
          <a:p>
            <a:endParaRPr sz="2400" lang="en-US">
              <a:solidFill>
                <a:srgbClr val="000000"/>
              </a:solidFill>
            </a:endParaRPr>
          </a:p>
          <a:p>
            <a:endParaRPr sz="2800" lang="en-US">
              <a:solidFill>
                <a:srgbClr val="000000"/>
              </a:solidFill>
            </a:endParaRPr>
          </a:p>
          <a:p>
            <a:endParaRPr sz="2800" lang="en-US">
              <a:solidFill>
                <a:srgbClr val="000000"/>
              </a:solidFill>
            </a:endParaRPr>
          </a:p>
          <a:p>
            <a:endParaRPr sz="2800" lang="en-US">
              <a:solidFill>
                <a:srgbClr val="000000"/>
              </a:solidFill>
            </a:endParaRPr>
          </a:p>
        </p:txBody>
      </p:sp>
      <p:sp>
        <p:nvSpPr>
          <p:cNvPr id="1048706" name=""/>
          <p:cNvSpPr txBox="1"/>
          <p:nvPr/>
        </p:nvSpPr>
        <p:spPr>
          <a:xfrm>
            <a:off x="4096000" y="3219450"/>
            <a:ext cx="4000000" cy="485140"/>
          </a:xfrm>
          <a:prstGeom prst="rect"/>
        </p:spPr>
        <p:txBody>
          <a:bodyPr rtlCol="0" wrap="square">
            <a:spAutoFit/>
          </a:bodyPr>
          <a:p>
            <a:r>
              <a:rPr sz="2800" lang="en-US">
                <a:solidFill>
                  <a:srgbClr val="000000"/>
                </a:solidFill>
              </a:rPr>
              <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4" name="object 9"/>
          <p:cNvSpPr txBox="1"/>
          <p:nvPr/>
        </p:nvSpPr>
        <p:spPr>
          <a:xfrm>
            <a:off x="11277218" y="6473337"/>
            <a:ext cx="228600"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5" name="object 8"/>
          <p:cNvSpPr txBox="1"/>
          <p:nvPr/>
        </p:nvSpPr>
        <p:spPr>
          <a:xfrm>
            <a:off x="739775" y="291147"/>
            <a:ext cx="8794750" cy="559436"/>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6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7" name=""/>
          <p:cNvSpPr txBox="1"/>
          <p:nvPr/>
        </p:nvSpPr>
        <p:spPr>
          <a:xfrm>
            <a:off x="1065915" y="850583"/>
            <a:ext cx="10663707" cy="6289040"/>
          </a:xfrm>
          <a:prstGeom prst="rect"/>
        </p:spPr>
        <p:txBody>
          <a:bodyPr rtlCol="0" wrap="square">
            <a:spAutoFit/>
          </a:bodyPr>
          <a:p>
            <a:r>
              <a:rPr altLang="en-IN" sz="2400" lang="en-US">
                <a:solidFill>
                  <a:srgbClr val="000000"/>
                </a:solidFill>
              </a:rPr>
              <a:t>H</a:t>
            </a:r>
            <a:r>
              <a:rPr altLang="en-IN" sz="2400" lang="en-US">
                <a:solidFill>
                  <a:srgbClr val="000000"/>
                </a:solidFill>
              </a:rPr>
              <a:t>o</a:t>
            </a:r>
            <a:r>
              <a:rPr altLang="en-IN" sz="2400" lang="en-US">
                <a:solidFill>
                  <a:srgbClr val="000000"/>
                </a:solidFill>
              </a:rPr>
              <a:t>m</a:t>
            </a:r>
            <a:r>
              <a:rPr altLang="en-IN" sz="2400" lang="en-US">
                <a:solidFill>
                  <a:srgbClr val="000000"/>
                </a:solidFill>
              </a:rPr>
              <a:t>e</a:t>
            </a:r>
            <a:r>
              <a:rPr altLang="en-IN" sz="2400" lang="en-US">
                <a:solidFill>
                  <a:srgbClr val="000000"/>
                </a:solidFill>
              </a:rPr>
              <a:t>:</a:t>
            </a:r>
            <a:r>
              <a:rPr altLang="en-IN" sz="2400" lang="en-US">
                <a:solidFill>
                  <a:srgbClr val="000000"/>
                </a:solidFill>
              </a:rPr>
              <a:t>1</a:t>
            </a:r>
            <a:r>
              <a:rPr altLang="en-IN" sz="2800" lang="en-US">
                <a:solidFill>
                  <a:srgbClr val="000000"/>
                </a:solidFill>
              </a:rPr>
              <a:t>.</a:t>
            </a:r>
            <a:r>
              <a:rPr altLang="en-IN" sz="1800" lang="en-US">
                <a:solidFill>
                  <a:srgbClr val="000000"/>
                </a:solidFill>
              </a:rPr>
              <a:t>The Home section welcomes visitors with a clear introduction and quick navigation to key parts of the portfolio.</a:t>
            </a:r>
            <a:endParaRPr sz="1600" lang="en-US">
              <a:solidFill>
                <a:srgbClr val="000000"/>
              </a:solidFill>
            </a:endParaRPr>
          </a:p>
          <a:p>
            <a:r>
              <a:rPr altLang="en-IN" sz="1800" lang="en-US">
                <a:solidFill>
                  <a:srgbClr val="000000"/>
                </a:solidFill>
              </a:rPr>
              <a:t>2. It highlights your name, role, or field of study to immediately establish identity.</a:t>
            </a:r>
            <a:endParaRPr sz="1600" lang="en-US">
              <a:solidFill>
                <a:srgbClr val="000000"/>
              </a:solidFill>
            </a:endParaRPr>
          </a:p>
          <a:p>
            <a:r>
              <a:rPr altLang="en-IN" sz="1800" lang="en-US">
                <a:solidFill>
                  <a:srgbClr val="000000"/>
                </a:solidFill>
              </a:rPr>
              <a:t>3</a:t>
            </a:r>
            <a:r>
              <a:rPr altLang="en-IN" sz="1800" lang="en-US">
                <a:solidFill>
                  <a:srgbClr val="000000"/>
                </a:solidFill>
              </a:rPr>
              <a:t>.</a:t>
            </a:r>
            <a:r>
              <a:rPr altLang="en-IN" sz="1800" lang="en-US">
                <a:solidFill>
                  <a:srgbClr val="000000"/>
                </a:solidFill>
              </a:rPr>
              <a:t>The About Me section gives a short background about your education, interests, and career goals.</a:t>
            </a:r>
            <a:endParaRPr sz="1600" lang="en-US">
              <a:solidFill>
                <a:srgbClr val="000000"/>
              </a:solidFill>
            </a:endParaRPr>
          </a:p>
          <a:p>
            <a:r>
              <a:rPr altLang="en-IN" sz="1800" lang="en-US">
                <a:solidFill>
                  <a:srgbClr val="000000"/>
                </a:solidFill>
              </a:rPr>
              <a:t>4. It emphasizes your passion for learning and showcases personal strengths or qualities.</a:t>
            </a:r>
            <a:endParaRPr sz="1600" lang="en-US">
              <a:solidFill>
                <a:srgbClr val="000000"/>
              </a:solidFill>
            </a:endParaRPr>
          </a:p>
          <a:p>
            <a:r>
              <a:rPr altLang="en-IN" sz="1800" lang="en-US">
                <a:solidFill>
                  <a:srgbClr val="000000"/>
                </a:solidFill>
              </a:rPr>
              <a:t>5. Together, these sections create a strong first impression and invite viewers to explore your work further.</a:t>
            </a:r>
            <a:endParaRPr sz="1600" lang="en-US">
              <a:solidFill>
                <a:srgbClr val="000000"/>
              </a:solidFill>
            </a:endParaRPr>
          </a:p>
          <a:p>
            <a:endParaRPr sz="2400" lang="en-US">
              <a:solidFill>
                <a:srgbClr val="000000"/>
              </a:solidFill>
            </a:endParaRPr>
          </a:p>
          <a:p>
            <a:r>
              <a:rPr altLang="en-IN" sz="2400" lang="en-US">
                <a:solidFill>
                  <a:srgbClr val="000000"/>
                </a:solidFill>
              </a:rPr>
              <a:t>Projects</a:t>
            </a:r>
            <a:r>
              <a:rPr altLang="en-IN" sz="1800" lang="en-US">
                <a:solidFill>
                  <a:srgbClr val="000000"/>
                </a:solidFill>
              </a:rPr>
              <a:t>:</a:t>
            </a:r>
            <a:r>
              <a:rPr altLang="en-IN" sz="1800" lang="en-US">
                <a:solidFill>
                  <a:srgbClr val="000000"/>
                </a:solidFill>
              </a:rPr>
              <a:t>The portfolio highlights student work with clear titles and descriptions, showcasing practical skills. Each project section is structured to demonstrate creativity, technical ability, and real-world </a:t>
            </a:r>
            <a:r>
              <a:rPr altLang="en-IN" sz="1600" lang="en-US">
                <a:solidFill>
                  <a:srgbClr val="000000"/>
                </a:solidFill>
              </a:rPr>
              <a:t>application.</a:t>
            </a:r>
            <a:endParaRPr sz="1400" lang="en-US">
              <a:solidFill>
                <a:srgbClr val="000000"/>
              </a:solidFill>
            </a:endParaRPr>
          </a:p>
          <a:p>
            <a:endParaRPr sz="1400" lang="en-US">
              <a:solidFill>
                <a:srgbClr val="000000"/>
              </a:solidFill>
            </a:endParaRPr>
          </a:p>
          <a:p>
            <a:r>
              <a:rPr altLang="en-IN" sz="2400" lang="en-US">
                <a:solidFill>
                  <a:srgbClr val="000000"/>
                </a:solidFill>
              </a:rPr>
              <a:t>Skills:</a:t>
            </a:r>
            <a:r>
              <a:rPr altLang="en-IN" sz="1800" lang="en-US">
                <a:solidFill>
                  <a:srgbClr val="000000"/>
                </a:solidFill>
              </a:rPr>
              <a:t>The portfolio highlights core web development abilities, including HTML for structure, CSS for styling, and JavaScript for interactivity. These skills demonstrate the ability to build and customize functional, user-friendly websites</a:t>
            </a:r>
            <a:r>
              <a:rPr altLang="en-IN" sz="1600" lang="en-US">
                <a:solidFill>
                  <a:srgbClr val="000000"/>
                </a:solidFill>
              </a:rPr>
              <a:t>.</a:t>
            </a:r>
            <a:endParaRPr sz="1400" lang="en-US">
              <a:solidFill>
                <a:srgbClr val="000000"/>
              </a:solidFill>
            </a:endParaRPr>
          </a:p>
          <a:p>
            <a:endParaRPr sz="1400" lang="en-US">
              <a:solidFill>
                <a:srgbClr val="000000"/>
              </a:solidFill>
            </a:endParaRPr>
          </a:p>
          <a:p>
            <a:r>
              <a:rPr altLang="en-IN" sz="2400" lang="en-US">
                <a:solidFill>
                  <a:srgbClr val="000000"/>
                </a:solidFill>
              </a:rPr>
              <a:t>Contact Section:</a:t>
            </a:r>
            <a:r>
              <a:rPr altLang="en-IN" sz="2400" lang="en-US">
                <a:solidFill>
                  <a:srgbClr val="000000"/>
                </a:solidFill>
              </a:rPr>
              <a:t>T</a:t>
            </a:r>
            <a:r>
              <a:rPr altLang="en-IN" sz="2000" lang="en-US">
                <a:solidFill>
                  <a:srgbClr val="000000"/>
                </a:solidFill>
              </a:rPr>
              <a:t>he portfolio includes a dedicated contact area that provides visitors with ways to reach out, typically through email links or contact forms. It ensures easy communication between the student and potential employers or collaborators.</a:t>
            </a:r>
            <a:endParaRPr sz="1200" lang="en-US">
              <a:solidFill>
                <a:srgbClr val="000000"/>
              </a:solidFill>
            </a:endParaRPr>
          </a:p>
          <a:p>
            <a:endParaRPr sz="2000" lang="en-US">
              <a:solidFill>
                <a:srgbClr val="000000"/>
              </a:solidFill>
            </a:endParaRPr>
          </a:p>
          <a:p>
            <a:r>
              <a:rPr altLang="en-IN" sz="2400" lang="en-US">
                <a:solidFill>
                  <a:srgbClr val="000000"/>
                </a:solidFill>
              </a:rPr>
              <a:t>R</a:t>
            </a:r>
            <a:r>
              <a:rPr altLang="en-IN" sz="2000" lang="en-US">
                <a:solidFill>
                  <a:srgbClr val="000000"/>
                </a:solidFill>
              </a:rPr>
              <a:t>esponsive Layout</a:t>
            </a:r>
            <a:r>
              <a:rPr altLang="en-IN" sz="2000" lang="en-US">
                <a:solidFill>
                  <a:srgbClr val="000000"/>
                </a:solidFill>
              </a:rPr>
              <a:t>:</a:t>
            </a:r>
            <a:r>
              <a:rPr altLang="en-IN" sz="2000" lang="en-US">
                <a:solidFill>
                  <a:srgbClr val="000000"/>
                </a:solidFill>
              </a:rPr>
              <a:t>The portfolio uses flexible layouts and media</a:t>
            </a:r>
            <a:r>
              <a:rPr altLang="en-IN" sz="1600" lang="en-US">
                <a:solidFill>
                  <a:srgbClr val="000000"/>
                </a:solidFill>
              </a:rPr>
              <a:t> </a:t>
            </a:r>
            <a:r>
              <a:rPr altLang="en-IN" sz="1800" lang="en-US">
                <a:solidFill>
                  <a:srgbClr val="000000"/>
                </a:solidFill>
              </a:rPr>
              <a:t>queries to adjust content for different screen sizes, ensuring it looks good on both mobile and desktop devices. This approach improves accessibility and user experience across platforms.</a:t>
            </a:r>
            <a:endParaRPr sz="2800" lang="en-US">
              <a:solidFill>
                <a:srgbClr val="000000"/>
              </a:solidFill>
            </a:endParaRPr>
          </a:p>
          <a:p>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7" name="Title 1"/>
          <p:cNvSpPr>
            <a:spLocks noGrp="1"/>
          </p:cNvSpPr>
          <p:nvPr>
            <p:ph type="title"/>
          </p:nvPr>
        </p:nvSpPr>
        <p:spPr>
          <a:xfrm>
            <a:off x="755332" y="385444"/>
            <a:ext cx="10681335" cy="660401"/>
          </a:xfrm>
        </p:spPr>
        <p:txBody>
          <a:bodyPr/>
          <a:p>
            <a:r>
              <a:rPr dirty="0" lang="en-IN"/>
              <a:t>FEATURES AND FUNCTIONALITY</a:t>
            </a:r>
          </a:p>
        </p:txBody>
      </p:sp>
      <p:sp>
        <p:nvSpPr>
          <p:cNvPr id="1048708" name=""/>
          <p:cNvSpPr txBox="1"/>
          <p:nvPr/>
        </p:nvSpPr>
        <p:spPr>
          <a:xfrm>
            <a:off x="755332" y="1045845"/>
            <a:ext cx="11209858" cy="5019040"/>
          </a:xfrm>
          <a:prstGeom prst="rect"/>
        </p:spPr>
        <p:txBody>
          <a:bodyPr rtlCol="0" wrap="square">
            <a:spAutoFit/>
          </a:bodyPr>
          <a:p>
            <a:endParaRPr sz="2800" lang="en-US">
              <a:solidFill>
                <a:srgbClr val="000000"/>
              </a:solidFill>
            </a:endParaRPr>
          </a:p>
          <a:p>
            <a:r>
              <a:rPr altLang="en-IN" sz="2800" lang="en-US">
                <a:solidFill>
                  <a:srgbClr val="000000"/>
                </a:solidFill>
              </a:rPr>
              <a:t>1. The portfolio displays personal details, skills, and project highlights in a structured format.</a:t>
            </a:r>
            <a:endParaRPr sz="3200" lang="en-US">
              <a:solidFill>
                <a:srgbClr val="000000"/>
              </a:solidFill>
            </a:endParaRPr>
          </a:p>
          <a:p>
            <a:endParaRPr sz="2400" lang="en-US">
              <a:solidFill>
                <a:srgbClr val="000000"/>
              </a:solidFill>
            </a:endParaRPr>
          </a:p>
          <a:p>
            <a:r>
              <a:rPr altLang="en-IN" sz="2800" lang="en-US">
                <a:solidFill>
                  <a:srgbClr val="000000"/>
                </a:solidFill>
              </a:rPr>
              <a:t>2. Navigation links allow users to move smoothly between sections of the page.</a:t>
            </a:r>
            <a:endParaRPr sz="3200" lang="en-US">
              <a:solidFill>
                <a:srgbClr val="000000"/>
              </a:solidFill>
            </a:endParaRPr>
          </a:p>
          <a:p>
            <a:endParaRPr sz="2400" lang="en-US">
              <a:solidFill>
                <a:srgbClr val="000000"/>
              </a:solidFill>
            </a:endParaRPr>
          </a:p>
          <a:p>
            <a:r>
              <a:rPr altLang="en-IN" sz="2800" lang="en-US">
                <a:solidFill>
                  <a:srgbClr val="000000"/>
                </a:solidFill>
              </a:rPr>
              <a:t>3. Responsive design ensures it adapts to both mobile and desktop screens.</a:t>
            </a:r>
            <a:endParaRPr sz="3200" lang="en-US">
              <a:solidFill>
                <a:srgbClr val="000000"/>
              </a:solidFill>
            </a:endParaRPr>
          </a:p>
          <a:p>
            <a:endParaRPr sz="2400" lang="en-US">
              <a:solidFill>
                <a:srgbClr val="000000"/>
              </a:solidFill>
            </a:endParaRPr>
          </a:p>
          <a:p>
            <a:r>
              <a:rPr altLang="en-IN" sz="2800" lang="en-US">
                <a:solidFill>
                  <a:srgbClr val="000000"/>
                </a:solidFill>
              </a:rPr>
              <a:t>4. Interactive elements powered by JavaScript improve user engagement.</a:t>
            </a:r>
            <a:endParaRPr sz="3200" lang="en-US">
              <a:solidFill>
                <a:srgbClr val="000000"/>
              </a:solidFill>
            </a:endParaRPr>
          </a:p>
          <a:p>
            <a:endParaRPr sz="2800" lang="en-US">
              <a:solidFill>
                <a:srgbClr val="000000"/>
              </a:solidFill>
            </a:endParaRPr>
          </a:p>
          <a:p>
            <a:r>
              <a:rPr altLang="en-IN" sz="2800" lang="en-US">
                <a:solidFill>
                  <a:srgbClr val="000000"/>
                </a:solidFill>
              </a:rPr>
              <a:t>5. The layout uses clear visual sections to emphasize achievements and contact information.</a:t>
            </a:r>
            <a:endParaRPr sz="2800" lang="en-US">
              <a:solidFill>
                <a:srgbClr val="000000"/>
              </a:solidFill>
            </a:endParaRPr>
          </a:p>
          <a:p>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2024-03-29T04:07:22Z</dcterms:created>
  <dcterms:modified xsi:type="dcterms:W3CDTF">2025-08-28T10:15:24Z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b569aaf4e721480fa7b4dbc8e8b23e07</vt:lpwstr>
  </property>
</Properties>
</file>