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73" r:id="rId4"/>
    <p:sldId id="272" r:id="rId5"/>
    <p:sldId id="258" r:id="rId6"/>
    <p:sldId id="259" r:id="rId7"/>
    <p:sldId id="260" r:id="rId8"/>
    <p:sldId id="275" r:id="rId9"/>
    <p:sldId id="294" r:id="rId10"/>
    <p:sldId id="295" r:id="rId11"/>
    <p:sldId id="296" r:id="rId12"/>
    <p:sldId id="270" r:id="rId13"/>
    <p:sldId id="280" r:id="rId14"/>
    <p:sldId id="299" r:id="rId15"/>
    <p:sldId id="302" r:id="rId16"/>
    <p:sldId id="304" r:id="rId17"/>
    <p:sldId id="303" r:id="rId18"/>
    <p:sldId id="305" r:id="rId19"/>
    <p:sldId id="29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91EE9-D4AE-4F30-AA29-C2E2F27D2715}" type="datetimeFigureOut">
              <a:rPr lang="en-US" smtClean="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9983E-041B-4AAD-93D5-BF6F332C19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91EE9-D4AE-4F30-AA29-C2E2F27D2715}" type="datetimeFigureOut">
              <a:rPr lang="en-US" smtClean="0"/>
              <a:pPr/>
              <a:t>10/29/2023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983E-041B-4AAD-93D5-BF6F332C19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42917"/>
          </a:xfrm>
        </p:spPr>
        <p:txBody>
          <a:bodyPr>
            <a:normAutofit fontScale="90000"/>
          </a:bodyPr>
          <a:lstStyle/>
          <a:p>
            <a:pPr algn="l"/>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4" name="Title 1"/>
          <p:cNvSpPr txBox="1">
            <a:spLocks/>
          </p:cNvSpPr>
          <p:nvPr/>
        </p:nvSpPr>
        <p:spPr>
          <a:xfrm>
            <a:off x="685800" y="214291"/>
            <a:ext cx="7772400" cy="1714512"/>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VETRI VINAYAHA COLLEGE OF ENGINEERING AND TECHNOLOGY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Content Placeholder 3" descr="vetrilogo (1).png"/>
          <p:cNvPicPr>
            <a:picLocks noChangeAspect="1"/>
          </p:cNvPicPr>
          <p:nvPr/>
        </p:nvPicPr>
        <p:blipFill>
          <a:blip r:embed="rId2" cstate="print"/>
          <a:stretch>
            <a:fillRect/>
          </a:stretch>
        </p:blipFill>
        <p:spPr>
          <a:xfrm>
            <a:off x="3733800" y="2133600"/>
            <a:ext cx="1828800" cy="2743200"/>
          </a:xfrm>
          <a:prstGeom prst="rect">
            <a:avLst/>
          </a:prstGeom>
        </p:spPr>
      </p:pic>
      <p:sp>
        <p:nvSpPr>
          <p:cNvPr id="6" name="Rectangle 5"/>
          <p:cNvSpPr/>
          <p:nvPr/>
        </p:nvSpPr>
        <p:spPr>
          <a:xfrm>
            <a:off x="1928794" y="5214950"/>
            <a:ext cx="6357982" cy="1015663"/>
          </a:xfrm>
          <a:prstGeom prst="rect">
            <a:avLst/>
          </a:prstGeom>
        </p:spPr>
        <p:txBody>
          <a:bodyPr wrap="square">
            <a:spAutoFit/>
          </a:bodyPr>
          <a:lstStyle/>
          <a:p>
            <a:pPr>
              <a:buNone/>
            </a:pPr>
            <a:r>
              <a:rPr lang="en-US" sz="3000" b="1" dirty="0" smtClean="0">
                <a:latin typeface="Times New Roman" pitchFamily="18" charset="0"/>
                <a:cs typeface="Times New Roman" pitchFamily="18" charset="0"/>
              </a:rPr>
              <a:t>ANNA UNIVERSITY : CHENNAI	         </a:t>
            </a:r>
            <a:r>
              <a:rPr lang="en-US" sz="3000" b="1" dirty="0" smtClean="0">
                <a:latin typeface="Times New Roman" pitchFamily="18" charset="0"/>
                <a:cs typeface="Times New Roman" pitchFamily="18" charset="0"/>
              </a:rPr>
              <a:t>OCT 2023</a:t>
            </a:r>
            <a:endParaRPr lang="en-US" sz="3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FLOW DIAGRAM</a:t>
            </a:r>
            <a:endParaRPr lang="en-US" sz="24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27584" y="1916832"/>
            <a:ext cx="7488832" cy="4320480"/>
          </a:xfrm>
          <a:prstGeom prst="rect">
            <a:avLst/>
          </a:prstGeom>
        </p:spPr>
      </p:pic>
      <p:sp>
        <p:nvSpPr>
          <p:cNvPr id="6" name="Rectangle 5"/>
          <p:cNvSpPr/>
          <p:nvPr/>
        </p:nvSpPr>
        <p:spPr>
          <a:xfrm>
            <a:off x="6300192" y="5373216"/>
            <a:ext cx="1728192" cy="64807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444208" y="4869160"/>
            <a:ext cx="144016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r>
              <a:rPr lang="en-US" dirty="0" smtClean="0">
                <a:ln w="0"/>
                <a:solidFill>
                  <a:schemeClr val="tx1"/>
                </a:solidFill>
                <a:effectLst>
                  <a:outerShdw blurRad="38100" dist="19050" dir="2700000" algn="tl" rotWithShape="0">
                    <a:schemeClr val="dk1">
                      <a:alpha val="40000"/>
                    </a:schemeClr>
                  </a:outerShdw>
                </a:effectLst>
              </a:rPr>
              <a:t>REMIX IDE</a:t>
            </a:r>
            <a:endParaRPr lang="en-US" dirty="0"/>
          </a:p>
        </p:txBody>
      </p:sp>
    </p:spTree>
    <p:extLst>
      <p:ext uri="{BB962C8B-B14F-4D97-AF65-F5344CB8AC3E}">
        <p14:creationId xmlns:p14="http://schemas.microsoft.com/office/powerpoint/2010/main" val="2475243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TECHNICAL ARCHITECTURE</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1580" y="1700808"/>
            <a:ext cx="7560840" cy="4536504"/>
          </a:xfrm>
          <a:prstGeom prst="rect">
            <a:avLst/>
          </a:prstGeom>
        </p:spPr>
      </p:pic>
    </p:spTree>
    <p:extLst>
      <p:ext uri="{BB962C8B-B14F-4D97-AF65-F5344CB8AC3E}">
        <p14:creationId xmlns:p14="http://schemas.microsoft.com/office/powerpoint/2010/main" val="877950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57158" y="277000"/>
            <a:ext cx="8429684"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ctr" defTabSz="914400" rtl="0" eaLnBrk="1" fontAlgn="base" latinLnBrk="0" hangingPunct="1">
              <a:lnSpc>
                <a:spcPct val="150000"/>
              </a:lnSpc>
              <a:spcBef>
                <a:spcPct val="0"/>
              </a:spcBef>
              <a:spcAft>
                <a:spcPct val="0"/>
              </a:spcAft>
              <a:buClrTx/>
              <a:buSzTx/>
              <a:tabLst/>
            </a:pPr>
            <a:r>
              <a:rPr kumimoji="0" lang="en-US" sz="2400" b="1" u="none" strike="noStrike" cap="none" normalizeH="0" baseline="0" dirty="0" smtClean="0">
                <a:ln>
                  <a:noFill/>
                </a:ln>
                <a:solidFill>
                  <a:schemeClr val="tx1"/>
                </a:solidFill>
                <a:effectLst/>
                <a:latin typeface="Times New Roman" pitchFamily="18" charset="0"/>
                <a:cs typeface="Times New Roman" pitchFamily="18" charset="0"/>
              </a:rPr>
              <a:t>CONCLUSION</a:t>
            </a:r>
            <a:endParaRPr kumimoji="0" lang="en-US" sz="2400" b="1" u="none" strike="noStrike" cap="none" normalizeH="0" baseline="0" dirty="0" smtClean="0">
              <a:ln>
                <a:noFill/>
              </a:ln>
              <a:solidFill>
                <a:schemeClr val="tx1"/>
              </a:solidFill>
              <a:effectLst/>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"Biometric Security System for Voting Platform with Blockchain Integration" project presents a cutting-edge solution to address critical challenges in the current voting systems</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combining biometric authentication and blockchain technology, it ensures robust voter verification, enhances election security, and fosters transparency and trust in the electoral process. </a:t>
            </a: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offering significant advantages in terms of security and privacy, the project also faces challenges related to technology adoption, cost, complexity, and regulatory compliance.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successful implementation would mark a significant step toward revolutionizing the integrity and accessibility of elections.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FUTURE SCOPE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5072098"/>
          </a:xfrm>
        </p:spPr>
        <p:txBody>
          <a:bodyPr>
            <a:normAutofit/>
          </a:bodyPr>
          <a:lstStyle/>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project's future scope includes the potential for wider adoption of biometric- and blockchain-based voting systems, contributing to more secure, transparent, and accessible elections worldwide.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technology could evolve to accommodate remote and mobile voting, offering a more inclusive and convenient approach to civic participation while maintaining the integrity of the electoral process.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ongoing research and development in blockchain and biometrics may lead to enhanced security, scalability, and usability, further strengthening the foundation for future electoral systems</a:t>
            </a:r>
            <a:r>
              <a:rPr lang="en-US" sz="2000" b="1" dirty="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OUTPUT</a:t>
            </a:r>
            <a:br>
              <a:rPr lang="en-US" sz="2400" b="1"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881956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11560" y="476672"/>
            <a:ext cx="7920880" cy="5976664"/>
          </a:xfrm>
          <a:prstGeom prst="rect">
            <a:avLst/>
          </a:prstGeom>
        </p:spPr>
      </p:pic>
    </p:spTree>
    <p:extLst>
      <p:ext uri="{BB962C8B-B14F-4D97-AF65-F5344CB8AC3E}">
        <p14:creationId xmlns:p14="http://schemas.microsoft.com/office/powerpoint/2010/main" val="2888333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23528" y="620688"/>
            <a:ext cx="8568952" cy="5760640"/>
          </a:xfrm>
          <a:prstGeom prst="rect">
            <a:avLst/>
          </a:prstGeom>
        </p:spPr>
      </p:pic>
    </p:spTree>
    <p:extLst>
      <p:ext uri="{BB962C8B-B14F-4D97-AF65-F5344CB8AC3E}">
        <p14:creationId xmlns:p14="http://schemas.microsoft.com/office/powerpoint/2010/main" val="3505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1520" y="620688"/>
            <a:ext cx="8784976" cy="6120680"/>
          </a:xfrm>
          <a:prstGeom prst="rect">
            <a:avLst/>
          </a:prstGeom>
        </p:spPr>
      </p:pic>
    </p:spTree>
    <p:extLst>
      <p:ext uri="{BB962C8B-B14F-4D97-AF65-F5344CB8AC3E}">
        <p14:creationId xmlns:p14="http://schemas.microsoft.com/office/powerpoint/2010/main" val="2199792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23528" y="476672"/>
            <a:ext cx="8640960" cy="6192688"/>
          </a:xfrm>
          <a:prstGeom prst="rect">
            <a:avLst/>
          </a:prstGeom>
        </p:spPr>
      </p:pic>
    </p:spTree>
    <p:extLst>
      <p:ext uri="{BB962C8B-B14F-4D97-AF65-F5344CB8AC3E}">
        <p14:creationId xmlns:p14="http://schemas.microsoft.com/office/powerpoint/2010/main" val="627639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70" y="3244334"/>
            <a:ext cx="5147563" cy="707886"/>
          </a:xfrm>
          <a:prstGeom prst="rect">
            <a:avLst/>
          </a:prstGeom>
        </p:spPr>
        <p:txBody>
          <a:bodyPr wrap="square">
            <a:spAutoFit/>
          </a:bodyPr>
          <a:lstStyle/>
          <a:p>
            <a:pPr algn="ct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85800" y="428605"/>
            <a:ext cx="7772400" cy="92869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en-US" sz="4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SUBMITTED BY </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Subtitle 3"/>
          <p:cNvSpPr txBox="1">
            <a:spLocks/>
          </p:cNvSpPr>
          <p:nvPr/>
        </p:nvSpPr>
        <p:spPr>
          <a:xfrm>
            <a:off x="428596" y="1428736"/>
            <a:ext cx="8501122" cy="4857784"/>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SARAVANAN       S     </a:t>
            </a:r>
            <a:r>
              <a:rPr lang="en-US" sz="3200" b="1" dirty="0" smtClean="0">
                <a:latin typeface="Times New Roman" pitchFamily="18" charset="0"/>
                <a:cs typeface="Times New Roman" pitchFamily="18" charset="0"/>
              </a:rPr>
              <a:t>    </a:t>
            </a: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623320104020</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KABILAN</a:t>
            </a:r>
            <a:r>
              <a:rPr kumimoji="0" lang="en-US" sz="32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	   </a:t>
            </a:r>
            <a:r>
              <a:rPr kumimoji="0" lang="en-US" sz="32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623320104010</a:t>
            </a:r>
          </a:p>
          <a:p>
            <a:pPr marL="342900" lvl="0" indent="-342900" algn="just">
              <a:spcBef>
                <a:spcPct val="20000"/>
              </a:spcBef>
              <a:defRPr/>
            </a:pPr>
            <a:r>
              <a:rPr lang="en-US" sz="3200" b="1" dirty="0" smtClean="0">
                <a:latin typeface="Times New Roman" pitchFamily="18" charset="0"/>
                <a:cs typeface="Times New Roman" pitchFamily="18" charset="0"/>
              </a:rPr>
              <a:t>KAVIYARASAN  M        623320104013</a:t>
            </a:r>
            <a:endPar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lvl="0" indent="-342900" algn="just">
              <a:spcBef>
                <a:spcPct val="20000"/>
              </a:spcBef>
            </a:pPr>
            <a:r>
              <a:rPr lang="en-US" sz="3200" b="1" dirty="0" smtClean="0">
                <a:latin typeface="Times New Roman" pitchFamily="18" charset="0"/>
                <a:cs typeface="Times New Roman" pitchFamily="18" charset="0"/>
              </a:rPr>
              <a:t>SOWMIYA           R         623320104022</a:t>
            </a:r>
          </a:p>
          <a:p>
            <a:pPr marL="342900" lvl="0" indent="-342900" algn="just">
              <a:spcBef>
                <a:spcPct val="20000"/>
              </a:spcBef>
            </a:pPr>
            <a:endPar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Guided by</a:t>
            </a:r>
          </a:p>
          <a:p>
            <a:pPr marL="342900" marR="0" lvl="0" indent="-342900" algn="just" defTabSz="914400" rtl="0" eaLnBrk="1" fontAlgn="auto" latinLnBrk="0" hangingPunct="1">
              <a:lnSpc>
                <a:spcPct val="100000"/>
              </a:lnSpc>
              <a:spcBef>
                <a:spcPct val="20000"/>
              </a:spcBef>
              <a:spcAft>
                <a:spcPts val="0"/>
              </a:spcAft>
              <a:buClrTx/>
              <a:buSzTx/>
              <a:tabLst/>
              <a:defRPr/>
            </a:pPr>
            <a:r>
              <a:rPr lang="en-US" sz="2800"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Mr.SURIYA</a:t>
            </a:r>
            <a:endParaRPr lang="en-US" sz="2800" b="1" dirty="0" smtClean="0">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AP/CSE</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a:bodyPr>
          <a:lstStyle/>
          <a:p>
            <a:r>
              <a:rPr lang="en-US" dirty="0" smtClean="0"/>
              <a:t> </a:t>
            </a:r>
            <a:endParaRPr lang="en-US" dirty="0"/>
          </a:p>
        </p:txBody>
      </p:sp>
      <p:sp>
        <p:nvSpPr>
          <p:cNvPr id="3" name="Content Placeholder 2"/>
          <p:cNvSpPr>
            <a:spLocks noGrp="1"/>
          </p:cNvSpPr>
          <p:nvPr>
            <p:ph idx="1"/>
          </p:nvPr>
        </p:nvSpPr>
        <p:spPr>
          <a:xfrm>
            <a:off x="500390" y="1071546"/>
            <a:ext cx="8229600" cy="5054617"/>
          </a:xfrm>
        </p:spPr>
        <p:txBody>
          <a:bodyPr>
            <a:normAutofit/>
          </a:bodyPr>
          <a:lstStyle/>
          <a:p>
            <a:pPr algn="ctr">
              <a:buNone/>
            </a:pPr>
            <a:r>
              <a:rPr lang="en-US" b="1" dirty="0" smtClean="0">
                <a:latin typeface="Times New Roman" pitchFamily="18" charset="0"/>
                <a:cs typeface="Times New Roman" pitchFamily="18" charset="0"/>
              </a:rPr>
              <a:t>PROJECT TITLE</a:t>
            </a:r>
            <a:endParaRPr lang="en-US" b="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BIOMETIC SECURITY SYSTEM FOR VOTING PLATFORM </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42917"/>
          </a:xfrm>
        </p:spPr>
        <p:txBody>
          <a:bodyPr>
            <a:normAutofit fontScale="90000"/>
          </a:bodyPr>
          <a:lstStyle/>
          <a:p>
            <a:pPr algn="l"/>
            <a:r>
              <a:rPr lang="en-US" sz="2200" b="1" dirty="0" smtClean="0">
                <a:latin typeface="Times New Roman" pitchFamily="18" charset="0"/>
                <a:cs typeface="Times New Roman" pitchFamily="18" charset="0"/>
              </a:rPr>
              <a:t>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INTRODUCTION</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500034" y="785794"/>
            <a:ext cx="8143932" cy="6072206"/>
          </a:xfrm>
        </p:spPr>
        <p:txBody>
          <a:bodyPr>
            <a:no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 today's digital age, securing the electoral process and ensuring the integrity of each vote has become paramount.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With </a:t>
            </a:r>
            <a:r>
              <a:rPr lang="en-US" sz="2000" dirty="0">
                <a:solidFill>
                  <a:schemeClr val="tx1"/>
                </a:solidFill>
                <a:latin typeface="Times New Roman" panose="02020603050405020304" pitchFamily="18" charset="0"/>
                <a:cs typeface="Times New Roman" panose="02020603050405020304" pitchFamily="18" charset="0"/>
              </a:rPr>
              <a:t>increasing concerns about electoral fraud, impersonation, and unauthorized voting, there's a pressing need for a robust, tamper-proof, and transparent system</a:t>
            </a:r>
            <a:r>
              <a:rPr 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This project proposes the development of a Biometric Security System for a Voting Platform that capitalizes on the uniqueness of individual physiological </a:t>
            </a:r>
            <a:r>
              <a:rPr lang="en-US" sz="2000" dirty="0" smtClean="0">
                <a:solidFill>
                  <a:schemeClr val="tx1"/>
                </a:solidFill>
                <a:latin typeface="Times New Roman" panose="02020603050405020304" pitchFamily="18" charset="0"/>
                <a:cs typeface="Times New Roman" panose="02020603050405020304" pitchFamily="18" charset="0"/>
              </a:rPr>
              <a:t>attributes</a:t>
            </a:r>
          </a:p>
          <a:p>
            <a:pPr marL="342900" indent="-34290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By successfully implementing this system, we envision a future where voters can confidently participate in elections, knowing their vote is secure, counted, and transparently recorded, and where electoral bodies can reliably and efficiently manage the entire process</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714355"/>
          </a:xfrm>
        </p:spPr>
        <p:txBody>
          <a:bodyPr>
            <a:normAutofit fontScale="90000"/>
          </a:bodyPr>
          <a:lstStyle/>
          <a:p>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EXISTING</a:t>
            </a:r>
            <a:r>
              <a:rPr lang="en-US" sz="2800"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SYSTEM</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467544" y="857232"/>
            <a:ext cx="8072494" cy="6000768"/>
          </a:xfrm>
        </p:spPr>
        <p:txBody>
          <a:bodyPr>
            <a:norm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existing voting systems are plagued by a range of critical issues that compromise the integrity of elections and erode public trust.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Traditional </a:t>
            </a:r>
            <a:r>
              <a:rPr lang="en-US" sz="2000" dirty="0">
                <a:solidFill>
                  <a:schemeClr val="tx1"/>
                </a:solidFill>
                <a:latin typeface="Times New Roman" panose="02020603050405020304" pitchFamily="18" charset="0"/>
                <a:cs typeface="Times New Roman" panose="02020603050405020304" pitchFamily="18" charset="0"/>
              </a:rPr>
              <a:t>methods of identity verification often rely on paper-based documents or simple forms of identification, leaving elections vulnerable to fraudulent activities such as voter impersonation and multiple voting.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These </a:t>
            </a:r>
            <a:r>
              <a:rPr lang="en-US" sz="2000" dirty="0">
                <a:solidFill>
                  <a:schemeClr val="tx1"/>
                </a:solidFill>
                <a:latin typeface="Times New Roman" panose="02020603050405020304" pitchFamily="18" charset="0"/>
                <a:cs typeface="Times New Roman" panose="02020603050405020304" pitchFamily="18" charset="0"/>
              </a:rPr>
              <a:t>vulnerabilities not only threaten the legitimacy of election outcomes but also cast doubt on the democratic process </a:t>
            </a:r>
            <a:r>
              <a:rPr lang="en-US" sz="2000" dirty="0" smtClean="0">
                <a:solidFill>
                  <a:schemeClr val="tx1"/>
                </a:solidFill>
                <a:latin typeface="Times New Roman" panose="02020603050405020304" pitchFamily="18" charset="0"/>
                <a:cs typeface="Times New Roman" panose="02020603050405020304" pitchFamily="18" charset="0"/>
              </a:rPr>
              <a:t>itself.</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The handling </a:t>
            </a:r>
            <a:r>
              <a:rPr lang="en-US" sz="2000" dirty="0">
                <a:solidFill>
                  <a:schemeClr val="tx1"/>
                </a:solidFill>
                <a:latin typeface="Times New Roman" panose="02020603050405020304" pitchFamily="18" charset="0"/>
                <a:cs typeface="Times New Roman" panose="02020603050405020304" pitchFamily="18" charset="0"/>
              </a:rPr>
              <a:t>of sensitive voter data in centralized databases raises concerns about data breaches and privacy violations, leaving voters exposed to potential identity theft and misuse of their personal information. </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857231"/>
          </a:xfrm>
        </p:spPr>
        <p:txBody>
          <a:bodyPr>
            <a:noAutofit/>
          </a:bodyPr>
          <a:lstStyle/>
          <a:p>
            <a:pPr algn="l"/>
            <a:r>
              <a:rPr lang="en-US" sz="2800" b="1" dirty="0" smtClean="0">
                <a:latin typeface="Times New Roman" pitchFamily="18" charset="0"/>
                <a:cs typeface="Times New Roman" pitchFamily="18" charset="0"/>
              </a:rPr>
              <a:t>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EXISTING </a:t>
            </a:r>
            <a:r>
              <a:rPr lang="en-US" sz="2800" b="1" dirty="0">
                <a:latin typeface="Times New Roman" pitchFamily="18" charset="0"/>
                <a:cs typeface="Times New Roman" pitchFamily="18" charset="0"/>
              </a:rPr>
              <a:t>SYSTEM </a:t>
            </a:r>
            <a:r>
              <a:rPr lang="en-US" sz="2800" b="1" dirty="0" smtClean="0">
                <a:latin typeface="Times New Roman" pitchFamily="18" charset="0"/>
                <a:cs typeface="Times New Roman" pitchFamily="18" charset="0"/>
              </a:rPr>
              <a:t>DISADVANTAGES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1098930"/>
            <a:ext cx="8286808" cy="5786454"/>
          </a:xfrm>
        </p:spPr>
        <p:txBody>
          <a:bodyPr>
            <a:normAutofit/>
          </a:bodyPr>
          <a:lstStyle/>
          <a:p>
            <a:pPr lvl="0" algn="just">
              <a:lnSpc>
                <a:spcPct val="150000"/>
              </a:lnSpc>
              <a:buFont typeface="Wingdings"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Its vulnerability </a:t>
            </a:r>
            <a:r>
              <a:rPr lang="en-US" sz="2000" dirty="0">
                <a:solidFill>
                  <a:schemeClr val="tx1"/>
                </a:solidFill>
                <a:latin typeface="Times New Roman" panose="02020603050405020304" pitchFamily="18" charset="0"/>
                <a:cs typeface="Times New Roman" panose="02020603050405020304" pitchFamily="18" charset="0"/>
              </a:rPr>
              <a:t>to fraud, impersonation, and lack of transparency. Traditional paper-based systems often struggle to verify voter identities effectively, making it challenging to prevent multiple voting and ensure the integrity of the electoral process</a:t>
            </a:r>
            <a:r>
              <a:rPr lang="en-US" sz="2000" dirty="0" smtClean="0">
                <a:solidFill>
                  <a:schemeClr val="tx1"/>
                </a:solidFill>
                <a:latin typeface="Times New Roman" panose="02020603050405020304" pitchFamily="18" charset="0"/>
                <a:cs typeface="Times New Roman" panose="02020603050405020304" pitchFamily="18" charset="0"/>
              </a:rPr>
              <a:t>.</a:t>
            </a:r>
          </a:p>
          <a:p>
            <a:pPr lvl="0" algn="just">
              <a:lnSpc>
                <a:spcPct val="150000"/>
              </a:lnSpc>
              <a:buFont typeface="Wingdings"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Additionally, the centralized storage of voter data poses data security and privacy risks, and the absence of a tamper-proof record system makes it difficult to address concerns about election fairness and transparency</a:t>
            </a:r>
            <a:r>
              <a:rPr lang="en-US" sz="2000" dirty="0" smtClean="0">
                <a:solidFill>
                  <a:schemeClr val="tx1"/>
                </a:solidFill>
                <a:latin typeface="Times New Roman" panose="02020603050405020304" pitchFamily="18" charset="0"/>
                <a:cs typeface="Times New Roman" panose="02020603050405020304" pitchFamily="18" charset="0"/>
              </a:rPr>
              <a:t>.</a:t>
            </a:r>
          </a:p>
          <a:p>
            <a:pPr lvl="0" algn="just">
              <a:lnSpc>
                <a:spcPct val="150000"/>
              </a:lnSpc>
              <a:buFont typeface="Wingdings"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Handling absentee or remote voting in existing systems can be complex, involving mailing paper ballots and verifying the legitimacy of such votes.</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857231"/>
          </a:xfrm>
        </p:spPr>
        <p:txBody>
          <a:bodyPr>
            <a:noAutofit/>
          </a:bodyPr>
          <a:lstStyle/>
          <a:p>
            <a:r>
              <a:rPr lang="en-US" sz="2800" b="1" dirty="0" smtClean="0">
                <a:latin typeface="Times New Roman" pitchFamily="18" charset="0"/>
                <a:cs typeface="Times New Roman" pitchFamily="18" charset="0"/>
              </a:rPr>
              <a:t>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PROPOSED SYSTEM</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843378"/>
            <a:ext cx="8286808" cy="6572248"/>
          </a:xfrm>
        </p:spPr>
        <p:txBody>
          <a:bodyPr>
            <a:no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Biometric Security System For Voting Platform A biometric security system for a voting platform is a cutting-edge solution that leverages unique physiological or behavioral </a:t>
            </a:r>
            <a:r>
              <a:rPr lang="en-US" sz="2000" dirty="0" smtClean="0">
                <a:solidFill>
                  <a:schemeClr val="tx1"/>
                </a:solidFill>
                <a:latin typeface="Times New Roman" panose="02020603050405020304" pitchFamily="18" charset="0"/>
                <a:cs typeface="Times New Roman" panose="02020603050405020304" pitchFamily="18" charset="0"/>
              </a:rPr>
              <a:t>characteristics.</a:t>
            </a: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During </a:t>
            </a:r>
            <a:r>
              <a:rPr lang="en-US" sz="2000" dirty="0">
                <a:solidFill>
                  <a:schemeClr val="tx1"/>
                </a:solidFill>
                <a:latin typeface="Times New Roman" panose="02020603050405020304" pitchFamily="18" charset="0"/>
                <a:cs typeface="Times New Roman" panose="02020603050405020304" pitchFamily="18" charset="0"/>
              </a:rPr>
              <a:t>registration, individuals' biometric data is securely stored, creating a binding link between their identity and their biometric template</a:t>
            </a:r>
            <a:r>
              <a:rPr 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On election day, voters undergo biometric authentication, ensuring that only eligible individuals cast their ballots. Privacy, data security, and accessibility considerations are paramount, along with the need for fallback mechanisms in case of authentication failures.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system not only enhances election security but also bolsters public trust and transparency, ushering in a new era of secure and reliable voting procedures.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PROPOSED  SYSTEM ADVANTAGES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47150" y="1268760"/>
            <a:ext cx="8463884" cy="5400600"/>
          </a:xfrm>
        </p:spPr>
        <p:txBody>
          <a:bodyPr>
            <a:noAutofit/>
          </a:bodyPr>
          <a:lstStyle/>
          <a:p>
            <a:pPr lvl="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It offers </a:t>
            </a:r>
            <a:r>
              <a:rPr lang="en-US" sz="2000" dirty="0">
                <a:latin typeface="Times New Roman" panose="02020603050405020304" pitchFamily="18" charset="0"/>
                <a:cs typeface="Times New Roman" panose="02020603050405020304" pitchFamily="18" charset="0"/>
              </a:rPr>
              <a:t>numerous advantages, including enhanced security, transparency, and accessibility. It ensures the authentication of voters through biometric data, reducing the risk of fraud and impersonation</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 of blockchain technology provides a tamper-proof and transparent ledger, increasing trust and confidence in the electoral process.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Furthermore</a:t>
            </a:r>
            <a:r>
              <a:rPr lang="en-US" sz="2000" dirty="0">
                <a:latin typeface="Times New Roman" panose="02020603050405020304" pitchFamily="18" charset="0"/>
                <a:cs typeface="Times New Roman" panose="02020603050405020304" pitchFamily="18" charset="0"/>
              </a:rPr>
              <a:t>, the system offers voters control over their data, protecting privacy and allowing for more inclusive voting methods.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advances election security and transparency while adapting to the evolving needs of modern democracy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SOLUTION ARCHITECTURE</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7564" y="1417638"/>
            <a:ext cx="7848872" cy="5373341"/>
          </a:xfrm>
          <a:prstGeom prst="rect">
            <a:avLst/>
          </a:prstGeom>
        </p:spPr>
      </p:pic>
    </p:spTree>
    <p:extLst>
      <p:ext uri="{BB962C8B-B14F-4D97-AF65-F5344CB8AC3E}">
        <p14:creationId xmlns:p14="http://schemas.microsoft.com/office/powerpoint/2010/main" val="3263160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768</Words>
  <Application>Microsoft Office PowerPoint</Application>
  <PresentationFormat>On-screen Show (4:3)</PresentationFormat>
  <Paragraphs>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 </vt:lpstr>
      <vt:lpstr>PowerPoint Presentation</vt:lpstr>
      <vt:lpstr> </vt:lpstr>
      <vt:lpstr>                                                                                               INTRODUCTION </vt:lpstr>
      <vt:lpstr> EXISTING SYSTEM </vt:lpstr>
      <vt:lpstr>                               EXISTING SYSTEM DISADVANTAGES </vt:lpstr>
      <vt:lpstr>                                              PROPOSED SYSTEM </vt:lpstr>
      <vt:lpstr>PROPOSED  SYSTEM ADVANTAGES</vt:lpstr>
      <vt:lpstr>SOLUTION ARCHITECTURE</vt:lpstr>
      <vt:lpstr>FLOW DIAGRAM</vt:lpstr>
      <vt:lpstr>TECHNICAL ARCHITECTURE</vt:lpstr>
      <vt:lpstr>PowerPoint Presentation</vt:lpstr>
      <vt:lpstr>FUTURE SCOPE</vt:lpstr>
      <vt:lpstr>OUTPUT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wolverine</dc:creator>
  <cp:lastModifiedBy>KAVI</cp:lastModifiedBy>
  <cp:revision>63</cp:revision>
  <dcterms:created xsi:type="dcterms:W3CDTF">2023-05-16T06:53:17Z</dcterms:created>
  <dcterms:modified xsi:type="dcterms:W3CDTF">2023-10-29T10:39:58Z</dcterms:modified>
</cp:coreProperties>
</file>