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2327432" y="4503420"/>
            <a:ext cx="12733020" cy="3257550"/>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SARAVANAN P</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312200545</a:t>
            </a:r>
          </a:p>
          <a:p>
            <a:pPr algn="l">
              <a:lnSpc>
                <a:spcPts val="4320"/>
              </a:lnSpc>
            </a:pPr>
            <a:r>
              <a:rPr lang="en-US" sz="3600" spc="33">
                <a:solidFill>
                  <a:srgbClr val="000000"/>
                </a:solidFill>
                <a:latin typeface="TT Rounds Condensed"/>
                <a:ea typeface="TT Rounds Condensed"/>
                <a:cs typeface="TT Rounds Condensed"/>
                <a:sym typeface="TT Rounds Condensed"/>
              </a:rPr>
              <a:t>DEPARTMENT: III B.com</a:t>
            </a:r>
          </a:p>
          <a:p>
            <a:pPr algn="l">
              <a:lnSpc>
                <a:spcPts val="4320"/>
              </a:lnSpc>
            </a:pPr>
            <a:r>
              <a:rPr lang="en-US" sz="3600" spc="32">
                <a:solidFill>
                  <a:srgbClr val="000000"/>
                </a:solidFill>
                <a:latin typeface="TT Rounds Condensed"/>
                <a:ea typeface="TT Rounds Condensed"/>
                <a:cs typeface="TT Rounds Condensed"/>
                <a:sym typeface="TT Rounds Condensed"/>
              </a:rPr>
              <a:t>COLLEGE: Pachaiyappa's College for men </a:t>
            </a:r>
          </a:p>
          <a:p>
            <a:pPr algn="l">
              <a:lnSpc>
                <a:spcPts val="4320"/>
              </a:lnSpc>
            </a:pPr>
            <a:r>
              <a:rPr lang="en-US" sz="3600" spc="33">
                <a:solidFill>
                  <a:srgbClr val="000000"/>
                </a:solidFill>
                <a:latin typeface="TT Rounds Condensed"/>
                <a:ea typeface="TT Rounds Condensed"/>
                <a:cs typeface="TT Rounds Condensed"/>
                <a:sym typeface="TT Rounds Condensed"/>
              </a:rPr>
              <a:t>                        Kanchipuram.</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2377440" y="1798320"/>
            <a:ext cx="8961120" cy="7879229"/>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 DATA COOLLECTION</a:t>
            </a:r>
          </a:p>
          <a:p>
            <a:pPr algn="l" marL="651510" indent="-325755" lvl="1">
              <a:lnSpc>
                <a:spcPts val="4320"/>
              </a:lnSpc>
              <a:buAutoNum type="arabicPeriod" startAt="1"/>
            </a:pPr>
            <a:r>
              <a:rPr lang="en-US" sz="3600">
                <a:solidFill>
                  <a:srgbClr val="000000"/>
                </a:solidFill>
                <a:latin typeface="Times New Roman"/>
                <a:ea typeface="Times New Roman"/>
                <a:cs typeface="Times New Roman"/>
                <a:sym typeface="Times New Roman"/>
              </a:rPr>
              <a:t>Download kaggle</a:t>
            </a:r>
          </a:p>
          <a:p>
            <a:pPr algn="l" marL="651510" indent="-325755" lvl="1">
              <a:lnSpc>
                <a:spcPts val="4320"/>
              </a:lnSpc>
              <a:buAutoNum type="arabicPeriod" startAt="1"/>
            </a:pPr>
            <a:r>
              <a:rPr lang="en-US" sz="3600">
                <a:solidFill>
                  <a:srgbClr val="000000"/>
                </a:solidFill>
                <a:latin typeface="Times New Roman"/>
                <a:ea typeface="Times New Roman"/>
                <a:cs typeface="Times New Roman"/>
                <a:sym typeface="Times New Roman"/>
              </a:rPr>
              <a:t>Edunet dashboard- file download</a:t>
            </a:r>
          </a:p>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FEATURES COLLECTION</a:t>
            </a:r>
          </a:p>
          <a:p>
            <a:pPr algn="l" marL="651510" indent="-325755" lvl="1">
              <a:lnSpc>
                <a:spcPts val="4320"/>
              </a:lnSpc>
            </a:pPr>
            <a:r>
              <a:rPr lang="en-US" sz="3600">
                <a:solidFill>
                  <a:srgbClr val="000000"/>
                </a:solidFill>
                <a:latin typeface="Times New Roman"/>
                <a:ea typeface="Times New Roman"/>
                <a:cs typeface="Times New Roman"/>
                <a:sym typeface="Times New Roman"/>
              </a:rPr>
              <a:t>1.Employees name</a:t>
            </a:r>
          </a:p>
          <a:p>
            <a:pPr algn="l" marL="651510" indent="-325755" lvl="1">
              <a:lnSpc>
                <a:spcPts val="4320"/>
              </a:lnSpc>
            </a:pPr>
            <a:r>
              <a:rPr lang="en-US" sz="3600">
                <a:solidFill>
                  <a:srgbClr val="000000"/>
                </a:solidFill>
                <a:latin typeface="Times New Roman"/>
                <a:ea typeface="Times New Roman"/>
                <a:cs typeface="Times New Roman"/>
                <a:sym typeface="Times New Roman"/>
              </a:rPr>
              <a:t>2.Basic salary</a:t>
            </a:r>
          </a:p>
          <a:p>
            <a:pPr algn="l" marL="651510" indent="-325755" lvl="1">
              <a:lnSpc>
                <a:spcPts val="4320"/>
              </a:lnSpc>
            </a:pPr>
            <a:r>
              <a:rPr lang="en-US" sz="3600">
                <a:solidFill>
                  <a:srgbClr val="000000"/>
                </a:solidFill>
                <a:latin typeface="Times New Roman"/>
                <a:ea typeface="Times New Roman"/>
                <a:cs typeface="Times New Roman"/>
                <a:sym typeface="Times New Roman"/>
              </a:rPr>
              <a:t>3.Dearness allowance</a:t>
            </a:r>
          </a:p>
          <a:p>
            <a:pPr algn="l" marL="651510" indent="-325755" lvl="1">
              <a:lnSpc>
                <a:spcPts val="4320"/>
              </a:lnSpc>
            </a:pPr>
            <a:r>
              <a:rPr lang="en-US" sz="3600">
                <a:solidFill>
                  <a:srgbClr val="000000"/>
                </a:solidFill>
                <a:latin typeface="Times New Roman"/>
                <a:ea typeface="Times New Roman"/>
                <a:cs typeface="Times New Roman"/>
                <a:sym typeface="Times New Roman"/>
              </a:rPr>
              <a:t>4.Travelling allowance</a:t>
            </a:r>
          </a:p>
          <a:p>
            <a:pPr algn="l" marL="651510" indent="-325755" lvl="1">
              <a:lnSpc>
                <a:spcPts val="4320"/>
              </a:lnSpc>
            </a:pPr>
            <a:r>
              <a:rPr lang="en-US" sz="3600">
                <a:solidFill>
                  <a:srgbClr val="000000"/>
                </a:solidFill>
                <a:latin typeface="Times New Roman"/>
                <a:ea typeface="Times New Roman"/>
                <a:cs typeface="Times New Roman"/>
                <a:sym typeface="Times New Roman"/>
              </a:rPr>
              <a:t>5.Gross salary</a:t>
            </a:r>
          </a:p>
          <a:p>
            <a:pPr algn="l" marL="651510" indent="-325755" lvl="1">
              <a:lnSpc>
                <a:spcPts val="4320"/>
              </a:lnSpc>
            </a:pPr>
            <a:r>
              <a:rPr lang="en-US" sz="3600">
                <a:solidFill>
                  <a:srgbClr val="000000"/>
                </a:solidFill>
                <a:latin typeface="Times New Roman"/>
                <a:ea typeface="Times New Roman"/>
                <a:cs typeface="Times New Roman"/>
                <a:sym typeface="Times New Roman"/>
              </a:rPr>
              <a:t>6.Provident fund</a:t>
            </a:r>
          </a:p>
          <a:p>
            <a:pPr algn="l" marL="651510" indent="-325755" lvl="1">
              <a:lnSpc>
                <a:spcPts val="4320"/>
              </a:lnSpc>
            </a:pPr>
            <a:r>
              <a:rPr lang="en-US" sz="3600">
                <a:solidFill>
                  <a:srgbClr val="000000"/>
                </a:solidFill>
                <a:latin typeface="Times New Roman"/>
                <a:ea typeface="Times New Roman"/>
                <a:cs typeface="Times New Roman"/>
                <a:sym typeface="Times New Roman"/>
              </a:rPr>
              <a:t>7.Net salary</a:t>
            </a:r>
          </a:p>
          <a:p>
            <a:pPr algn="l" marL="651510" indent="-325755" lvl="1">
              <a:lnSpc>
                <a:spcPts val="4320"/>
              </a:lnSpc>
            </a:pPr>
            <a:r>
              <a:rPr lang="en-US" sz="3600">
                <a:solidFill>
                  <a:srgbClr val="000000"/>
                </a:solidFill>
                <a:latin typeface="Times New Roman"/>
                <a:ea typeface="Times New Roman"/>
                <a:cs typeface="Times New Roman"/>
                <a:sym typeface="Times New Roman"/>
              </a:rPr>
              <a:t> </a:t>
            </a:r>
          </a:p>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USING PIVOT TABLE </a:t>
            </a:r>
          </a:p>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GRAPH FOR SUMMARY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p:cNvSpPr/>
          <p:nvPr/>
        </p:nvSpPr>
        <p:spPr>
          <a:xfrm flipH="false" flipV="false" rot="0">
            <a:off x="2057400" y="1969293"/>
            <a:ext cx="9658350" cy="7010400"/>
          </a:xfrm>
          <a:custGeom>
            <a:avLst/>
            <a:gdLst/>
            <a:ahLst/>
            <a:cxnLst/>
            <a:rect r="r" b="b" t="t" l="l"/>
            <a:pathLst>
              <a:path h="7010400" w="9658350">
                <a:moveTo>
                  <a:pt x="0" y="0"/>
                </a:moveTo>
                <a:lnTo>
                  <a:pt x="9658350" y="0"/>
                </a:lnTo>
                <a:lnTo>
                  <a:pt x="9658350" y="7010400"/>
                </a:lnTo>
                <a:lnTo>
                  <a:pt x="0" y="7010400"/>
                </a:lnTo>
                <a:lnTo>
                  <a:pt x="0" y="0"/>
                </a:lnTo>
                <a:close/>
              </a:path>
            </a:pathLst>
          </a:custGeom>
          <a:blipFill>
            <a:blip r:embed="rId3"/>
            <a:stretch>
              <a:fillRect l="0" t="0" r="0" b="-4221"/>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3063240" y="1912620"/>
            <a:ext cx="8961120" cy="6771232"/>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The Salary Statement Provides A Clear Breakdown Of The Employee’s Total Earnings, Including Basic Pay, Allowances And Bonuses, Along Side Statutory And Other Deduction.</a:t>
            </a:r>
          </a:p>
          <a:p>
            <a:pPr algn="l" marL="651510" indent="-325755" lvl="1">
              <a:lnSpc>
                <a:spcPts val="4320"/>
              </a:lnSpc>
            </a:pPr>
          </a:p>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The Net Salary Payable Is Calculated After On Applicable Deductions.</a:t>
            </a:r>
          </a:p>
          <a:p>
            <a:pPr algn="l" marL="651510" indent="-325755" lvl="1">
              <a:lnSpc>
                <a:spcPts val="4320"/>
              </a:lnSpc>
            </a:pPr>
          </a:p>
          <a:p>
            <a:pPr algn="l"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This Statement Ensures Transparency And Accuracy In Salary Disbursement Supporting Both The Employee And Employer In Finacial Planning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757583"/>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EMPLOYEES SALARY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263140" y="2014946"/>
            <a:ext cx="9467028" cy="6971257"/>
          </a:xfrm>
          <a:prstGeom prst="rect">
            <a:avLst/>
          </a:prstGeom>
        </p:spPr>
        <p:txBody>
          <a:bodyPr anchor="t" rtlCol="false" tIns="0" lIns="0" bIns="0" rIns="0">
            <a:spAutoFit/>
          </a:bodyPr>
          <a:lstStyle/>
          <a:p>
            <a:pPr algn="l">
              <a:lnSpc>
                <a:spcPts val="6480"/>
              </a:lnSpc>
            </a:pPr>
            <a:r>
              <a:rPr lang="en-US" sz="3600">
                <a:solidFill>
                  <a:srgbClr val="000000"/>
                </a:solidFill>
                <a:latin typeface="Times New Roman"/>
                <a:ea typeface="Times New Roman"/>
                <a:cs typeface="Times New Roman"/>
                <a:sym typeface="Times New Roman"/>
              </a:rPr>
              <a:t>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2969893"/>
            <a:ext cx="11318558" cy="4478268"/>
          </a:xfrm>
          <a:prstGeom prst="rect">
            <a:avLst/>
          </a:prstGeom>
        </p:spPr>
        <p:txBody>
          <a:bodyPr anchor="t" rtlCol="false" tIns="0" lIns="0" bIns="0" rIns="0">
            <a:spAutoFit/>
          </a:bodyPr>
          <a:lstStyle/>
          <a:p>
            <a:pPr algn="l">
              <a:lnSpc>
                <a:spcPts val="6480"/>
              </a:lnSpc>
            </a:pPr>
            <a:r>
              <a:rPr lang="en-US" sz="3600">
                <a:solidFill>
                  <a:srgbClr val="000000"/>
                </a:solidFill>
                <a:latin typeface="Times New Roman"/>
                <a:ea typeface="Times New Roman"/>
                <a:cs typeface="Times New Roman"/>
                <a:sym typeface="Times New Roman"/>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258949"/>
            <a:ext cx="7521893" cy="842411"/>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Bold"/>
                <a:ea typeface="Times New Roman Bold"/>
                <a:cs typeface="Times New Roman Bold"/>
                <a:sym typeface="Times New Roman Bold"/>
              </a:rPr>
              <a:t>Salary process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31" id="31" descr="https://apspayroll.com/wp-content/uploads/2021/06/7-Steps-to-Processing-payroll-4.png"/>
          <p:cNvSpPr/>
          <p:nvPr/>
        </p:nvSpPr>
        <p:spPr>
          <a:xfrm flipH="false" flipV="false" rot="0">
            <a:off x="3086100" y="2401548"/>
            <a:ext cx="8572560" cy="7179519"/>
          </a:xfrm>
          <a:custGeom>
            <a:avLst/>
            <a:gdLst/>
            <a:ahLst/>
            <a:cxnLst/>
            <a:rect r="r" b="b" t="t" l="l"/>
            <a:pathLst>
              <a:path h="7179519" w="8572560">
                <a:moveTo>
                  <a:pt x="0" y="0"/>
                </a:moveTo>
                <a:lnTo>
                  <a:pt x="8572560" y="0"/>
                </a:lnTo>
                <a:lnTo>
                  <a:pt x="8572560" y="7179519"/>
                </a:lnTo>
                <a:lnTo>
                  <a:pt x="0" y="7179519"/>
                </a:lnTo>
                <a:lnTo>
                  <a:pt x="0" y="0"/>
                </a:lnTo>
                <a:close/>
              </a:path>
            </a:pathLst>
          </a:custGeom>
          <a:blipFill>
            <a:blip r:embed="rId3"/>
            <a:stretch>
              <a:fillRect l="0" t="0" r="0" b="-121116"/>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663440" y="3597251"/>
            <a:ext cx="7703820" cy="5309265"/>
          </a:xfrm>
          <a:prstGeom prst="rect">
            <a:avLst/>
          </a:prstGeom>
        </p:spPr>
        <p:txBody>
          <a:bodyPr anchor="t" rtlCol="false" tIns="0" lIns="0" bIns="0" rIns="0">
            <a:spAutoFit/>
          </a:bodyPr>
          <a:lstStyle/>
          <a:p>
            <a:pPr algn="l">
              <a:lnSpc>
                <a:spcPts val="6480"/>
              </a:lnSpc>
            </a:pPr>
            <a:r>
              <a:rPr lang="en-US" sz="3600">
                <a:solidFill>
                  <a:srgbClr val="000000"/>
                </a:solidFill>
                <a:latin typeface="Times New Roman"/>
                <a:ea typeface="Times New Roman"/>
                <a:cs typeface="Times New Roman"/>
                <a:sym typeface="Times New Roman"/>
              </a:rPr>
              <a:t>CONDITIONAL FORMATTING – MISSING VALUES</a:t>
            </a:r>
          </a:p>
          <a:p>
            <a:pPr algn="l">
              <a:lnSpc>
                <a:spcPts val="6480"/>
              </a:lnSpc>
            </a:pPr>
            <a:r>
              <a:rPr lang="en-US" sz="3600">
                <a:solidFill>
                  <a:srgbClr val="000000"/>
                </a:solidFill>
                <a:latin typeface="Times New Roman"/>
                <a:ea typeface="Times New Roman"/>
                <a:cs typeface="Times New Roman"/>
                <a:sym typeface="Times New Roman"/>
              </a:rPr>
              <a:t>FILTER-FILTER OUT MISSING  VALUES</a:t>
            </a:r>
          </a:p>
          <a:p>
            <a:pPr algn="l">
              <a:lnSpc>
                <a:spcPts val="6480"/>
              </a:lnSpc>
            </a:pPr>
            <a:r>
              <a:rPr lang="en-US" sz="3600">
                <a:solidFill>
                  <a:srgbClr val="000000"/>
                </a:solidFill>
                <a:latin typeface="Times New Roman"/>
                <a:ea typeface="Times New Roman"/>
                <a:cs typeface="Times New Roman"/>
                <a:sym typeface="Times New Roman"/>
              </a:rPr>
              <a:t>PIVOT TABLE- SUMMARY OF DATA</a:t>
            </a:r>
          </a:p>
          <a:p>
            <a:pPr algn="l">
              <a:lnSpc>
                <a:spcPts val="6480"/>
              </a:lnSpc>
            </a:pPr>
            <a:r>
              <a:rPr lang="en-US" sz="3600">
                <a:solidFill>
                  <a:srgbClr val="000000"/>
                </a:solidFill>
                <a:latin typeface="Times New Roman"/>
                <a:ea typeface="Times New Roman"/>
                <a:cs typeface="Times New Roman"/>
                <a:sym typeface="Times New Roman"/>
              </a:rPr>
              <a:t>GRAPH- DATA VISUALISATION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2834640" y="2169795"/>
            <a:ext cx="10789920" cy="6971257"/>
          </a:xfrm>
          <a:prstGeom prst="rect">
            <a:avLst/>
          </a:prstGeom>
        </p:spPr>
        <p:txBody>
          <a:bodyPr anchor="t" rtlCol="false" tIns="0" lIns="0" bIns="0" rIns="0">
            <a:spAutoFit/>
          </a:bodyPr>
          <a:lstStyle/>
          <a:p>
            <a:pPr algn="l">
              <a:lnSpc>
                <a:spcPts val="6480"/>
              </a:lnSpc>
            </a:pPr>
            <a:r>
              <a:rPr lang="en-US" sz="3600">
                <a:solidFill>
                  <a:srgbClr val="000000"/>
                </a:solidFill>
                <a:latin typeface="Times New Roman"/>
                <a:ea typeface="Times New Roman"/>
                <a:cs typeface="Times New Roman"/>
                <a:sym typeface="Times New Roman"/>
              </a:rPr>
              <a:t>Employee Data Set – Kaggle</a:t>
            </a:r>
          </a:p>
          <a:p>
            <a:pPr algn="l">
              <a:lnSpc>
                <a:spcPts val="6480"/>
              </a:lnSpc>
            </a:pPr>
            <a:r>
              <a:rPr lang="en-US" sz="3600">
                <a:solidFill>
                  <a:srgbClr val="000000"/>
                </a:solidFill>
                <a:latin typeface="Times New Roman"/>
                <a:ea typeface="Times New Roman"/>
                <a:cs typeface="Times New Roman"/>
                <a:sym typeface="Times New Roman"/>
              </a:rPr>
              <a:t>Features- 21 </a:t>
            </a:r>
          </a:p>
          <a:p>
            <a:pPr algn="l">
              <a:lnSpc>
                <a:spcPts val="6480"/>
              </a:lnSpc>
            </a:pPr>
            <a:r>
              <a:rPr lang="en-US" sz="3600">
                <a:solidFill>
                  <a:srgbClr val="000000"/>
                </a:solidFill>
                <a:latin typeface="Times New Roman"/>
                <a:ea typeface="Times New Roman"/>
                <a:cs typeface="Times New Roman"/>
                <a:sym typeface="Times New Roman"/>
              </a:rPr>
              <a:t>Considered-7</a:t>
            </a:r>
          </a:p>
          <a:p>
            <a:pPr algn="l">
              <a:lnSpc>
                <a:spcPts val="6480"/>
              </a:lnSpc>
            </a:pPr>
            <a:r>
              <a:rPr lang="en-US" sz="3600">
                <a:solidFill>
                  <a:srgbClr val="000000"/>
                </a:solidFill>
                <a:latin typeface="Times New Roman"/>
                <a:ea typeface="Times New Roman"/>
                <a:cs typeface="Times New Roman"/>
                <a:sym typeface="Times New Roman"/>
              </a:rPr>
              <a:t>Name- Text</a:t>
            </a:r>
          </a:p>
          <a:p>
            <a:pPr algn="l">
              <a:lnSpc>
                <a:spcPts val="6480"/>
              </a:lnSpc>
            </a:pPr>
            <a:r>
              <a:rPr lang="en-US" sz="3600">
                <a:solidFill>
                  <a:srgbClr val="000000"/>
                </a:solidFill>
                <a:latin typeface="Times New Roman"/>
                <a:ea typeface="Times New Roman"/>
                <a:cs typeface="Times New Roman"/>
                <a:sym typeface="Times New Roman"/>
              </a:rPr>
              <a:t>Provident Fund-numerical</a:t>
            </a:r>
          </a:p>
          <a:p>
            <a:pPr algn="l">
              <a:lnSpc>
                <a:spcPts val="6480"/>
              </a:lnSpc>
            </a:pPr>
            <a:r>
              <a:rPr lang="en-US" sz="3600">
                <a:solidFill>
                  <a:srgbClr val="000000"/>
                </a:solidFill>
                <a:latin typeface="Times New Roman"/>
                <a:ea typeface="Times New Roman"/>
                <a:cs typeface="Times New Roman"/>
                <a:sym typeface="Times New Roman"/>
              </a:rPr>
              <a:t>D.A- Numerical</a:t>
            </a:r>
          </a:p>
          <a:p>
            <a:pPr algn="l">
              <a:lnSpc>
                <a:spcPts val="6480"/>
              </a:lnSpc>
            </a:pPr>
            <a:r>
              <a:rPr lang="en-US" sz="3600">
                <a:solidFill>
                  <a:srgbClr val="000000"/>
                </a:solidFill>
                <a:latin typeface="Times New Roman"/>
                <a:ea typeface="Times New Roman"/>
                <a:cs typeface="Times New Roman"/>
                <a:sym typeface="Times New Roman"/>
              </a:rPr>
              <a:t>Gross Salary- Numerical</a:t>
            </a:r>
          </a:p>
          <a:p>
            <a:pPr algn="l">
              <a:lnSpc>
                <a:spcPts val="6480"/>
              </a:lnSpc>
            </a:pPr>
            <a:r>
              <a:rPr lang="en-US" sz="3600">
                <a:solidFill>
                  <a:srgbClr val="000000"/>
                </a:solidFill>
                <a:latin typeface="Times New Roman"/>
                <a:ea typeface="Times New Roman"/>
                <a:cs typeface="Times New Roman"/>
                <a:sym typeface="Times New Roman"/>
              </a:rPr>
              <a:t>Net Salary- Numerical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291840" y="2328159"/>
            <a:ext cx="10647045" cy="2071777"/>
          </a:xfrm>
          <a:prstGeom prst="rect">
            <a:avLst/>
          </a:prstGeom>
        </p:spPr>
        <p:txBody>
          <a:bodyPr anchor="t" rtlCol="false" tIns="0" lIns="0" bIns="0" rIns="0">
            <a:spAutoFit/>
          </a:bodyPr>
          <a:lstStyle/>
          <a:p>
            <a:pPr algn="l">
              <a:lnSpc>
                <a:spcPts val="5040"/>
              </a:lnSpc>
            </a:pPr>
            <a:r>
              <a:rPr lang="en-US" sz="4200">
                <a:solidFill>
                  <a:srgbClr val="000000"/>
                </a:solidFill>
                <a:latin typeface="Times New Roman"/>
                <a:ea typeface="Times New Roman"/>
                <a:cs typeface="Times New Roman"/>
                <a:sym typeface="Times New Roman"/>
              </a:rPr>
              <a:t>=SALARY IFS(G15&gt;=29182, “ VERY HIGH”,G15&gt;=4, “HIGH”,G15&gt;=13, “LOW”)</a:t>
            </a:r>
          </a:p>
          <a:p>
            <a:pPr algn="l">
              <a:lnSpc>
                <a:spcPts val="50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DAGPZG18vHI</dc:identifier>
  <dcterms:modified xsi:type="dcterms:W3CDTF">2011-08-01T06:04:30Z</dcterms:modified>
  <cp:revision>1</cp:revision>
  <dc:title>3rd project.pptx</dc:title>
</cp:coreProperties>
</file>