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61323" y="1321781"/>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959566"/>
            <a:ext cx="8610600" cy="1938992"/>
          </a:xfrm>
          <a:prstGeom prst="rect">
            <a:avLst/>
          </a:prstGeom>
          <a:noFill/>
        </p:spPr>
        <p:txBody>
          <a:bodyPr wrap="square" rtlCol="0">
            <a:spAutoFit/>
          </a:bodyPr>
          <a:lstStyle/>
          <a:p>
            <a:r>
              <a:rPr lang="en-US" sz="2400"/>
              <a:t>STUDENT NAME:</a:t>
            </a:r>
            <a:r>
              <a:rPr lang="en-US" altLang="zh-CN" sz="2400"/>
              <a:t>M.saravanan</a:t>
            </a:r>
            <a:endParaRPr lang="en-US" sz="2400" dirty="0"/>
          </a:p>
          <a:p>
            <a:r>
              <a:rPr lang="en-US" sz="2400" dirty="0"/>
              <a:t>REGISTER NO:</a:t>
            </a:r>
            <a:r>
              <a:rPr lang="en-US" altLang="zh-CN" sz="2400" dirty="0"/>
              <a:t>31220722</a:t>
            </a:r>
            <a:endParaRPr lang="en-US" sz="2400" dirty="0"/>
          </a:p>
          <a:p>
            <a:r>
              <a:rPr lang="en-US" sz="2400" dirty="0"/>
              <a:t>DEPARTMENT:</a:t>
            </a:r>
            <a:r>
              <a:rPr lang="en-US" altLang="zh-CN" sz="2400" dirty="0"/>
              <a:t>B.Com</a:t>
            </a:r>
            <a:r>
              <a:rPr lang="zh-CN" altLang="en-US" sz="2400" dirty="0"/>
              <a:t> </a:t>
            </a:r>
            <a:r>
              <a:rPr lang="en-US" altLang="zh-CN" sz="2400" dirty="0"/>
              <a:t>general </a:t>
            </a:r>
            <a:endParaRPr lang="en-US" sz="2400" dirty="0"/>
          </a:p>
          <a:p>
            <a:r>
              <a:rPr lang="en-US" altLang="zh-CN" sz="2400" dirty="0"/>
              <a:t>Tha Quaide Milleth</a:t>
            </a:r>
            <a:r>
              <a:rPr lang="zh-CN" altLang="en-US" sz="2400" dirty="0"/>
              <a:t> </a:t>
            </a:r>
            <a:r>
              <a:rPr lang="en-US" altLang="zh-CN" sz="2400" dirty="0"/>
              <a:t>college for 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D3EEF01E-CF70-4C69-69A2-CB1DF1F19296}"/>
              </a:ext>
            </a:extLst>
          </p:cNvPr>
          <p:cNvSpPr txBox="1"/>
          <p:nvPr/>
        </p:nvSpPr>
        <p:spPr>
          <a:xfrm>
            <a:off x="3042397" y="1443841"/>
            <a:ext cx="6107206" cy="2308324"/>
          </a:xfrm>
          <a:prstGeom prst="rect">
            <a:avLst/>
          </a:prstGeom>
          <a:noFill/>
        </p:spPr>
        <p:txBody>
          <a:bodyPr wrap="square">
            <a:spAutoFit/>
          </a:bodyPr>
          <a:lstStyle/>
          <a:p>
            <a:pPr algn="l">
              <a:buFont typeface="+mj-lt"/>
              <a:buAutoNum type="arabicPeriod"/>
            </a:pPr>
            <a:r>
              <a:rPr lang="en-US" b="0" i="0">
                <a:solidFill>
                  <a:srgbClr val="4D5156"/>
                </a:solidFill>
                <a:effectLst/>
                <a:latin typeface="Roboto" panose="02000000000000000000" pitchFamily="2" charset="0"/>
              </a:rPr>
              <a:t>fashion or shape (a </a:t>
            </a:r>
            <a:r>
              <a:rPr lang="en-US">
                <a:solidFill>
                  <a:srgbClr val="4D5156"/>
                </a:solidFill>
                <a:latin typeface="Roboto" panose="02000000000000000000" pitchFamily="2" charset="0"/>
              </a:rPr>
              <a:t>three-dimensi</a:t>
            </a:r>
            <a:r>
              <a:rPr lang="zh-CN" altLang="en-US">
                <a:solidFill>
                  <a:srgbClr val="4D5156"/>
                </a:solidFill>
                <a:latin typeface="Roboto" panose="02000000000000000000" pitchFamily="2" charset="0"/>
              </a:rPr>
              <a:t>  </a:t>
            </a:r>
            <a:r>
              <a:rPr lang="en-US" b="0" i="0">
                <a:solidFill>
                  <a:srgbClr val="4D5156"/>
                </a:solidFill>
                <a:effectLst/>
                <a:latin typeface="Roboto" panose="02000000000000000000" pitchFamily="2" charset="0"/>
              </a:rPr>
              <a:t>igure or object) in amaterial such as clay or wax.</a:t>
            </a:r>
          </a:p>
          <a:p>
            <a:pPr algn="l">
              <a:buFont typeface="+mj-lt"/>
              <a:buAutoNum type="arabicPeriod"/>
            </a:pPr>
            <a:r>
              <a:rPr lang="en-US" b="0" i="0">
                <a:solidFill>
                  <a:srgbClr val="4D5156"/>
                </a:solidFill>
                <a:effectLst/>
                <a:latin typeface="Roboto" panose="02000000000000000000" pitchFamily="2" charset="0"/>
              </a:rPr>
              <a:t>"use the icing to model a house"</a:t>
            </a:r>
          </a:p>
          <a:p>
            <a:pPr algn="l"/>
            <a:r>
              <a:rPr lang="en-US" b="0" i="0">
                <a:solidFill>
                  <a:srgbClr val="4D5156"/>
                </a:solidFill>
                <a:effectLst/>
                <a:latin typeface="Roboto" panose="02000000000000000000" pitchFamily="2" charset="0"/>
              </a:rPr>
              <a:t>use (a system, procedure, etc.) as an example to follow or </a:t>
            </a:r>
            <a:r>
              <a:rPr lang="en-US">
                <a:solidFill>
                  <a:srgbClr val="4D5156"/>
                </a:solidFill>
                <a:latin typeface="Roboto" panose="02000000000000000000" pitchFamily="2" charset="0"/>
              </a:rPr>
              <a:t>imita</a:t>
            </a:r>
            <a:r>
              <a:rPr lang="en-US" b="0" i="0">
                <a:solidFill>
                  <a:srgbClr val="4D5156"/>
                </a:solidFill>
                <a:effectLst/>
                <a:latin typeface="Roboto" panose="02000000000000000000" pitchFamily="2" charset="0"/>
              </a:rPr>
              <a:t>"the research method will be modelled on previous work"ake (someone </a:t>
            </a:r>
            <a:r>
              <a:rPr lang="en-US">
                <a:solidFill>
                  <a:srgbClr val="4D5156"/>
                </a:solidFill>
                <a:latin typeface="Roboto" panose="02000000000000000000" pitchFamily="2" charset="0"/>
              </a:rPr>
              <a:t>adm</a:t>
            </a:r>
            <a:r>
              <a:rPr lang="en-US" b="0" i="0">
                <a:solidFill>
                  <a:srgbClr val="4D5156"/>
                </a:solidFill>
                <a:effectLst/>
                <a:latin typeface="Roboto" panose="02000000000000000000" pitchFamily="2" charset="0"/>
              </a:rPr>
              <a:t> or respected) as an example to follow or imitate.he models himself on rock legend Elvis Presley"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7ADDDEB4-FA9D-477B-116A-5F19915D4DD5}"/>
              </a:ext>
            </a:extLst>
          </p:cNvPr>
          <p:cNvSpPr txBox="1"/>
          <p:nvPr/>
        </p:nvSpPr>
        <p:spPr>
          <a:xfrm>
            <a:off x="588869" y="2019300"/>
            <a:ext cx="6107206" cy="923330"/>
          </a:xfrm>
          <a:prstGeom prst="rect">
            <a:avLst/>
          </a:prstGeom>
          <a:noFill/>
        </p:spPr>
        <p:txBody>
          <a:bodyPr wrap="square">
            <a:spAutoFit/>
          </a:bodyPr>
          <a:lstStyle/>
          <a:p>
            <a:r>
              <a:rPr lang="en-US" b="0" i="0">
                <a:solidFill>
                  <a:srgbClr val="040C28"/>
                </a:solidFill>
                <a:effectLst/>
                <a:latin typeface="Google Sans"/>
              </a:rPr>
              <a:t>something that results as a consequence, issue, or conclusion</a:t>
            </a:r>
            <a:r>
              <a:rPr lang="en-US" b="0" i="0">
                <a:solidFill>
                  <a:srgbClr val="474747"/>
                </a:solidFill>
                <a:effectLst/>
                <a:latin typeface="Google Sans"/>
              </a:rPr>
              <a:t>. also : beneficial or tangible effect : fruit. 2. : something obtained by calculation or investigation.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97B402-E74C-A372-1936-E7C77978DBF5}"/>
              </a:ext>
            </a:extLst>
          </p:cNvPr>
          <p:cNvSpPr txBox="1"/>
          <p:nvPr/>
        </p:nvSpPr>
        <p:spPr>
          <a:xfrm>
            <a:off x="3042397" y="2551837"/>
            <a:ext cx="6107206" cy="1477328"/>
          </a:xfrm>
          <a:prstGeom prst="rect">
            <a:avLst/>
          </a:prstGeom>
          <a:noFill/>
        </p:spPr>
        <p:txBody>
          <a:bodyPr wrap="square">
            <a:spAutoFit/>
          </a:bodyPr>
          <a:lstStyle/>
          <a:p>
            <a:pPr algn="l">
              <a:buFont typeface="+mj-lt"/>
              <a:buAutoNum type="arabicPeriod"/>
            </a:pPr>
            <a:r>
              <a:rPr lang="en-US" b="0" i="0">
                <a:solidFill>
                  <a:srgbClr val="1F1F1F"/>
                </a:solidFill>
                <a:effectLst/>
                <a:latin typeface="Google Sans"/>
              </a:rPr>
              <a:t>Include a topic sentence. Conclusions should always begin with a topic sentence. ...</a:t>
            </a:r>
          </a:p>
          <a:p>
            <a:pPr algn="l">
              <a:buFont typeface="+mj-lt"/>
              <a:buAutoNum type="arabicPeriod"/>
            </a:pPr>
            <a:r>
              <a:rPr lang="en-US" b="0" i="0">
                <a:solidFill>
                  <a:srgbClr val="1F1F1F"/>
                </a:solidFill>
                <a:effectLst/>
                <a:latin typeface="Google Sans"/>
              </a:rPr>
              <a:t>Use your introductory paragraph as a guide. ...</a:t>
            </a:r>
          </a:p>
          <a:p>
            <a:pPr algn="l"/>
            <a:r>
              <a:rPr lang="en-US" b="0" i="0">
                <a:solidFill>
                  <a:srgbClr val="1F1F1F"/>
                </a:solidFill>
                <a:effectLst/>
                <a:latin typeface="Google Sans"/>
              </a:rPr>
              <a:t>Summarize the main ideas. ...Appeal to the reader's emotions. ...Include a closing sentence.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F2CC590-DB69-A66B-6B1A-D4DE522ECCE2}"/>
              </a:ext>
            </a:extLst>
          </p:cNvPr>
          <p:cNvSpPr txBox="1"/>
          <p:nvPr/>
        </p:nvSpPr>
        <p:spPr>
          <a:xfrm>
            <a:off x="746031" y="2019300"/>
            <a:ext cx="6107206" cy="1477328"/>
          </a:xfrm>
          <a:prstGeom prst="rect">
            <a:avLst/>
          </a:prstGeom>
          <a:noFill/>
        </p:spPr>
        <p:txBody>
          <a:bodyPr wrap="square">
            <a:spAutoFit/>
          </a:bodyPr>
          <a:lstStyle/>
          <a:p>
            <a:r>
              <a:rPr lang="en-US" b="0" i="0">
                <a:solidFill>
                  <a:srgbClr val="181E00"/>
                </a:solidFill>
                <a:effectLst/>
                <a:latin typeface="Google Sans"/>
              </a:rPr>
              <a:t>A problem statement is </a:t>
            </a:r>
            <a:r>
              <a:rPr lang="en-US" b="0" i="0">
                <a:solidFill>
                  <a:srgbClr val="040C28"/>
                </a:solidFill>
                <a:effectLst/>
                <a:latin typeface="Google Sans"/>
              </a:rPr>
              <a:t>a description of an issue to be addressed. or a condition to be improved upon</a:t>
            </a:r>
            <a:r>
              <a:rPr lang="en-US" b="0" i="0">
                <a:solidFill>
                  <a:srgbClr val="181E00"/>
                </a:solidFill>
                <a:effectLst/>
                <a:latin typeface="Google Sans"/>
              </a:rPr>
              <a:t>. It identifies the gap between the current problem and goal. The first condition of solving a problem is understanding the problem, which can be done by way of a problem statement.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DC9CE0D-BD4E-6C78-8BFD-7CECE99C64B8}"/>
              </a:ext>
            </a:extLst>
          </p:cNvPr>
          <p:cNvSpPr txBox="1"/>
          <p:nvPr/>
        </p:nvSpPr>
        <p:spPr>
          <a:xfrm>
            <a:off x="186765" y="2334559"/>
            <a:ext cx="8962838" cy="1477328"/>
          </a:xfrm>
          <a:prstGeom prst="rect">
            <a:avLst/>
          </a:prstGeom>
          <a:noFill/>
        </p:spPr>
        <p:txBody>
          <a:bodyPr wrap="square">
            <a:spAutoFit/>
          </a:bodyPr>
          <a:lstStyle/>
          <a:p>
            <a:r>
              <a:rPr lang="en-US" b="0" i="0">
                <a:solidFill>
                  <a:srgbClr val="001D35"/>
                </a:solidFill>
                <a:effectLst/>
                <a:latin typeface="Google Sans"/>
              </a:rPr>
              <a:t>A project overview, also known as a project summary, is a document that provides a concise description of a project's goals, objectives, and how they will be achieved. It's usually written at the beginning of a project and is intended to simplify complex information into a single document that can be easily managed and presented to clients, team members, and stakeholders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B193F90-51BB-1345-3586-B3222A605E87}"/>
              </a:ext>
            </a:extLst>
          </p:cNvPr>
          <p:cNvSpPr txBox="1"/>
          <p:nvPr/>
        </p:nvSpPr>
        <p:spPr>
          <a:xfrm>
            <a:off x="427691" y="2406081"/>
            <a:ext cx="6107206" cy="923330"/>
          </a:xfrm>
          <a:prstGeom prst="rect">
            <a:avLst/>
          </a:prstGeom>
          <a:noFill/>
        </p:spPr>
        <p:txBody>
          <a:bodyPr wrap="square">
            <a:spAutoFit/>
          </a:bodyPr>
          <a:lstStyle/>
          <a:p>
            <a:r>
              <a:rPr lang="en-US" b="0" i="0">
                <a:solidFill>
                  <a:srgbClr val="474747"/>
                </a:solidFill>
                <a:effectLst/>
                <a:latin typeface="Google Sans"/>
              </a:rPr>
              <a:t>The term end user typically is </a:t>
            </a:r>
            <a:r>
              <a:rPr lang="en-US" b="0" i="0">
                <a:solidFill>
                  <a:srgbClr val="040C28"/>
                </a:solidFill>
                <a:effectLst/>
                <a:latin typeface="Google Sans"/>
              </a:rPr>
              <a:t>the people your products or services are designed for</a:t>
            </a:r>
            <a:r>
              <a:rPr lang="en-US" b="0" i="0">
                <a:solidFill>
                  <a:srgbClr val="474747"/>
                </a:solidFill>
                <a:effectLst/>
                <a:latin typeface="Google Sans"/>
              </a:rPr>
              <a:t>. They are often your customers, defined as people who purchase products from you.</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2D790A-899E-5308-FC41-7A2C2D0216D9}"/>
              </a:ext>
            </a:extLst>
          </p:cNvPr>
          <p:cNvSpPr txBox="1"/>
          <p:nvPr/>
        </p:nvSpPr>
        <p:spPr>
          <a:xfrm>
            <a:off x="3042396" y="1997839"/>
            <a:ext cx="7827309" cy="2308324"/>
          </a:xfrm>
          <a:prstGeom prst="rect">
            <a:avLst/>
          </a:prstGeom>
          <a:noFill/>
        </p:spPr>
        <p:txBody>
          <a:bodyPr wrap="square">
            <a:spAutoFit/>
          </a:bodyPr>
          <a:lstStyle/>
          <a:p>
            <a:pPr algn="l"/>
            <a:endParaRPr lang="en-US" b="0" i="0">
              <a:solidFill>
                <a:srgbClr val="001D35"/>
              </a:solidFill>
              <a:effectLst/>
              <a:latin typeface="Google Sans"/>
            </a:endParaRPr>
          </a:p>
          <a:p>
            <a:pPr algn="ctr" fontAlgn="ctr"/>
            <a:r>
              <a:rPr lang="en-US" b="0" i="0">
                <a:solidFill>
                  <a:srgbClr val="001D35"/>
                </a:solidFill>
                <a:effectLst/>
                <a:latin typeface="Google Sans"/>
              </a:rPr>
              <a:t>A value proposition is a statement that summarizes the benefits a company promises to provide to customers in exchange for their purchase or use of a product or service. It's a key part of a company's marketing strategy and helps differentiate its brand and position it in the market. A value proposition can apply to an entire organization, a product, a service, or a customer account. </a:t>
            </a:r>
          </a:p>
          <a:p>
            <a:br>
              <a:rPr lang="en-US" b="0" i="0">
                <a:solidFill>
                  <a:srgbClr val="001D35"/>
                </a:solidFill>
                <a:effectLst/>
                <a:latin typeface="Google Sans"/>
              </a:rPr>
            </a:b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91DF593-9606-A3D4-D6FE-2F2675FD8DB9}"/>
              </a:ext>
            </a:extLst>
          </p:cNvPr>
          <p:cNvSpPr txBox="1"/>
          <p:nvPr/>
        </p:nvSpPr>
        <p:spPr>
          <a:xfrm>
            <a:off x="1044014" y="1674674"/>
            <a:ext cx="6107206" cy="1754326"/>
          </a:xfrm>
          <a:prstGeom prst="rect">
            <a:avLst/>
          </a:prstGeom>
          <a:noFill/>
        </p:spPr>
        <p:txBody>
          <a:bodyPr wrap="square">
            <a:spAutoFit/>
          </a:bodyPr>
          <a:lstStyle/>
          <a:p>
            <a:r>
              <a:rPr lang="en-US" b="0" i="0">
                <a:solidFill>
                  <a:srgbClr val="001D35"/>
                </a:solidFill>
                <a:effectLst/>
                <a:latin typeface="Google Sans"/>
              </a:rPr>
              <a:t>A dataset, or data set, is a structured collection of data that is organized and stored together for a specific purpose and is related to the same subject. Datasets can include different types of information, such as numbers, text, images, videos, and audio, and can be stored in various formats, such as CSV, JSON, or SQL</a:t>
            </a: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19A5FCB-7C97-C24F-B308-DCB6E62D4D89}"/>
              </a:ext>
            </a:extLst>
          </p:cNvPr>
          <p:cNvSpPr txBox="1"/>
          <p:nvPr/>
        </p:nvSpPr>
        <p:spPr>
          <a:xfrm>
            <a:off x="3042396" y="2967335"/>
            <a:ext cx="7098927" cy="923330"/>
          </a:xfrm>
          <a:prstGeom prst="rect">
            <a:avLst/>
          </a:prstGeom>
          <a:noFill/>
        </p:spPr>
        <p:txBody>
          <a:bodyPr wrap="square">
            <a:spAutoFit/>
          </a:bodyPr>
          <a:lstStyle/>
          <a:p>
            <a:r>
              <a:rPr lang="en-US" b="0" i="0">
                <a:solidFill>
                  <a:srgbClr val="040C28"/>
                </a:solidFill>
                <a:effectLst/>
                <a:latin typeface="Google Sans"/>
              </a:rPr>
              <a:t>When someone makes us feel appreciated, respected and heard, we are impressed</a:t>
            </a:r>
            <a:r>
              <a:rPr lang="en-US" b="0" i="0">
                <a:solidFill>
                  <a:srgbClr val="3C4043"/>
                </a:solidFill>
                <a:effectLst/>
                <a:latin typeface="Google Sans"/>
              </a:rPr>
              <a:t>. 'Wow' is down to how you make your customers feel. That is what they'll remember.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14</cp:revision>
  <dcterms:created xsi:type="dcterms:W3CDTF">2024-03-29T15:07:22Z</dcterms:created>
  <dcterms:modified xsi:type="dcterms:W3CDTF">2024-08-28T13:13:47Z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