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152472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0D63F7-AFD0-4523-8DB0-09F2A0587C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35737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276974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236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359021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744972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3018820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3736486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143642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135444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261076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0D63F7-AFD0-4523-8DB0-09F2A0587C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236149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0D63F7-AFD0-4523-8DB0-09F2A0587CEA}"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19911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236504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1150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E0D63F7-AFD0-4523-8DB0-09F2A0587CEA}" type="datetimeFigureOut">
              <a:rPr lang="en-IN" smtClean="0"/>
              <a:t>10-03-2024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283999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0D63F7-AFD0-4523-8DB0-09F2A0587C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A4C8-DF81-4758-BB90-0131743947E1}" type="slidenum">
              <a:rPr lang="en-IN" smtClean="0"/>
              <a:t>‹#›</a:t>
            </a:fld>
            <a:endParaRPr lang="en-IN"/>
          </a:p>
        </p:txBody>
      </p:sp>
    </p:spTree>
    <p:extLst>
      <p:ext uri="{BB962C8B-B14F-4D97-AF65-F5344CB8AC3E}">
        <p14:creationId xmlns:p14="http://schemas.microsoft.com/office/powerpoint/2010/main" val="310887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0D63F7-AFD0-4523-8DB0-09F2A0587CEA}" type="datetimeFigureOut">
              <a:rPr lang="en-IN" smtClean="0"/>
              <a:t>10-03-2024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E6A4C8-DF81-4758-BB90-0131743947E1}" type="slidenum">
              <a:rPr lang="en-IN" smtClean="0"/>
              <a:t>‹#›</a:t>
            </a:fld>
            <a:endParaRPr lang="en-IN"/>
          </a:p>
        </p:txBody>
      </p:sp>
    </p:spTree>
    <p:extLst>
      <p:ext uri="{BB962C8B-B14F-4D97-AF65-F5344CB8AC3E}">
        <p14:creationId xmlns:p14="http://schemas.microsoft.com/office/powerpoint/2010/main" val="31574270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xTzolgSfSAL2xFAt0bea7IKXPEF0kQlC/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ic of gavel and sign saying &quot;hate speech&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67" y="0"/>
            <a:ext cx="5325748" cy="3726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66221" y="5053925"/>
            <a:ext cx="7481454" cy="1200329"/>
          </a:xfrm>
          <a:prstGeom prst="rect">
            <a:avLst/>
          </a:prstGeom>
          <a:noFill/>
        </p:spPr>
        <p:txBody>
          <a:bodyPr wrap="square" rtlCol="0">
            <a:spAutoFit/>
          </a:bodyPr>
          <a:lstStyle/>
          <a:p>
            <a:r>
              <a:rPr lang="en-IN" dirty="0" smtClean="0"/>
              <a:t>Project Title : </a:t>
            </a:r>
            <a:r>
              <a:rPr lang="en-IN" dirty="0" err="1" smtClean="0"/>
              <a:t>Hatespeech</a:t>
            </a:r>
            <a:r>
              <a:rPr lang="en-IN" dirty="0" smtClean="0"/>
              <a:t> Detection</a:t>
            </a:r>
          </a:p>
          <a:p>
            <a:r>
              <a:rPr lang="en-IN" dirty="0" smtClean="0"/>
              <a:t>Presented Date : 09-03-2024</a:t>
            </a:r>
          </a:p>
          <a:p>
            <a:r>
              <a:rPr lang="en-IN" dirty="0" smtClean="0"/>
              <a:t>Presented By : </a:t>
            </a:r>
            <a:r>
              <a:rPr lang="en-IN" dirty="0" err="1" smtClean="0"/>
              <a:t>Saravanan</a:t>
            </a:r>
            <a:r>
              <a:rPr lang="en-IN" dirty="0" smtClean="0"/>
              <a:t> J</a:t>
            </a:r>
          </a:p>
          <a:p>
            <a:r>
              <a:rPr lang="en-IN" dirty="0" smtClean="0"/>
              <a:t> </a:t>
            </a:r>
            <a:endParaRPr lang="en-IN" dirty="0"/>
          </a:p>
        </p:txBody>
      </p:sp>
    </p:spTree>
    <p:extLst>
      <p:ext uri="{BB962C8B-B14F-4D97-AF65-F5344CB8AC3E}">
        <p14:creationId xmlns:p14="http://schemas.microsoft.com/office/powerpoint/2010/main" val="321617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2495" y="1290843"/>
            <a:ext cx="6789323" cy="3539430"/>
          </a:xfrm>
          <a:prstGeom prst="rect">
            <a:avLst/>
          </a:prstGeom>
        </p:spPr>
        <p:txBody>
          <a:bodyPr wrap="square">
            <a:spAutoFit/>
          </a:bodyPr>
          <a:lstStyle/>
          <a:p>
            <a:r>
              <a:rPr lang="en-US" sz="3200" spc="-80" dirty="0" smtClean="0">
                <a:latin typeface="Arial" panose="020B0604020202020204" pitchFamily="34" charset="0"/>
              </a:rPr>
              <a:t>Agenda:</a:t>
            </a:r>
          </a:p>
          <a:p>
            <a:endParaRPr lang="en-US" sz="3200" spc="-80" dirty="0">
              <a:latin typeface="Arial" panose="020B0604020202020204" pitchFamily="34" charset="0"/>
            </a:endParaRPr>
          </a:p>
          <a:p>
            <a:r>
              <a:rPr lang="en-US" sz="3200" spc="-80" dirty="0" smtClean="0">
                <a:latin typeface="Arial" panose="020B0604020202020204" pitchFamily="34" charset="0"/>
              </a:rPr>
              <a:t>Objective</a:t>
            </a:r>
          </a:p>
          <a:p>
            <a:r>
              <a:rPr lang="en-US" sz="3200" spc="-80" dirty="0" smtClean="0">
                <a:latin typeface="Arial" panose="020B0604020202020204" pitchFamily="34" charset="0"/>
              </a:rPr>
              <a:t>Dataset</a:t>
            </a:r>
          </a:p>
          <a:p>
            <a:r>
              <a:rPr lang="en-US" sz="3200" spc="-80" dirty="0" smtClean="0">
                <a:latin typeface="Arial" panose="020B0604020202020204" pitchFamily="34" charset="0"/>
              </a:rPr>
              <a:t>Data Collection &amp; EDA</a:t>
            </a:r>
          </a:p>
          <a:p>
            <a:r>
              <a:rPr lang="en-US" sz="3200" spc="-80" dirty="0" smtClean="0">
                <a:latin typeface="Arial" panose="020B0604020202020204" pitchFamily="34" charset="0"/>
              </a:rPr>
              <a:t>Model Selection</a:t>
            </a:r>
          </a:p>
          <a:p>
            <a:r>
              <a:rPr lang="en-US" sz="3200" spc="-80" dirty="0" smtClean="0">
                <a:latin typeface="Arial" panose="020B0604020202020204" pitchFamily="34" charset="0"/>
              </a:rPr>
              <a:t>Model Evaluation</a:t>
            </a:r>
            <a:endParaRPr lang="en-IN" sz="3200" dirty="0"/>
          </a:p>
        </p:txBody>
      </p:sp>
    </p:spTree>
    <p:extLst>
      <p:ext uri="{BB962C8B-B14F-4D97-AF65-F5344CB8AC3E}">
        <p14:creationId xmlns:p14="http://schemas.microsoft.com/office/powerpoint/2010/main" val="30850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1720840"/>
            <a:ext cx="11028218" cy="2585323"/>
          </a:xfrm>
          <a:prstGeom prst="rect">
            <a:avLst/>
          </a:prstGeom>
        </p:spPr>
        <p:txBody>
          <a:bodyPr wrap="square">
            <a:spAutoFit/>
          </a:bodyPr>
          <a:lstStyle/>
          <a:p>
            <a:r>
              <a:rPr lang="en-US" dirty="0" smtClean="0">
                <a:latin typeface="Arial" panose="020B0604020202020204" pitchFamily="34" charset="0"/>
                <a:ea typeface="Arial" panose="020B0604020202020204" pitchFamily="34" charset="0"/>
              </a:rPr>
              <a:t>Objective:</a:t>
            </a:r>
          </a:p>
          <a:p>
            <a:endParaRPr lang="en-US" dirty="0" smtClean="0">
              <a:latin typeface="Arial" panose="020B0604020202020204" pitchFamily="34" charset="0"/>
              <a:ea typeface="Arial" panose="020B0604020202020204" pitchFamily="34" charset="0"/>
            </a:endParaRPr>
          </a:p>
          <a:p>
            <a:r>
              <a:rPr lang="en-US" dirty="0" smtClean="0">
                <a:latin typeface="Arial" panose="020B0604020202020204" pitchFamily="34" charset="0"/>
                <a:ea typeface="Arial" panose="020B0604020202020204" pitchFamily="34" charset="0"/>
              </a:rPr>
              <a:t>The </a:t>
            </a:r>
            <a:r>
              <a:rPr lang="en-US" dirty="0">
                <a:latin typeface="Arial" panose="020B0604020202020204" pitchFamily="34" charset="0"/>
                <a:ea typeface="Arial" panose="020B0604020202020204" pitchFamily="34" charset="0"/>
              </a:rPr>
              <a:t>objective of this project is to analyze and mitigate hate speech in online platforms through a comprehensive approach that encompasses contextual analysis, temporal analysis, user profiling, geospatial analysis, false positive/negative analysis, and hate speech detection. By addressing these aspects, the project aims to enhance our understanding of hate speech dynamics, identify patterns and trends over time, profile users prone to engaging in hate speech, analyze geographic distributions, evaluate model performance, and ultimately develop effective strategies to detect and mitigate hate speech online</a:t>
            </a:r>
            <a:endParaRPr lang="en-IN" dirty="0"/>
          </a:p>
        </p:txBody>
      </p:sp>
    </p:spTree>
    <p:extLst>
      <p:ext uri="{BB962C8B-B14F-4D97-AF65-F5344CB8AC3E}">
        <p14:creationId xmlns:p14="http://schemas.microsoft.com/office/powerpoint/2010/main" val="267699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47" y="355736"/>
            <a:ext cx="9404723" cy="1400530"/>
          </a:xfrm>
        </p:spPr>
        <p:txBody>
          <a:bodyPr/>
          <a:lstStyle/>
          <a:p>
            <a:r>
              <a:rPr lang="en-IN" sz="2400" dirty="0" smtClean="0"/>
              <a:t>Hate speech:</a:t>
            </a:r>
            <a:br>
              <a:rPr lang="en-IN" sz="2400" dirty="0" smtClean="0"/>
            </a:br>
            <a:r>
              <a:rPr lang="en-IN" sz="2400" dirty="0"/>
              <a:t/>
            </a:r>
            <a:br>
              <a:rPr lang="en-IN" sz="2400" dirty="0"/>
            </a:br>
            <a:r>
              <a:rPr lang="en-US" sz="2400" dirty="0"/>
              <a:t>In common language, “hate speech” refers to offensive discourse targeting a group or an individual based on inherent characteristics (such as race, religion or gender) and that may threaten social peace.</a:t>
            </a:r>
            <a:endParaRPr lang="en-IN" sz="2400" dirty="0"/>
          </a:p>
        </p:txBody>
      </p:sp>
      <p:sp>
        <p:nvSpPr>
          <p:cNvPr id="3" name="Content Placeholder 2"/>
          <p:cNvSpPr>
            <a:spLocks noGrp="1"/>
          </p:cNvSpPr>
          <p:nvPr>
            <p:ph idx="1"/>
          </p:nvPr>
        </p:nvSpPr>
        <p:spPr>
          <a:xfrm>
            <a:off x="853929" y="5059354"/>
            <a:ext cx="8946541" cy="4195481"/>
          </a:xfrm>
        </p:spPr>
        <p:txBody>
          <a:bodyPr/>
          <a:lstStyle/>
          <a:p>
            <a:r>
              <a:rPr lang="en-IN" dirty="0" smtClean="0"/>
              <a:t>Dataset Link:</a:t>
            </a:r>
          </a:p>
          <a:p>
            <a:pPr marL="0" indent="0">
              <a:buNone/>
            </a:pPr>
            <a:r>
              <a:rPr lang="en-US" dirty="0">
                <a:hlinkClick r:id="rId2"/>
              </a:rPr>
              <a:t>Hate Speech Dataset.zip - Google Drive</a:t>
            </a:r>
            <a:endParaRPr lang="en-IN" dirty="0"/>
          </a:p>
        </p:txBody>
      </p:sp>
    </p:spTree>
    <p:extLst>
      <p:ext uri="{BB962C8B-B14F-4D97-AF65-F5344CB8AC3E}">
        <p14:creationId xmlns:p14="http://schemas.microsoft.com/office/powerpoint/2010/main" val="299491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9857" y="249382"/>
            <a:ext cx="2514700" cy="769441"/>
          </a:xfrm>
          <a:prstGeom prst="rect">
            <a:avLst/>
          </a:prstGeom>
          <a:noFill/>
        </p:spPr>
        <p:txBody>
          <a:bodyPr wrap="square" rtlCol="0">
            <a:spAutoFit/>
          </a:bodyPr>
          <a:lstStyle/>
          <a:p>
            <a:r>
              <a:rPr lang="en-IN" sz="4400" dirty="0" smtClean="0"/>
              <a:t>MODELS</a:t>
            </a:r>
            <a:endParaRPr lang="en-IN" sz="4400" dirty="0" smtClean="0"/>
          </a:p>
        </p:txBody>
      </p:sp>
      <p:sp>
        <p:nvSpPr>
          <p:cNvPr id="6" name="TextBox 5"/>
          <p:cNvSpPr txBox="1"/>
          <p:nvPr/>
        </p:nvSpPr>
        <p:spPr>
          <a:xfrm>
            <a:off x="0" y="2627246"/>
            <a:ext cx="2049072" cy="523220"/>
          </a:xfrm>
          <a:prstGeom prst="rect">
            <a:avLst/>
          </a:prstGeom>
          <a:noFill/>
        </p:spPr>
        <p:txBody>
          <a:bodyPr wrap="square" rtlCol="0">
            <a:spAutoFit/>
          </a:bodyPr>
          <a:lstStyle/>
          <a:p>
            <a:r>
              <a:rPr lang="en-IN" sz="2800" b="1" dirty="0" err="1" smtClean="0"/>
              <a:t>LinearSVC</a:t>
            </a:r>
            <a:endParaRPr lang="en-IN" sz="2800" b="1" dirty="0"/>
          </a:p>
        </p:txBody>
      </p:sp>
      <p:pic>
        <p:nvPicPr>
          <p:cNvPr id="2" name="Picture 1"/>
          <p:cNvPicPr>
            <a:picLocks noChangeAspect="1"/>
          </p:cNvPicPr>
          <p:nvPr/>
        </p:nvPicPr>
        <p:blipFill>
          <a:blip r:embed="rId2"/>
          <a:stretch>
            <a:fillRect/>
          </a:stretch>
        </p:blipFill>
        <p:spPr>
          <a:xfrm>
            <a:off x="0" y="3150467"/>
            <a:ext cx="4911222" cy="1657796"/>
          </a:xfrm>
          <a:prstGeom prst="rect">
            <a:avLst/>
          </a:prstGeom>
        </p:spPr>
      </p:pic>
      <p:pic>
        <p:nvPicPr>
          <p:cNvPr id="3" name="Picture 2"/>
          <p:cNvPicPr>
            <a:picLocks noChangeAspect="1"/>
          </p:cNvPicPr>
          <p:nvPr/>
        </p:nvPicPr>
        <p:blipFill>
          <a:blip r:embed="rId3"/>
          <a:stretch>
            <a:fillRect/>
          </a:stretch>
        </p:blipFill>
        <p:spPr>
          <a:xfrm>
            <a:off x="6560729" y="3150466"/>
            <a:ext cx="4767094" cy="1657797"/>
          </a:xfrm>
          <a:prstGeom prst="rect">
            <a:avLst/>
          </a:prstGeom>
        </p:spPr>
      </p:pic>
      <p:sp>
        <p:nvSpPr>
          <p:cNvPr id="7" name="TextBox 6"/>
          <p:cNvSpPr txBox="1"/>
          <p:nvPr/>
        </p:nvSpPr>
        <p:spPr>
          <a:xfrm>
            <a:off x="6984557" y="2490326"/>
            <a:ext cx="3919437" cy="523220"/>
          </a:xfrm>
          <a:prstGeom prst="rect">
            <a:avLst/>
          </a:prstGeom>
          <a:noFill/>
        </p:spPr>
        <p:txBody>
          <a:bodyPr wrap="square" rtlCol="0">
            <a:spAutoFit/>
          </a:bodyPr>
          <a:lstStyle/>
          <a:p>
            <a:r>
              <a:rPr lang="en-IN" sz="2800" b="1" dirty="0" smtClean="0"/>
              <a:t>Logistic Regression </a:t>
            </a:r>
            <a:endParaRPr lang="en-IN" sz="2800" b="1" dirty="0"/>
          </a:p>
        </p:txBody>
      </p:sp>
    </p:spTree>
    <p:extLst>
      <p:ext uri="{BB962C8B-B14F-4D97-AF65-F5344CB8AC3E}">
        <p14:creationId xmlns:p14="http://schemas.microsoft.com/office/powerpoint/2010/main" val="246881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169755"/>
          </a:xfrm>
        </p:spPr>
        <p:txBody>
          <a:bodyPr/>
          <a:lstStyle/>
          <a:p>
            <a:r>
              <a:rPr lang="en-US" sz="2600" dirty="0" err="1" smtClean="0"/>
              <a:t>L</a:t>
            </a:r>
            <a:r>
              <a:rPr lang="en-US" sz="2600" b="1" dirty="0" err="1" smtClean="0"/>
              <a:t>inearSVC</a:t>
            </a:r>
            <a:r>
              <a:rPr lang="en-US" sz="2600" b="1" dirty="0" smtClean="0"/>
              <a:t> Overview:</a:t>
            </a:r>
            <a:r>
              <a:rPr lang="en-US" sz="2600" dirty="0" smtClean="0"/>
              <a:t/>
            </a:r>
            <a:br>
              <a:rPr lang="en-US" sz="2600" dirty="0" smtClean="0"/>
            </a:br>
            <a:r>
              <a:rPr lang="en-US" sz="2600" dirty="0"/>
              <a:t/>
            </a:r>
            <a:br>
              <a:rPr lang="en-US" sz="2600" dirty="0"/>
            </a:br>
            <a:r>
              <a:rPr lang="en-US" sz="2600" dirty="0"/>
              <a:t>Introduction to </a:t>
            </a:r>
            <a:r>
              <a:rPr lang="en-US" sz="2600" dirty="0" err="1"/>
              <a:t>LinearSVC</a:t>
            </a:r>
            <a:r>
              <a:rPr lang="en-US" sz="2600" dirty="0"/>
              <a:t> (Linear Support Vector Classifier) as a popular linear classification algorithm.</a:t>
            </a:r>
            <a:br>
              <a:rPr lang="en-US" sz="2600" dirty="0"/>
            </a:br>
            <a:r>
              <a:rPr lang="en-US" sz="2600" dirty="0"/>
              <a:t>Explanation of how </a:t>
            </a:r>
            <a:r>
              <a:rPr lang="en-US" sz="2600" dirty="0" err="1"/>
              <a:t>LinearSVC</a:t>
            </a:r>
            <a:r>
              <a:rPr lang="en-US" sz="2600" dirty="0"/>
              <a:t> works, including the concept of finding a hyperplane to separate classes in the feature space</a:t>
            </a:r>
            <a:r>
              <a:rPr lang="en-US" sz="2600" dirty="0" smtClean="0"/>
              <a:t>.</a:t>
            </a:r>
            <a:br>
              <a:rPr lang="en-US" sz="2600" dirty="0" smtClean="0"/>
            </a:br>
            <a:r>
              <a:rPr lang="en-US" sz="2600" dirty="0"/>
              <a:t/>
            </a:r>
            <a:br>
              <a:rPr lang="en-US" sz="2600" dirty="0"/>
            </a:br>
            <a:r>
              <a:rPr lang="en-US" sz="2600" dirty="0" smtClean="0"/>
              <a:t/>
            </a:r>
            <a:br>
              <a:rPr lang="en-US" sz="2600" dirty="0" smtClean="0"/>
            </a:br>
            <a:r>
              <a:rPr lang="en-US" sz="2600" b="1" dirty="0"/>
              <a:t>A</a:t>
            </a:r>
            <a:r>
              <a:rPr lang="en-US" sz="2600" b="1" dirty="0" smtClean="0"/>
              <a:t>dvantages </a:t>
            </a:r>
            <a:r>
              <a:rPr lang="en-US" sz="2600" b="1" dirty="0"/>
              <a:t>of using </a:t>
            </a:r>
            <a:r>
              <a:rPr lang="en-US" sz="2600" b="1" dirty="0" err="1"/>
              <a:t>LinearSVC</a:t>
            </a:r>
            <a:r>
              <a:rPr lang="en-US" sz="2600" b="1" dirty="0" smtClean="0"/>
              <a:t>:</a:t>
            </a:r>
            <a:r>
              <a:rPr lang="en-US" sz="2600" dirty="0" smtClean="0"/>
              <a:t/>
            </a:r>
            <a:br>
              <a:rPr lang="en-US" sz="2600" dirty="0" smtClean="0"/>
            </a:br>
            <a:r>
              <a:rPr lang="en-US" sz="2600" dirty="0" smtClean="0"/>
              <a:t>Simplicity </a:t>
            </a:r>
            <a:r>
              <a:rPr lang="en-US" sz="2600" dirty="0"/>
              <a:t>and efficiency.</a:t>
            </a:r>
            <a:br>
              <a:rPr lang="en-US" sz="2600" dirty="0"/>
            </a:br>
            <a:r>
              <a:rPr lang="en-US" sz="2600" dirty="0"/>
              <a:t>Scalability with large datasets.</a:t>
            </a:r>
            <a:br>
              <a:rPr lang="en-US" sz="2600" dirty="0"/>
            </a:br>
            <a:r>
              <a:rPr lang="en-US" sz="2600" dirty="0"/>
              <a:t>Interpretability of coefficients for feature importance.</a:t>
            </a:r>
            <a:br>
              <a:rPr lang="en-US" sz="2600" dirty="0"/>
            </a:br>
            <a:r>
              <a:rPr lang="en-US" sz="2600" dirty="0"/>
              <a:t>Effectiveness in linearly separable datasets.</a:t>
            </a:r>
            <a:br>
              <a:rPr lang="en-US" sz="2600" dirty="0"/>
            </a:br>
            <a:r>
              <a:rPr lang="en-US" sz="2600" dirty="0"/>
              <a:t/>
            </a:r>
            <a:br>
              <a:rPr lang="en-US" sz="2600" dirty="0"/>
            </a:br>
            <a:endParaRPr lang="en-IN" sz="2600" dirty="0"/>
          </a:p>
        </p:txBody>
      </p:sp>
    </p:spTree>
    <p:extLst>
      <p:ext uri="{BB962C8B-B14F-4D97-AF65-F5344CB8AC3E}">
        <p14:creationId xmlns:p14="http://schemas.microsoft.com/office/powerpoint/2010/main" val="16628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256" y="2323081"/>
            <a:ext cx="9404723" cy="1400530"/>
          </a:xfrm>
        </p:spPr>
        <p:txBody>
          <a:bodyPr/>
          <a:lstStyle/>
          <a:p>
            <a:r>
              <a:rPr lang="en-IN" sz="8000" dirty="0" smtClean="0"/>
              <a:t>THANK YOU</a:t>
            </a:r>
            <a:endParaRPr lang="en-IN" sz="8000" dirty="0"/>
          </a:p>
        </p:txBody>
      </p:sp>
    </p:spTree>
    <p:extLst>
      <p:ext uri="{BB962C8B-B14F-4D97-AF65-F5344CB8AC3E}">
        <p14:creationId xmlns:p14="http://schemas.microsoft.com/office/powerpoint/2010/main" val="2740214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145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Hate speech:  In common language, “hate speech” refers to offensive discourse targeting a group or an individual based on inherent characteristics (such as race, religion or gender) and that may threaten social peace.</vt:lpstr>
      <vt:lpstr>PowerPoint Presentation</vt:lpstr>
      <vt:lpstr>LinearSVC Overview:  Introduction to LinearSVC (Linear Support Vector Classifier) as a popular linear classification algorithm. Explanation of how LinearSVC works, including the concept of finding a hyperplane to separate classes in the feature space.   Advantages of using LinearSVC: Simplicity and efficiency. Scalability with large datasets. Interpretability of coefficients for feature importance. Effectiveness in linearly separable datasets.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cp:revision>
  <dcterms:created xsi:type="dcterms:W3CDTF">2024-03-04T05:12:37Z</dcterms:created>
  <dcterms:modified xsi:type="dcterms:W3CDTF">2024-03-10T06:02:59Z</dcterms:modified>
</cp:coreProperties>
</file>