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6"/>
  </p:notesMasterIdLst>
  <p:sldIdLst>
    <p:sldId id="395" r:id="rId5"/>
  </p:sldIdLst>
  <p:sldSz cx="12192000" cy="6858000"/>
  <p:notesSz cx="6858000" cy="9525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1B2625-D882-4B9B-A4EE-9EF3C19F874B}">
          <p14:sldIdLst>
            <p14:sldId id="3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ACC5B"/>
    <a:srgbClr val="85C23C"/>
    <a:srgbClr val="B3E3FF"/>
    <a:srgbClr val="4CD3D6"/>
    <a:srgbClr val="33CCFF"/>
    <a:srgbClr val="00FFFF"/>
    <a:srgbClr val="CBD8DE"/>
    <a:srgbClr val="0000FF"/>
    <a:srgbClr val="F1EB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B683D-B51F-4EC8-BCE0-FBD6337C50BE}" v="32" dt="2025-03-07T13:25:00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9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147E4-5C00-4CC3-BF74-560249838E1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190625"/>
            <a:ext cx="5715000" cy="3214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583906"/>
            <a:ext cx="5486400" cy="37504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047097"/>
            <a:ext cx="2971800" cy="4779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DDDE4-9187-44B0-97DD-18729EC05F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17"/>
            <a:ext cx="12154139" cy="6832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5099"/>
            <a:ext cx="11360785" cy="1123707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288806"/>
            <a:ext cx="11360785" cy="63524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92465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802" y="6053069"/>
            <a:ext cx="2402393" cy="678792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 userDrawn="1"/>
        </p:nvSpPr>
        <p:spPr>
          <a:xfrm>
            <a:off x="190500" y="6392465"/>
            <a:ext cx="1809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Visteon Confidential</a:t>
            </a:r>
          </a:p>
        </p:txBody>
      </p:sp>
    </p:spTree>
    <p:extLst>
      <p:ext uri="{BB962C8B-B14F-4D97-AF65-F5344CB8AC3E}">
        <p14:creationId xmlns:p14="http://schemas.microsoft.com/office/powerpoint/2010/main" val="75200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1900" y="1371600"/>
            <a:ext cx="5486400" cy="4805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88913"/>
            <a:ext cx="10058400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54864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2195512"/>
            <a:ext cx="548640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2181" y="1371600"/>
            <a:ext cx="5513419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2181" y="2195512"/>
            <a:ext cx="551341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2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29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Key Message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683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3683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80899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4241800" y="1397000"/>
            <a:ext cx="3695700" cy="2654300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2418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089900" y="4330700"/>
            <a:ext cx="36957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45926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Key Messages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3124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270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901496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185918" y="1238337"/>
            <a:ext cx="1803400" cy="129522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40055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229600" y="2959100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5270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4"/>
          </p:nvPr>
        </p:nvSpPr>
        <p:spPr>
          <a:xfrm>
            <a:off x="440055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5"/>
          </p:nvPr>
        </p:nvSpPr>
        <p:spPr>
          <a:xfrm>
            <a:off x="8229600" y="3767431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5270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7"/>
          </p:nvPr>
        </p:nvSpPr>
        <p:spPr>
          <a:xfrm>
            <a:off x="440055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>
          <a:xfrm>
            <a:off x="8229600" y="4575762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9"/>
          </p:nvPr>
        </p:nvSpPr>
        <p:spPr>
          <a:xfrm>
            <a:off x="5270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0"/>
          </p:nvPr>
        </p:nvSpPr>
        <p:spPr>
          <a:xfrm>
            <a:off x="440055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31"/>
          </p:nvPr>
        </p:nvSpPr>
        <p:spPr>
          <a:xfrm>
            <a:off x="8229600" y="5384093"/>
            <a:ext cx="3374136" cy="640080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257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95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83350"/>
            <a:ext cx="1371600" cy="365125"/>
          </a:xfrm>
        </p:spPr>
        <p:txBody>
          <a:bodyPr/>
          <a:lstStyle>
            <a:lvl1pPr algn="l">
              <a:defRPr/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6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Bulleted Text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096000" cy="6858000"/>
          </a:xfr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9200" y="1003300"/>
            <a:ext cx="5486400" cy="5001419"/>
          </a:xfrm>
        </p:spPr>
        <p:txBody>
          <a:bodyPr anchor="ctr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61125"/>
            <a:ext cx="157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561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1" r="4158" b="27068"/>
          <a:stretch/>
        </p:blipFill>
        <p:spPr>
          <a:xfrm>
            <a:off x="-1" y="1314452"/>
            <a:ext cx="12192001" cy="55435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75" y="1273481"/>
            <a:ext cx="3822049" cy="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10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891" b="29758"/>
          <a:stretch/>
        </p:blipFill>
        <p:spPr>
          <a:xfrm>
            <a:off x="4238171" y="3009902"/>
            <a:ext cx="7953829" cy="3845717"/>
          </a:xfrm>
          <a:prstGeom prst="rect">
            <a:avLst/>
          </a:prstGeom>
        </p:spPr>
      </p:pic>
      <p:sp>
        <p:nvSpPr>
          <p:cNvPr id="4" name="Freeform 3"/>
          <p:cNvSpPr/>
          <p:nvPr userDrawn="1"/>
        </p:nvSpPr>
        <p:spPr bwMode="white">
          <a:xfrm>
            <a:off x="5885260" y="6431759"/>
            <a:ext cx="423862" cy="431006"/>
          </a:xfrm>
          <a:custGeom>
            <a:avLst/>
            <a:gdLst>
              <a:gd name="connsiteX0" fmla="*/ 0 w 421481"/>
              <a:gd name="connsiteY0" fmla="*/ 357187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57187 h 364331"/>
              <a:gd name="connsiteX0" fmla="*/ 0 w 421481"/>
              <a:gd name="connsiteY0" fmla="*/ 369093 h 369093"/>
              <a:gd name="connsiteX1" fmla="*/ 0 w 421481"/>
              <a:gd name="connsiteY1" fmla="*/ 85725 h 369093"/>
              <a:gd name="connsiteX2" fmla="*/ 214312 w 421481"/>
              <a:gd name="connsiteY2" fmla="*/ 0 h 369093"/>
              <a:gd name="connsiteX3" fmla="*/ 409575 w 421481"/>
              <a:gd name="connsiteY3" fmla="*/ 9525 h 369093"/>
              <a:gd name="connsiteX4" fmla="*/ 421481 w 421481"/>
              <a:gd name="connsiteY4" fmla="*/ 233362 h 369093"/>
              <a:gd name="connsiteX5" fmla="*/ 404812 w 421481"/>
              <a:gd name="connsiteY5" fmla="*/ 309562 h 369093"/>
              <a:gd name="connsiteX6" fmla="*/ 240506 w 421481"/>
              <a:gd name="connsiteY6" fmla="*/ 333375 h 369093"/>
              <a:gd name="connsiteX7" fmla="*/ 57150 w 421481"/>
              <a:gd name="connsiteY7" fmla="*/ 364331 h 369093"/>
              <a:gd name="connsiteX8" fmla="*/ 0 w 421481"/>
              <a:gd name="connsiteY8" fmla="*/ 369093 h 369093"/>
              <a:gd name="connsiteX0" fmla="*/ 0 w 421481"/>
              <a:gd name="connsiteY0" fmla="*/ 364330 h 364331"/>
              <a:gd name="connsiteX1" fmla="*/ 0 w 421481"/>
              <a:gd name="connsiteY1" fmla="*/ 85725 h 364331"/>
              <a:gd name="connsiteX2" fmla="*/ 214312 w 421481"/>
              <a:gd name="connsiteY2" fmla="*/ 0 h 364331"/>
              <a:gd name="connsiteX3" fmla="*/ 409575 w 421481"/>
              <a:gd name="connsiteY3" fmla="*/ 9525 h 364331"/>
              <a:gd name="connsiteX4" fmla="*/ 421481 w 421481"/>
              <a:gd name="connsiteY4" fmla="*/ 233362 h 364331"/>
              <a:gd name="connsiteX5" fmla="*/ 404812 w 421481"/>
              <a:gd name="connsiteY5" fmla="*/ 309562 h 364331"/>
              <a:gd name="connsiteX6" fmla="*/ 240506 w 421481"/>
              <a:gd name="connsiteY6" fmla="*/ 333375 h 364331"/>
              <a:gd name="connsiteX7" fmla="*/ 57150 w 421481"/>
              <a:gd name="connsiteY7" fmla="*/ 364331 h 364331"/>
              <a:gd name="connsiteX8" fmla="*/ 0 w 421481"/>
              <a:gd name="connsiteY8" fmla="*/ 364330 h 364331"/>
              <a:gd name="connsiteX0" fmla="*/ 0 w 421481"/>
              <a:gd name="connsiteY0" fmla="*/ 354805 h 354806"/>
              <a:gd name="connsiteX1" fmla="*/ 0 w 421481"/>
              <a:gd name="connsiteY1" fmla="*/ 76200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1481"/>
              <a:gd name="connsiteY0" fmla="*/ 354805 h 354806"/>
              <a:gd name="connsiteX1" fmla="*/ 2381 w 421481"/>
              <a:gd name="connsiteY1" fmla="*/ 85725 h 354806"/>
              <a:gd name="connsiteX2" fmla="*/ 214312 w 421481"/>
              <a:gd name="connsiteY2" fmla="*/ 7144 h 354806"/>
              <a:gd name="connsiteX3" fmla="*/ 409575 w 421481"/>
              <a:gd name="connsiteY3" fmla="*/ 0 h 354806"/>
              <a:gd name="connsiteX4" fmla="*/ 421481 w 421481"/>
              <a:gd name="connsiteY4" fmla="*/ 223837 h 354806"/>
              <a:gd name="connsiteX5" fmla="*/ 404812 w 421481"/>
              <a:gd name="connsiteY5" fmla="*/ 300037 h 354806"/>
              <a:gd name="connsiteX6" fmla="*/ 240506 w 421481"/>
              <a:gd name="connsiteY6" fmla="*/ 323850 h 354806"/>
              <a:gd name="connsiteX7" fmla="*/ 57150 w 421481"/>
              <a:gd name="connsiteY7" fmla="*/ 354806 h 354806"/>
              <a:gd name="connsiteX8" fmla="*/ 0 w 421481"/>
              <a:gd name="connsiteY8" fmla="*/ 354805 h 3548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14312 w 423862"/>
              <a:gd name="connsiteY2" fmla="*/ 83344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04812 w 423862"/>
              <a:gd name="connsiteY5" fmla="*/ 376237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40506 w 423862"/>
              <a:gd name="connsiteY6" fmla="*/ 400050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3362 w 423862"/>
              <a:gd name="connsiteY6" fmla="*/ 414337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  <a:gd name="connsiteX0" fmla="*/ 0 w 423862"/>
              <a:gd name="connsiteY0" fmla="*/ 431005 h 431006"/>
              <a:gd name="connsiteX1" fmla="*/ 2381 w 423862"/>
              <a:gd name="connsiteY1" fmla="*/ 161925 h 431006"/>
              <a:gd name="connsiteX2" fmla="*/ 209550 w 423862"/>
              <a:gd name="connsiteY2" fmla="*/ 78582 h 431006"/>
              <a:gd name="connsiteX3" fmla="*/ 423862 w 423862"/>
              <a:gd name="connsiteY3" fmla="*/ 0 h 431006"/>
              <a:gd name="connsiteX4" fmla="*/ 421481 w 423862"/>
              <a:gd name="connsiteY4" fmla="*/ 300037 h 431006"/>
              <a:gd name="connsiteX5" fmla="*/ 419100 w 423862"/>
              <a:gd name="connsiteY5" fmla="*/ 423862 h 431006"/>
              <a:gd name="connsiteX6" fmla="*/ 230981 w 423862"/>
              <a:gd name="connsiteY6" fmla="*/ 426243 h 431006"/>
              <a:gd name="connsiteX7" fmla="*/ 57150 w 423862"/>
              <a:gd name="connsiteY7" fmla="*/ 431006 h 431006"/>
              <a:gd name="connsiteX8" fmla="*/ 0 w 423862"/>
              <a:gd name="connsiteY8" fmla="*/ 431005 h 43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862" h="431006">
                <a:moveTo>
                  <a:pt x="0" y="431005"/>
                </a:moveTo>
                <a:cubicBezTo>
                  <a:pt x="794" y="341312"/>
                  <a:pt x="1587" y="251618"/>
                  <a:pt x="2381" y="161925"/>
                </a:cubicBezTo>
                <a:lnTo>
                  <a:pt x="209550" y="78582"/>
                </a:lnTo>
                <a:lnTo>
                  <a:pt x="423862" y="0"/>
                </a:lnTo>
                <a:cubicBezTo>
                  <a:pt x="423068" y="100012"/>
                  <a:pt x="422275" y="200025"/>
                  <a:pt x="421481" y="300037"/>
                </a:cubicBezTo>
                <a:cubicBezTo>
                  <a:pt x="420687" y="341312"/>
                  <a:pt x="419894" y="382587"/>
                  <a:pt x="419100" y="423862"/>
                </a:cubicBezTo>
                <a:lnTo>
                  <a:pt x="230981" y="426243"/>
                </a:lnTo>
                <a:lnTo>
                  <a:pt x="57150" y="431006"/>
                </a:lnTo>
                <a:lnTo>
                  <a:pt x="0" y="43100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FB6F8-9286-4034-9F49-2B746BE50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2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300" y="1371601"/>
            <a:ext cx="109855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70800" y="6521448"/>
            <a:ext cx="4114800" cy="288927"/>
          </a:xfrm>
        </p:spPr>
        <p:txBody>
          <a:bodyPr/>
          <a:lstStyle>
            <a:lvl1pPr>
              <a:defRPr lang="en-US" sz="900" kern="12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27600" y="6483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0" y="6010277"/>
            <a:ext cx="12192000" cy="542923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319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019803"/>
            <a:ext cx="12192000" cy="8381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0" y="6019800"/>
            <a:ext cx="12192000" cy="539496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293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Oran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7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on Te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4" y="1371601"/>
            <a:ext cx="10391775" cy="40576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ull pa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599" y="462911"/>
            <a:ext cx="1308101" cy="25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79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1003300"/>
            <a:ext cx="10598149" cy="11176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20900"/>
            <a:ext cx="10598150" cy="68103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2732" y="5799069"/>
            <a:ext cx="2402393" cy="6787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52" b="9686"/>
          <a:stretch/>
        </p:blipFill>
        <p:spPr>
          <a:xfrm>
            <a:off x="1785257" y="813556"/>
            <a:ext cx="10406743" cy="60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41" y="390592"/>
            <a:ext cx="1399778" cy="3955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187325"/>
            <a:ext cx="10083800" cy="8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1371600"/>
            <a:ext cx="109855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70800" y="6483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244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B6FB6F8-9286-4034-9F49-2B746BE500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0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86" r:id="rId2"/>
    <p:sldLayoutId id="2147483702" r:id="rId3"/>
    <p:sldLayoutId id="2147483699" r:id="rId4"/>
    <p:sldLayoutId id="2147483703" r:id="rId5"/>
    <p:sldLayoutId id="2147483695" r:id="rId6"/>
    <p:sldLayoutId id="2147483696" r:id="rId7"/>
    <p:sldLayoutId id="2147483704" r:id="rId8"/>
    <p:sldLayoutId id="2147483687" r:id="rId9"/>
    <p:sldLayoutId id="2147483688" r:id="rId10"/>
    <p:sldLayoutId id="2147483689" r:id="rId11"/>
    <p:sldLayoutId id="2147483690" r:id="rId12"/>
    <p:sldLayoutId id="2147483698" r:id="rId13"/>
    <p:sldLayoutId id="2147483705" r:id="rId14"/>
    <p:sldLayoutId id="2147483691" r:id="rId15"/>
    <p:sldLayoutId id="2147483693" r:id="rId16"/>
    <p:sldLayoutId id="2147483697" r:id="rId17"/>
    <p:sldLayoutId id="2147483694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864" userDrawn="1">
          <p15:clr>
            <a:srgbClr val="F26B43"/>
          </p15:clr>
        </p15:guide>
        <p15:guide id="4" pos="232" userDrawn="1">
          <p15:clr>
            <a:srgbClr val="F26B43"/>
          </p15:clr>
        </p15:guide>
        <p15:guide id="5" orient="horz" pos="3904" userDrawn="1">
          <p15:clr>
            <a:srgbClr val="F26B43"/>
          </p15:clr>
        </p15:guide>
        <p15:guide id="6" orient="horz" pos="632" userDrawn="1">
          <p15:clr>
            <a:srgbClr val="F26B43"/>
          </p15:clr>
        </p15:guide>
        <p15:guide id="7" orient="horz" pos="112" userDrawn="1">
          <p15:clr>
            <a:srgbClr val="F26B43"/>
          </p15:clr>
        </p15:guide>
        <p15:guide id="8" pos="7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B711-A069-A970-BE01-51F67DBA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12" y="14621"/>
            <a:ext cx="10083800" cy="628650"/>
          </a:xfrm>
        </p:spPr>
        <p:txBody>
          <a:bodyPr>
            <a:normAutofit/>
          </a:bodyPr>
          <a:lstStyle/>
          <a:p>
            <a:r>
              <a:rPr lang="en-US" sz="2400" dirty="0"/>
              <a:t>HMI Validation using De-serializer setup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FCA88CF6-59D3-0E75-C056-8A4111CAD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437" y="261100"/>
            <a:ext cx="6015825" cy="677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To achieve the HMI content into the test PC from SoC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Project: W616- Mahindra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Description: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Functionality of ECU: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The W616 SoC display output is serialized by MAX967 family serializer IC.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In cluster Display the same data is deserialized by MAX967 family Deserializer 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Proposed Functionality</a:t>
            </a:r>
            <a:r>
              <a:rPr lang="en-US" altLang="en-US" sz="1400" b="1" dirty="0">
                <a:latin typeface="+mj-lt"/>
                <a:cs typeface="Segoe UI" panose="020B0502040204020203" pitchFamily="34" charset="0"/>
                <a:sym typeface="Wingdings" panose="05000000000000000000" pitchFamily="2" charset="2"/>
              </a:rPr>
              <a:t> (Test </a:t>
            </a:r>
            <a:r>
              <a:rPr lang="en-US" altLang="en-US" sz="1400" b="1">
                <a:latin typeface="+mj-lt"/>
                <a:cs typeface="Segoe UI" panose="020B0502040204020203" pitchFamily="34" charset="0"/>
                <a:sym typeface="Wingdings" panose="05000000000000000000" pitchFamily="2" charset="2"/>
              </a:rPr>
              <a:t>Setup):</a:t>
            </a:r>
            <a:endParaRPr lang="en-US" altLang="en-US" sz="1400" b="1" dirty="0">
              <a:latin typeface="+mj-lt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The ECU output is connected to the external deserializer Evkit.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The Evkit output is converted into HDMI by using </a:t>
            </a:r>
            <a:r>
              <a:rPr lang="en-US" altLang="en-US" sz="1400" dirty="0" err="1">
                <a:latin typeface="+mj-lt"/>
                <a:cs typeface="Segoe UI" panose="020B0502040204020203" pitchFamily="34" charset="0"/>
              </a:rPr>
              <a:t>oLDI</a:t>
            </a: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 to HDMI Converter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The HDMI output is fed into a Vision tool </a:t>
            </a: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(internally developed by tools team)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for capturing images and further HMI automation.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 dirty="0">
                <a:latin typeface="+mj-lt"/>
                <a:cs typeface="Segoe UI" panose="020B0502040204020203" pitchFamily="34" charset="0"/>
              </a:rPr>
              <a:t>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Without using Framegrabber we can Grab the image contents from cluster to </a:t>
            </a:r>
            <a:r>
              <a:rPr lang="en-US" altLang="en-US" sz="1400" dirty="0" err="1">
                <a:latin typeface="+mj-lt"/>
                <a:cs typeface="Segoe UI" panose="020B0502040204020203" pitchFamily="34" charset="0"/>
              </a:rPr>
              <a:t>testPC</a:t>
            </a:r>
            <a:endParaRPr lang="en-US" altLang="en-US" sz="1400" dirty="0">
              <a:latin typeface="+mj-lt"/>
              <a:cs typeface="Segoe UI" panose="020B0502040204020203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Segoe UI" panose="020B0502040204020203" pitchFamily="34" charset="0"/>
              </a:rPr>
              <a:t>Low-Cost Solution (Approx 60K in Rupees)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400" dirty="0">
                <a:latin typeface="+mj-lt"/>
                <a:cs typeface="Segoe UI" panose="020B0502040204020203" pitchFamily="34" charset="0"/>
              </a:rPr>
              <a:t>Reusable for Future Projects if Same serializers IC’s (MAXIM 967 Family) used.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F7C2A8E-CAF3-7718-F57E-6BD3641DA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10" y="1555871"/>
            <a:ext cx="5744274" cy="628650"/>
          </a:xfrm>
          <a:prstGeom prst="rect">
            <a:avLst/>
          </a:prstGeom>
        </p:spPr>
      </p:pic>
      <p:pic>
        <p:nvPicPr>
          <p:cNvPr id="29" name="Picture 28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EC01A7C3-9265-05EE-574E-E2D3711BBC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00" y="2891797"/>
            <a:ext cx="3604293" cy="1606633"/>
          </a:xfrm>
          <a:prstGeom prst="rect">
            <a:avLst/>
          </a:prstGeom>
        </p:spPr>
      </p:pic>
      <p:pic>
        <p:nvPicPr>
          <p:cNvPr id="31" name="Picture 30" descr="A screen with a digital display&#10;&#10;AI-generated content may be incorrect.">
            <a:extLst>
              <a:ext uri="{FF2B5EF4-FFF2-40B4-BE49-F238E27FC236}">
                <a16:creationId xmlns:a16="http://schemas.microsoft.com/office/drawing/2014/main" id="{B0650652-715C-A0C5-B112-0265D178B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4300" y="4890857"/>
            <a:ext cx="3604293" cy="160663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D6FB4FF-7ECF-E9C0-3399-4E44EFE00415}"/>
              </a:ext>
            </a:extLst>
          </p:cNvPr>
          <p:cNvSpPr txBox="1"/>
          <p:nvPr/>
        </p:nvSpPr>
        <p:spPr>
          <a:xfrm>
            <a:off x="7583948" y="2538489"/>
            <a:ext cx="332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 Kit with HDMI Converter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EEFAEC-B919-3977-5B99-07A121C7D188}"/>
              </a:ext>
            </a:extLst>
          </p:cNvPr>
          <p:cNvSpPr txBox="1"/>
          <p:nvPr/>
        </p:nvSpPr>
        <p:spPr>
          <a:xfrm>
            <a:off x="8151412" y="4479380"/>
            <a:ext cx="332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output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84736E-B308-1B0E-D3C2-D1FFEBC1FC39}"/>
              </a:ext>
            </a:extLst>
          </p:cNvPr>
          <p:cNvSpPr txBox="1"/>
          <p:nvPr/>
        </p:nvSpPr>
        <p:spPr>
          <a:xfrm>
            <a:off x="7796794" y="1080419"/>
            <a:ext cx="332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 Diagram</a:t>
            </a:r>
          </a:p>
        </p:txBody>
      </p:sp>
    </p:spTree>
    <p:extLst>
      <p:ext uri="{BB962C8B-B14F-4D97-AF65-F5344CB8AC3E}">
        <p14:creationId xmlns:p14="http://schemas.microsoft.com/office/powerpoint/2010/main" val="1287477798"/>
      </p:ext>
    </p:extLst>
  </p:cSld>
  <p:clrMapOvr>
    <a:masterClrMapping/>
  </p:clrMapOvr>
</p:sld>
</file>

<file path=ppt/theme/theme1.xml><?xml version="1.0" encoding="utf-8"?>
<a:theme xmlns:a="http://schemas.openxmlformats.org/drawingml/2006/main" name="Visteon Theme">
  <a:themeElements>
    <a:clrScheme name="Visteon Working Color Scheme">
      <a:dk1>
        <a:sysClr val="windowText" lastClr="000000"/>
      </a:dk1>
      <a:lt1>
        <a:sysClr val="window" lastClr="FFFFFF"/>
      </a:lt1>
      <a:dk2>
        <a:srgbClr val="44546A"/>
      </a:dk2>
      <a:lt2>
        <a:srgbClr val="C2C4C5"/>
      </a:lt2>
      <a:accent1>
        <a:srgbClr val="7D9EAD"/>
      </a:accent1>
      <a:accent2>
        <a:srgbClr val="C2C4C5"/>
      </a:accent2>
      <a:accent3>
        <a:srgbClr val="2684AD"/>
      </a:accent3>
      <a:accent4>
        <a:srgbClr val="33626E"/>
      </a:accent4>
      <a:accent5>
        <a:srgbClr val="0C3D60"/>
      </a:accent5>
      <a:accent6>
        <a:srgbClr val="E57200"/>
      </a:accent6>
      <a:hlink>
        <a:srgbClr val="7D9EAD"/>
      </a:hlink>
      <a:folHlink>
        <a:srgbClr val="FAA51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Visteon_Presentation_Template.pptx" id="{F2F984FB-2922-4C3A-84D9-7BF199CED82C}" vid="{E441F9E7-4264-4932-A0B3-8DD8705424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62AFEB2F88E447939F5D7E5DEF9966" ma:contentTypeVersion="11" ma:contentTypeDescription="Create a new document." ma:contentTypeScope="" ma:versionID="a3f1c8caf96ac40f98ee83f4029b3c8d">
  <xsd:schema xmlns:xsd="http://www.w3.org/2001/XMLSchema" xmlns:xs="http://www.w3.org/2001/XMLSchema" xmlns:p="http://schemas.microsoft.com/office/2006/metadata/properties" xmlns:ns2="f38afac4-52ea-432e-bce8-d8dff622f20b" xmlns:ns3="4a9c7513-d1ca-4ec7-986d-834d1c2fe29e" targetNamespace="http://schemas.microsoft.com/office/2006/metadata/properties" ma:root="true" ma:fieldsID="d1a7d7de798edc6c4f54264d69b115cb" ns2:_="" ns3:_="">
    <xsd:import namespace="f38afac4-52ea-432e-bce8-d8dff622f20b"/>
    <xsd:import namespace="4a9c7513-d1ca-4ec7-986d-834d1c2fe29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afac4-52ea-432e-bce8-d8dff622f20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a6090b7b-812d-4ce9-a8a7-7ecc4de2f65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9c7513-d1ca-4ec7-986d-834d1c2fe29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ab03a702-1b00-48ee-90b6-bf55754c6a30}" ma:internalName="TaxCatchAll" ma:showField="CatchAllData" ma:web="4a9c7513-d1ca-4ec7-986d-834d1c2fe2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38afac4-52ea-432e-bce8-d8dff622f20b">
      <Terms xmlns="http://schemas.microsoft.com/office/infopath/2007/PartnerControls"/>
    </lcf76f155ced4ddcb4097134ff3c332f>
    <TaxCatchAll xmlns="4a9c7513-d1ca-4ec7-986d-834d1c2fe29e" xsi:nil="true"/>
  </documentManagement>
</p:properties>
</file>

<file path=customXml/itemProps1.xml><?xml version="1.0" encoding="utf-8"?>
<ds:datastoreItem xmlns:ds="http://schemas.openxmlformats.org/officeDocument/2006/customXml" ds:itemID="{B4757139-F81D-4A22-A176-DF90B86181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5D80F1-E348-41D9-BE89-DD1FBC0DEF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8afac4-52ea-432e-bce8-d8dff622f20b"/>
    <ds:schemaRef ds:uri="4a9c7513-d1ca-4ec7-986d-834d1c2fe2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A109BA-F646-430A-8BA1-369C7F1FF8CC}">
  <ds:schemaRefs>
    <ds:schemaRef ds:uri="http://purl.org/dc/elements/1.1/"/>
    <ds:schemaRef ds:uri="http://schemas.microsoft.com/office/2006/documentManagement/types"/>
    <ds:schemaRef ds:uri="f38afac4-52ea-432e-bce8-d8dff622f20b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4a9c7513-d1ca-4ec7-986d-834d1c2fe29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156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</vt:lpstr>
      <vt:lpstr>Wingdings</vt:lpstr>
      <vt:lpstr>Visteon Theme</vt:lpstr>
      <vt:lpstr>HMI Validation using De-serializer setup</vt:lpstr>
    </vt:vector>
  </TitlesOfParts>
  <Company>Visteon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Integration Strategy</dc:title>
  <dc:creator>Deoda, Chandrakant (C.)</dc:creator>
  <cp:lastModifiedBy>Rajaram, Saravanan (S.)</cp:lastModifiedBy>
  <cp:revision>41</cp:revision>
  <cp:lastPrinted>2021-11-24T13:06:48Z</cp:lastPrinted>
  <dcterms:created xsi:type="dcterms:W3CDTF">2018-02-15T05:13:29Z</dcterms:created>
  <dcterms:modified xsi:type="dcterms:W3CDTF">2025-03-17T12:04:38Z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0x0101007462AFEB2F88E447939F5D7E5DEF9966</vt:lpwstr>
  </property>
  <property fmtid="{D5CDD505-2E9C-101B-9397-08002B2CF9AE}" pid="3" name="MediaServiceImageTags">
    <vt:lpwstr/>
  </property>
</Properties>
</file>