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0"/>
  </p:notesMasterIdLst>
  <p:sldIdLst>
    <p:sldId id="396" r:id="rId5"/>
    <p:sldId id="397" r:id="rId6"/>
    <p:sldId id="398" r:id="rId7"/>
    <p:sldId id="399" r:id="rId8"/>
    <p:sldId id="400" r:id="rId9"/>
  </p:sldIdLst>
  <p:sldSz cx="12192000" cy="6858000"/>
  <p:notesSz cx="6858000" cy="952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1B2625-D882-4B9B-A4EE-9EF3C19F874B}">
          <p14:sldIdLst>
            <p14:sldId id="396"/>
            <p14:sldId id="397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CC5B"/>
    <a:srgbClr val="85C23C"/>
    <a:srgbClr val="B3E3FF"/>
    <a:srgbClr val="4CD3D6"/>
    <a:srgbClr val="33CCFF"/>
    <a:srgbClr val="00FFFF"/>
    <a:srgbClr val="CBD8DE"/>
    <a:srgbClr val="0000FF"/>
    <a:srgbClr val="F1E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47E4-5C00-4CC3-BF74-560249838E12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DDE4-9187-44B0-97DD-18729EC0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54139" cy="683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099"/>
            <a:ext cx="11360785" cy="1123707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88806"/>
            <a:ext cx="11360785" cy="63524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246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02" y="6053069"/>
            <a:ext cx="2402393" cy="67879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190500" y="6392465"/>
            <a:ext cx="180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Visteon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20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Message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683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683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99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418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2418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0899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92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24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270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01496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859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4005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22960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70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4005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22960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270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4005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22960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9"/>
          </p:nvPr>
        </p:nvSpPr>
        <p:spPr>
          <a:xfrm>
            <a:off x="5270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44005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822960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57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83350"/>
            <a:ext cx="1371600" cy="365125"/>
          </a:xfrm>
        </p:spPr>
        <p:txBody>
          <a:bodyPr/>
          <a:lstStyle>
            <a:lvl1pPr algn="l">
              <a:defRPr/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6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61125"/>
            <a:ext cx="157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4158" b="27068"/>
          <a:stretch/>
        </p:blipFill>
        <p:spPr>
          <a:xfrm>
            <a:off x="-1" y="1314452"/>
            <a:ext cx="12192001" cy="554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5" y="1273481"/>
            <a:ext cx="3822049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891" b="29758"/>
          <a:stretch/>
        </p:blipFill>
        <p:spPr>
          <a:xfrm>
            <a:off x="4238171" y="3009902"/>
            <a:ext cx="7953829" cy="384571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white">
          <a:xfrm>
            <a:off x="5885260" y="6431759"/>
            <a:ext cx="423862" cy="431006"/>
          </a:xfrm>
          <a:custGeom>
            <a:avLst/>
            <a:gdLst>
              <a:gd name="connsiteX0" fmla="*/ 0 w 421481"/>
              <a:gd name="connsiteY0" fmla="*/ 357187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57187 h 364331"/>
              <a:gd name="connsiteX0" fmla="*/ 0 w 421481"/>
              <a:gd name="connsiteY0" fmla="*/ 369093 h 369093"/>
              <a:gd name="connsiteX1" fmla="*/ 0 w 421481"/>
              <a:gd name="connsiteY1" fmla="*/ 85725 h 369093"/>
              <a:gd name="connsiteX2" fmla="*/ 214312 w 421481"/>
              <a:gd name="connsiteY2" fmla="*/ 0 h 369093"/>
              <a:gd name="connsiteX3" fmla="*/ 409575 w 421481"/>
              <a:gd name="connsiteY3" fmla="*/ 9525 h 369093"/>
              <a:gd name="connsiteX4" fmla="*/ 421481 w 421481"/>
              <a:gd name="connsiteY4" fmla="*/ 233362 h 369093"/>
              <a:gd name="connsiteX5" fmla="*/ 404812 w 421481"/>
              <a:gd name="connsiteY5" fmla="*/ 309562 h 369093"/>
              <a:gd name="connsiteX6" fmla="*/ 240506 w 421481"/>
              <a:gd name="connsiteY6" fmla="*/ 333375 h 369093"/>
              <a:gd name="connsiteX7" fmla="*/ 57150 w 421481"/>
              <a:gd name="connsiteY7" fmla="*/ 364331 h 369093"/>
              <a:gd name="connsiteX8" fmla="*/ 0 w 421481"/>
              <a:gd name="connsiteY8" fmla="*/ 369093 h 369093"/>
              <a:gd name="connsiteX0" fmla="*/ 0 w 421481"/>
              <a:gd name="connsiteY0" fmla="*/ 364330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64330 h 364331"/>
              <a:gd name="connsiteX0" fmla="*/ 0 w 421481"/>
              <a:gd name="connsiteY0" fmla="*/ 354805 h 354806"/>
              <a:gd name="connsiteX1" fmla="*/ 0 w 421481"/>
              <a:gd name="connsiteY1" fmla="*/ 76200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1481"/>
              <a:gd name="connsiteY0" fmla="*/ 354805 h 354806"/>
              <a:gd name="connsiteX1" fmla="*/ 2381 w 421481"/>
              <a:gd name="connsiteY1" fmla="*/ 85725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14312 w 423862"/>
              <a:gd name="connsiteY2" fmla="*/ 83344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3362 w 423862"/>
              <a:gd name="connsiteY6" fmla="*/ 414337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0981 w 423862"/>
              <a:gd name="connsiteY6" fmla="*/ 426243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862" h="431006">
                <a:moveTo>
                  <a:pt x="0" y="431005"/>
                </a:moveTo>
                <a:cubicBezTo>
                  <a:pt x="794" y="341312"/>
                  <a:pt x="1587" y="251618"/>
                  <a:pt x="2381" y="161925"/>
                </a:cubicBezTo>
                <a:lnTo>
                  <a:pt x="209550" y="78582"/>
                </a:lnTo>
                <a:lnTo>
                  <a:pt x="423862" y="0"/>
                </a:lnTo>
                <a:cubicBezTo>
                  <a:pt x="423068" y="100012"/>
                  <a:pt x="422275" y="200025"/>
                  <a:pt x="421481" y="300037"/>
                </a:cubicBezTo>
                <a:cubicBezTo>
                  <a:pt x="420687" y="341312"/>
                  <a:pt x="419894" y="382587"/>
                  <a:pt x="419100" y="423862"/>
                </a:cubicBezTo>
                <a:lnTo>
                  <a:pt x="230981" y="426243"/>
                </a:lnTo>
                <a:lnTo>
                  <a:pt x="57150" y="431006"/>
                </a:lnTo>
                <a:lnTo>
                  <a:pt x="0" y="4310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70800" y="6521448"/>
            <a:ext cx="4114800" cy="288927"/>
          </a:xfrm>
        </p:spPr>
        <p:txBody>
          <a:bodyPr/>
          <a:lstStyle>
            <a:lvl1pPr>
              <a:defRPr lang="en-US" sz="90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7600" y="6483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10277"/>
            <a:ext cx="12192000" cy="54292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1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019800"/>
            <a:ext cx="12192000" cy="53949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9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003300"/>
            <a:ext cx="10598149" cy="11176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20900"/>
            <a:ext cx="10598150" cy="6810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5799069"/>
            <a:ext cx="2402393" cy="67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2" b="9686"/>
          <a:stretch/>
        </p:blipFill>
        <p:spPr>
          <a:xfrm>
            <a:off x="1785257" y="813556"/>
            <a:ext cx="10406743" cy="6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41" y="390592"/>
            <a:ext cx="1399778" cy="395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87325"/>
            <a:ext cx="10083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109855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08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6" r:id="rId2"/>
    <p:sldLayoutId id="2147483702" r:id="rId3"/>
    <p:sldLayoutId id="2147483699" r:id="rId4"/>
    <p:sldLayoutId id="2147483703" r:id="rId5"/>
    <p:sldLayoutId id="2147483695" r:id="rId6"/>
    <p:sldLayoutId id="2147483696" r:id="rId7"/>
    <p:sldLayoutId id="2147483704" r:id="rId8"/>
    <p:sldLayoutId id="2147483687" r:id="rId9"/>
    <p:sldLayoutId id="2147483688" r:id="rId10"/>
    <p:sldLayoutId id="2147483689" r:id="rId11"/>
    <p:sldLayoutId id="2147483690" r:id="rId12"/>
    <p:sldLayoutId id="2147483698" r:id="rId13"/>
    <p:sldLayoutId id="2147483705" r:id="rId14"/>
    <p:sldLayoutId id="2147483691" r:id="rId15"/>
    <p:sldLayoutId id="2147483693" r:id="rId16"/>
    <p:sldLayoutId id="2147483697" r:id="rId17"/>
    <p:sldLayoutId id="214748369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pos="232" userDrawn="1">
          <p15:clr>
            <a:srgbClr val="F26B43"/>
          </p15:clr>
        </p15:guide>
        <p15:guide id="5" orient="horz" pos="3904" userDrawn="1">
          <p15:clr>
            <a:srgbClr val="F26B43"/>
          </p15:clr>
        </p15:guide>
        <p15:guide id="6" orient="horz" pos="632" userDrawn="1">
          <p15:clr>
            <a:srgbClr val="F26B43"/>
          </p15:clr>
        </p15:guide>
        <p15:guide id="7" orient="horz" pos="112" userDrawn="1">
          <p15:clr>
            <a:srgbClr val="F26B43"/>
          </p15:clr>
        </p15:guide>
        <p15:guide id="8" pos="7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analog.com/en/resources/evaluation-hardware-and-software/embedded-development-software/software-download.html?swpart=SFW0019760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86A8-B6DE-9828-E640-1B240711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HMI Validation using De-serializer setup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D712D-BF1E-C0FB-5031-6CDBE321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AC41E-F6D2-B119-0F33-2E814D4A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5D0CE-C7A3-06EA-F1AA-DA5E4B86750A}"/>
              </a:ext>
            </a:extLst>
          </p:cNvPr>
          <p:cNvSpPr txBox="1"/>
          <p:nvPr/>
        </p:nvSpPr>
        <p:spPr>
          <a:xfrm>
            <a:off x="15395" y="917769"/>
            <a:ext cx="1078961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 MAX96752 De-serializer EV kit is used for fetching display data from the Silver Box into Test PC.</a:t>
            </a:r>
          </a:p>
          <a:p>
            <a:endParaRPr lang="en-US" dirty="0"/>
          </a:p>
          <a:p>
            <a:r>
              <a:rPr lang="en-US" dirty="0"/>
              <a:t>Required Components: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Deserializer EVkit (HSD) for SOP1 HW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Deserializer EVkit (Coax) for SOP2 HW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Fakra Cable from Silver Box to EVkit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oLDI to HDMI Converter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Micro USB Cable from EVkit to Test PC</a:t>
            </a:r>
          </a:p>
          <a:p>
            <a:endParaRPr lang="en-US" dirty="0"/>
          </a:p>
          <a:p>
            <a:r>
              <a:rPr lang="en-US" dirty="0"/>
              <a:t>Software</a:t>
            </a:r>
          </a:p>
          <a:p>
            <a:r>
              <a:rPr lang="en-US" dirty="0"/>
              <a:t>GMSL Software</a:t>
            </a:r>
            <a:br>
              <a:rPr lang="en-US" dirty="0"/>
            </a:br>
            <a:r>
              <a:rPr lang="en-US" dirty="0"/>
              <a:t>Can be downloaded from: </a:t>
            </a:r>
            <a:r>
              <a:rPr lang="en-US" dirty="0">
                <a:hlinkClick r:id="rId2"/>
              </a:rPr>
              <a:t>Software Download | Analog Devices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Steps to Configure EVkit</a:t>
            </a:r>
          </a:p>
          <a:p>
            <a:r>
              <a:rPr lang="en-US" dirty="0"/>
              <a:t>1.Start the GMSL 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F9F4A1-2DD3-FB5D-0F27-38468920B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319" y="2698377"/>
            <a:ext cx="3331614" cy="296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E8C373-18EE-9ADD-4D9D-D295E698ACCC}"/>
              </a:ext>
            </a:extLst>
          </p:cNvPr>
          <p:cNvCxnSpPr/>
          <p:nvPr/>
        </p:nvCxnSpPr>
        <p:spPr>
          <a:xfrm flipV="1">
            <a:off x="6897414" y="4745421"/>
            <a:ext cx="1316421" cy="409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CAE4EE-A367-0B7E-00BA-71AA14C3284F}"/>
              </a:ext>
            </a:extLst>
          </p:cNvPr>
          <p:cNvSpPr txBox="1"/>
          <p:nvPr/>
        </p:nvSpPr>
        <p:spPr>
          <a:xfrm>
            <a:off x="5329460" y="5369252"/>
            <a:ext cx="239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</a:t>
            </a:r>
            <a:r>
              <a:rPr lang="en-US" dirty="0" err="1"/>
              <a:t>Sw</a:t>
            </a:r>
            <a:r>
              <a:rPr lang="en-US" dirty="0"/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324426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0F9A-C0EB-8448-83D8-EFD37327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268014"/>
            <a:ext cx="10985500" cy="5908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Connect the Evkit to SilverBox after removing Display from Silver Box</a:t>
            </a:r>
          </a:p>
          <a:p>
            <a:pPr marL="0" indent="0">
              <a:buNone/>
            </a:pPr>
            <a:r>
              <a:rPr lang="en-US" dirty="0"/>
              <a:t>After Opening the GMSL Software the below window will be published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505C7-0F2C-E37E-5343-7F4C7303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F0EA-6FF6-2886-BEC2-E124FEEF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79A3C-EE08-38AA-8D8E-8E3A00F84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001" y="2134028"/>
            <a:ext cx="7375634" cy="395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9C7A91-41B3-FEF9-0DE8-92442E651EB5}"/>
              </a:ext>
            </a:extLst>
          </p:cNvPr>
          <p:cNvCxnSpPr/>
          <p:nvPr/>
        </p:nvCxnSpPr>
        <p:spPr>
          <a:xfrm flipV="1">
            <a:off x="3673366" y="3429000"/>
            <a:ext cx="914400" cy="890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8B39FE-E9EF-8748-9861-EBBF15D432FC}"/>
              </a:ext>
            </a:extLst>
          </p:cNvPr>
          <p:cNvSpPr txBox="1"/>
          <p:nvPr/>
        </p:nvSpPr>
        <p:spPr>
          <a:xfrm>
            <a:off x="761365" y="4319752"/>
            <a:ext cx="2998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 serializer Detected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10897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9C27-DD07-5343-76E2-56B2722D1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71" y="220081"/>
            <a:ext cx="4713002" cy="5770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for register “0x1CE”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FEA2-1FEA-DE6A-0E49-EDB475A0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25B5B-98E6-E83C-5329-8270AB87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FA1A8C-A0D3-BEDE-6007-9C60BF86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21" y="1033688"/>
            <a:ext cx="9863708" cy="521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7987BC-7101-9D5D-47DF-648CD071AD25}"/>
              </a:ext>
            </a:extLst>
          </p:cNvPr>
          <p:cNvCxnSpPr/>
          <p:nvPr/>
        </p:nvCxnSpPr>
        <p:spPr>
          <a:xfrm flipV="1">
            <a:off x="1243599" y="3045373"/>
            <a:ext cx="1850572" cy="92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7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7D6B4-194B-FDBF-983F-A3BFCFB72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42" y="442367"/>
            <a:ext cx="10985500" cy="555171"/>
          </a:xfrm>
        </p:spPr>
        <p:txBody>
          <a:bodyPr/>
          <a:lstStyle/>
          <a:p>
            <a:r>
              <a:rPr lang="en-US" dirty="0"/>
              <a:t>After 1CE selection and write the hex value “5E” in Hex values Row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76F24-818D-96FC-3DD0-70D5620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2BFA1-E1A7-96ED-F7E0-CAB28B57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4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FAE96B1-3CF0-238B-3635-0389395AB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14" y="1765888"/>
            <a:ext cx="8251371" cy="442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BB944-B09A-6B39-5A3C-FC58A7F58054}"/>
              </a:ext>
            </a:extLst>
          </p:cNvPr>
          <p:cNvCxnSpPr>
            <a:cxnSpLocks/>
          </p:cNvCxnSpPr>
          <p:nvPr/>
        </p:nvCxnSpPr>
        <p:spPr>
          <a:xfrm flipV="1">
            <a:off x="512379" y="3220182"/>
            <a:ext cx="2041634" cy="142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81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FC62-04FA-1B20-2B15-722BDF03F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63" y="681037"/>
            <a:ext cx="6770528" cy="2747963"/>
          </a:xfrm>
        </p:spPr>
        <p:txBody>
          <a:bodyPr/>
          <a:lstStyle/>
          <a:p>
            <a:r>
              <a:rPr lang="en-US" dirty="0"/>
              <a:t>Ensure the “Lock” LED Green is Glowing in EV kit after Writing</a:t>
            </a:r>
          </a:p>
          <a:p>
            <a:r>
              <a:rPr lang="en-US" dirty="0"/>
              <a:t>After writing ensure the HDMI output connected with monitor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E2F3F-5D6D-C53E-56CF-826F8144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A9CC9-9AC7-6202-C964-9064EAA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B99138B-ADF7-907F-32B0-BBA3B83B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325" y="1336364"/>
            <a:ext cx="2753875" cy="489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23D55-2BC1-81C8-49CF-5B81341ABA52}"/>
              </a:ext>
            </a:extLst>
          </p:cNvPr>
          <p:cNvCxnSpPr/>
          <p:nvPr/>
        </p:nvCxnSpPr>
        <p:spPr>
          <a:xfrm flipV="1">
            <a:off x="5352394" y="2829911"/>
            <a:ext cx="2711669" cy="2293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 with a digital display&#10;&#10;AI-generated content may be incorrect.">
            <a:extLst>
              <a:ext uri="{FF2B5EF4-FFF2-40B4-BE49-F238E27FC236}">
                <a16:creationId xmlns:a16="http://schemas.microsoft.com/office/drawing/2014/main" id="{44FAE733-0EC3-752F-4268-269768EF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23" y="2744649"/>
            <a:ext cx="3604293" cy="1606633"/>
          </a:xfrm>
          <a:prstGeom prst="rect">
            <a:avLst/>
          </a:prstGeom>
        </p:spPr>
      </p:pic>
      <p:pic>
        <p:nvPicPr>
          <p:cNvPr id="2" name="Picture 1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F01561EF-5724-89C3-66D0-0454D47A8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65" y="4876717"/>
            <a:ext cx="3604293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8246"/>
      </p:ext>
    </p:extLst>
  </p:cSld>
  <p:clrMapOvr>
    <a:masterClrMapping/>
  </p:clrMapOvr>
</p:sld>
</file>

<file path=ppt/theme/theme1.xml><?xml version="1.0" encoding="utf-8"?>
<a:theme xmlns:a="http://schemas.openxmlformats.org/drawingml/2006/main" name="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steon_Presentation_Template.pptx" id="{F2F984FB-2922-4C3A-84D9-7BF199CED82C}" vid="{E441F9E7-4264-4932-A0B3-8DD8705424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62AFEB2F88E447939F5D7E5DEF9966" ma:contentTypeVersion="11" ma:contentTypeDescription="Create a new document." ma:contentTypeScope="" ma:versionID="a3f1c8caf96ac40f98ee83f4029b3c8d">
  <xsd:schema xmlns:xsd="http://www.w3.org/2001/XMLSchema" xmlns:xs="http://www.w3.org/2001/XMLSchema" xmlns:p="http://schemas.microsoft.com/office/2006/metadata/properties" xmlns:ns2="f38afac4-52ea-432e-bce8-d8dff622f20b" xmlns:ns3="4a9c7513-d1ca-4ec7-986d-834d1c2fe29e" targetNamespace="http://schemas.microsoft.com/office/2006/metadata/properties" ma:root="true" ma:fieldsID="d1a7d7de798edc6c4f54264d69b115cb" ns2:_="" ns3:_="">
    <xsd:import namespace="f38afac4-52ea-432e-bce8-d8dff622f20b"/>
    <xsd:import namespace="4a9c7513-d1ca-4ec7-986d-834d1c2fe29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afac4-52ea-432e-bce8-d8dff622f2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6090b7b-812d-4ce9-a8a7-7ecc4de2f6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7513-d1ca-4ec7-986d-834d1c2fe29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b03a702-1b00-48ee-90b6-bf55754c6a30}" ma:internalName="TaxCatchAll" ma:showField="CatchAllData" ma:web="4a9c7513-d1ca-4ec7-986d-834d1c2fe2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38afac4-52ea-432e-bce8-d8dff622f20b">
      <Terms xmlns="http://schemas.microsoft.com/office/infopath/2007/PartnerControls"/>
    </lcf76f155ced4ddcb4097134ff3c332f>
    <TaxCatchAll xmlns="4a9c7513-d1ca-4ec7-986d-834d1c2fe29e" xsi:nil="true"/>
  </documentManagement>
</p:properties>
</file>

<file path=customXml/itemProps1.xml><?xml version="1.0" encoding="utf-8"?>
<ds:datastoreItem xmlns:ds="http://schemas.openxmlformats.org/officeDocument/2006/customXml" ds:itemID="{B4757139-F81D-4A22-A176-DF90B8618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5D80F1-E348-41D9-BE89-DD1FBC0DE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8afac4-52ea-432e-bce8-d8dff622f20b"/>
    <ds:schemaRef ds:uri="4a9c7513-d1ca-4ec7-986d-834d1c2fe2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A109BA-F646-430A-8BA1-369C7F1FF8C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4a9c7513-d1ca-4ec7-986d-834d1c2fe29e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f38afac4-52ea-432e-bce8-d8dff622f20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165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Visteon Theme</vt:lpstr>
      <vt:lpstr>HMI Validation using De-serializer setup </vt:lpstr>
      <vt:lpstr>PowerPoint Presentation</vt:lpstr>
      <vt:lpstr>PowerPoint Presentation</vt:lpstr>
      <vt:lpstr>PowerPoint Presentation</vt:lpstr>
      <vt:lpstr>PowerPoint Presentation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Strategy</dc:title>
  <dc:creator>Deoda, Chandrakant (C.)</dc:creator>
  <cp:lastModifiedBy>Rajaram, Saravanan (S.)</cp:lastModifiedBy>
  <cp:revision>46</cp:revision>
  <cp:lastPrinted>2021-11-24T13:06:48Z</cp:lastPrinted>
  <dcterms:created xsi:type="dcterms:W3CDTF">2018-02-15T05:13:29Z</dcterms:created>
  <dcterms:modified xsi:type="dcterms:W3CDTF">2025-08-21T14:19:56Z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0x0101007462AFEB2F88E447939F5D7E5DEF9966</vt:lpwstr>
  </property>
  <property fmtid="{D5CDD505-2E9C-101B-9397-08002B2CF9AE}" pid="3" name="MediaServiceImageTags">
    <vt:lpwstr/>
  </property>
</Properties>
</file>