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3.jpg" ContentType="image/jpeg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67" r:id="rId13"/>
    <p:sldId id="281" r:id="rId14"/>
    <p:sldId id="269" r:id="rId15"/>
    <p:sldId id="270" r:id="rId16"/>
    <p:sldId id="276" r:id="rId17"/>
    <p:sldId id="278" r:id="rId18"/>
    <p:sldId id="279" r:id="rId19"/>
    <p:sldId id="280" r:id="rId20"/>
    <p:sldId id="272" r:id="rId21"/>
    <p:sldId id="273" r:id="rId22"/>
  </p:sldIdLst>
  <p:sldSz cx="10083800" cy="7556500"/>
  <p:notesSz cx="100838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vanan S T" initials="SST" lastIdx="1" clrIdx="0">
    <p:extLst>
      <p:ext uri="{19B8F6BF-5375-455C-9EA6-DF929625EA0E}">
        <p15:presenceInfo xmlns:p15="http://schemas.microsoft.com/office/powerpoint/2012/main" userId="3334134503d034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372" y="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89643" y="149976"/>
            <a:ext cx="6504513" cy="1492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0" i="0">
                <a:solidFill>
                  <a:schemeClr val="tx2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888888"/>
                </a:solidFill>
                <a:latin typeface="RobotoRegular"/>
                <a:cs typeface="Roboto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0" dirty="0"/>
              <a:t>Dept. </a:t>
            </a:r>
            <a:r>
              <a:rPr spc="15" dirty="0"/>
              <a:t>of</a:t>
            </a:r>
            <a:r>
              <a:rPr spc="-110" dirty="0"/>
              <a:t> </a:t>
            </a:r>
            <a:r>
              <a:rPr spc="15" dirty="0"/>
              <a:t>CSE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888888"/>
                </a:solidFill>
                <a:latin typeface="RobotoRegular"/>
                <a:cs typeface="Roboto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March </a:t>
            </a:r>
            <a:r>
              <a:rPr spc="20" dirty="0"/>
              <a:t>8,</a:t>
            </a:r>
            <a:r>
              <a:rPr spc="-55" dirty="0"/>
              <a:t> </a:t>
            </a:r>
            <a:r>
              <a:rPr spc="30" dirty="0"/>
              <a:t>2021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888888"/>
                </a:solidFill>
                <a:latin typeface="RobotoRegular"/>
                <a:cs typeface="RobotoRegular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tx2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888888"/>
                </a:solidFill>
                <a:latin typeface="RobotoRegular"/>
                <a:cs typeface="Roboto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0" dirty="0"/>
              <a:t>Dept. </a:t>
            </a:r>
            <a:r>
              <a:rPr spc="15" dirty="0"/>
              <a:t>of</a:t>
            </a:r>
            <a:r>
              <a:rPr spc="-110" dirty="0"/>
              <a:t> </a:t>
            </a:r>
            <a:r>
              <a:rPr spc="15" dirty="0"/>
              <a:t>CSE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888888"/>
                </a:solidFill>
                <a:latin typeface="RobotoRegular"/>
                <a:cs typeface="Roboto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March </a:t>
            </a:r>
            <a:r>
              <a:rPr spc="20" dirty="0"/>
              <a:t>8,</a:t>
            </a:r>
            <a:r>
              <a:rPr spc="-55" dirty="0"/>
              <a:t> </a:t>
            </a:r>
            <a:r>
              <a:rPr spc="30" dirty="0"/>
              <a:t>2021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888888"/>
                </a:solidFill>
                <a:latin typeface="RobotoRegular"/>
                <a:cs typeface="RobotoRegular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tx2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888888"/>
                </a:solidFill>
                <a:latin typeface="RobotoRegular"/>
                <a:cs typeface="Roboto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0" dirty="0"/>
              <a:t>Dept. </a:t>
            </a:r>
            <a:r>
              <a:rPr spc="15" dirty="0"/>
              <a:t>of</a:t>
            </a:r>
            <a:r>
              <a:rPr spc="-110" dirty="0"/>
              <a:t> </a:t>
            </a:r>
            <a:r>
              <a:rPr spc="15" dirty="0"/>
              <a:t>CSE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888888"/>
                </a:solidFill>
                <a:latin typeface="RobotoRegular"/>
                <a:cs typeface="Roboto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March </a:t>
            </a:r>
            <a:r>
              <a:rPr spc="20" dirty="0"/>
              <a:t>8,</a:t>
            </a:r>
            <a:r>
              <a:rPr spc="-55" dirty="0"/>
              <a:t> </a:t>
            </a:r>
            <a:r>
              <a:rPr spc="30" dirty="0"/>
              <a:t>2021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888888"/>
                </a:solidFill>
                <a:latin typeface="RobotoRegular"/>
                <a:cs typeface="RobotoRegular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tx2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888888"/>
                </a:solidFill>
                <a:latin typeface="RobotoRegular"/>
                <a:cs typeface="Roboto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0" dirty="0"/>
              <a:t>Dept. </a:t>
            </a:r>
            <a:r>
              <a:rPr spc="15" dirty="0"/>
              <a:t>of</a:t>
            </a:r>
            <a:r>
              <a:rPr spc="-110" dirty="0"/>
              <a:t> </a:t>
            </a:r>
            <a:r>
              <a:rPr spc="15" dirty="0"/>
              <a:t>CSE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888888"/>
                </a:solidFill>
                <a:latin typeface="RobotoRegular"/>
                <a:cs typeface="Roboto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March </a:t>
            </a:r>
            <a:r>
              <a:rPr spc="20" dirty="0"/>
              <a:t>8,</a:t>
            </a:r>
            <a:r>
              <a:rPr spc="-55" dirty="0"/>
              <a:t> </a:t>
            </a:r>
            <a:r>
              <a:rPr spc="30" dirty="0"/>
              <a:t>2021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888888"/>
                </a:solidFill>
                <a:latin typeface="RobotoRegular"/>
                <a:cs typeface="RobotoRegular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888888"/>
                </a:solidFill>
                <a:latin typeface="RobotoRegular"/>
                <a:cs typeface="Roboto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0" dirty="0"/>
              <a:t>Dept. </a:t>
            </a:r>
            <a:r>
              <a:rPr spc="15" dirty="0"/>
              <a:t>of</a:t>
            </a:r>
            <a:r>
              <a:rPr spc="-110" dirty="0"/>
              <a:t> </a:t>
            </a:r>
            <a:r>
              <a:rPr spc="15" dirty="0"/>
              <a:t>CSE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888888"/>
                </a:solidFill>
                <a:latin typeface="RobotoRegular"/>
                <a:cs typeface="Roboto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March </a:t>
            </a:r>
            <a:r>
              <a:rPr spc="20" dirty="0"/>
              <a:t>8,</a:t>
            </a:r>
            <a:r>
              <a:rPr spc="-55" dirty="0"/>
              <a:t> </a:t>
            </a:r>
            <a:r>
              <a:rPr spc="30" dirty="0"/>
              <a:t>2021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888888"/>
                </a:solidFill>
                <a:latin typeface="RobotoRegular"/>
                <a:cs typeface="RobotoRegular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6673" y="334693"/>
            <a:ext cx="8190453" cy="1096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chemeClr val="tx2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4190" y="1737995"/>
            <a:ext cx="907542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838020" y="7242831"/>
            <a:ext cx="960754" cy="222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888888"/>
                </a:solidFill>
                <a:latin typeface="RobotoRegular"/>
                <a:cs typeface="Roboto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0" dirty="0"/>
              <a:t>Dept. </a:t>
            </a:r>
            <a:r>
              <a:rPr spc="15" dirty="0"/>
              <a:t>of</a:t>
            </a:r>
            <a:r>
              <a:rPr spc="-110" dirty="0"/>
              <a:t> </a:t>
            </a:r>
            <a:r>
              <a:rPr spc="15" dirty="0"/>
              <a:t>CSE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96052" y="7242831"/>
            <a:ext cx="1099185" cy="222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888888"/>
                </a:solidFill>
                <a:latin typeface="RobotoRegular"/>
                <a:cs typeface="Roboto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March </a:t>
            </a:r>
            <a:r>
              <a:rPr spc="20" dirty="0"/>
              <a:t>8,</a:t>
            </a:r>
            <a:r>
              <a:rPr spc="-55" dirty="0"/>
              <a:t> </a:t>
            </a:r>
            <a:r>
              <a:rPr spc="30" dirty="0"/>
              <a:t>2021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157042" y="7242831"/>
            <a:ext cx="268604" cy="222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888888"/>
                </a:solidFill>
                <a:latin typeface="RobotoRegular"/>
                <a:cs typeface="RobotoRegular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2246" y="480595"/>
            <a:ext cx="5162284" cy="6226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3950" spc="-15" dirty="0"/>
              <a:t>Fake news detection</a:t>
            </a:r>
            <a:endParaRPr sz="3950" dirty="0"/>
          </a:p>
        </p:txBody>
      </p:sp>
      <p:sp>
        <p:nvSpPr>
          <p:cNvPr id="5" name="object 5"/>
          <p:cNvSpPr/>
          <p:nvPr/>
        </p:nvSpPr>
        <p:spPr>
          <a:xfrm>
            <a:off x="3782479" y="1679232"/>
            <a:ext cx="2434869" cy="1847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00955" y="7225343"/>
            <a:ext cx="1289050" cy="222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300" spc="5" dirty="0">
                <a:solidFill>
                  <a:srgbClr val="888888"/>
                </a:solidFill>
                <a:latin typeface="RobotoRegular"/>
                <a:cs typeface="RobotoRegular"/>
              </a:rPr>
              <a:t>Project </a:t>
            </a:r>
            <a:r>
              <a:rPr sz="1300" spc="-5" dirty="0">
                <a:solidFill>
                  <a:srgbClr val="888888"/>
                </a:solidFill>
                <a:latin typeface="RobotoRegular"/>
                <a:cs typeface="RobotoRegular"/>
              </a:rPr>
              <a:t>Review </a:t>
            </a:r>
            <a:r>
              <a:rPr sz="1300" spc="5" dirty="0">
                <a:solidFill>
                  <a:srgbClr val="888888"/>
                </a:solidFill>
                <a:latin typeface="RobotoRegular"/>
                <a:cs typeface="RobotoRegular"/>
              </a:rPr>
              <a:t>-</a:t>
            </a:r>
            <a:r>
              <a:rPr sz="1300" spc="-80" dirty="0">
                <a:solidFill>
                  <a:srgbClr val="888888"/>
                </a:solidFill>
                <a:latin typeface="RobotoRegular"/>
                <a:cs typeface="RobotoRegular"/>
              </a:rPr>
              <a:t> </a:t>
            </a:r>
            <a:r>
              <a:rPr sz="1300" spc="5" dirty="0">
                <a:solidFill>
                  <a:srgbClr val="888888"/>
                </a:solidFill>
                <a:latin typeface="RobotoRegular"/>
                <a:cs typeface="RobotoRegular"/>
              </a:rPr>
              <a:t>I</a:t>
            </a:r>
            <a:endParaRPr sz="1300">
              <a:latin typeface="RobotoRegular"/>
              <a:cs typeface="RobotoRegular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March </a:t>
            </a:r>
            <a:r>
              <a:rPr spc="20" dirty="0"/>
              <a:t>8,</a:t>
            </a:r>
            <a:r>
              <a:rPr spc="-55" dirty="0"/>
              <a:t> </a:t>
            </a:r>
            <a:r>
              <a:rPr spc="30" dirty="0"/>
              <a:t>2021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0" dirty="0"/>
              <a:t>Dept. </a:t>
            </a:r>
            <a:r>
              <a:rPr spc="15" dirty="0"/>
              <a:t>of</a:t>
            </a:r>
            <a:r>
              <a:rPr spc="-110" dirty="0"/>
              <a:t> </a:t>
            </a:r>
            <a:r>
              <a:rPr spc="15" dirty="0"/>
              <a:t>CSE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1C855E-CF9E-47E4-809C-4442AC3E5013}"/>
              </a:ext>
            </a:extLst>
          </p:cNvPr>
          <p:cNvSpPr txBox="1"/>
          <p:nvPr/>
        </p:nvSpPr>
        <p:spPr>
          <a:xfrm>
            <a:off x="372280" y="4676939"/>
            <a:ext cx="4682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M.Udhai</a:t>
            </a:r>
            <a:r>
              <a:rPr lang="en-US" sz="2400" dirty="0"/>
              <a:t> Ram     - 111617104100</a:t>
            </a:r>
          </a:p>
          <a:p>
            <a:r>
              <a:rPr lang="en-US" sz="2400" dirty="0" err="1"/>
              <a:t>S.P.Sivananthan</a:t>
            </a:r>
            <a:r>
              <a:rPr lang="en-US" sz="2400" dirty="0"/>
              <a:t> - 111617104087</a:t>
            </a:r>
          </a:p>
          <a:p>
            <a:r>
              <a:rPr lang="en-US" sz="2400" dirty="0" err="1"/>
              <a:t>S.T.Saravanan</a:t>
            </a:r>
            <a:r>
              <a:rPr lang="en-US" sz="2400" dirty="0"/>
              <a:t>     - 111617104078</a:t>
            </a:r>
            <a:endParaRPr lang="en-IN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0E74B2-2046-4B9B-BA53-C5587C26A909}"/>
              </a:ext>
            </a:extLst>
          </p:cNvPr>
          <p:cNvSpPr txBox="1"/>
          <p:nvPr/>
        </p:nvSpPr>
        <p:spPr>
          <a:xfrm>
            <a:off x="5223388" y="4746184"/>
            <a:ext cx="4810775" cy="97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Mr.Rejin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Paul</a:t>
            </a:r>
          </a:p>
          <a:p>
            <a:pPr>
              <a:lnSpc>
                <a:spcPct val="80000"/>
              </a:lnSpc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</a:rPr>
              <a:t>Professor / Department of Computer Science and Engineering)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657285-4F5C-4E73-A90A-4D7A3DB9BE5C}"/>
              </a:ext>
            </a:extLst>
          </p:cNvPr>
          <p:cNvSpPr txBox="1"/>
          <p:nvPr/>
        </p:nvSpPr>
        <p:spPr>
          <a:xfrm>
            <a:off x="5727700" y="3843883"/>
            <a:ext cx="2738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Project mentor</a:t>
            </a:r>
            <a:endParaRPr lang="en-IN" sz="3200" b="1" u="sn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7C3374-D236-4D6F-9DE9-98C53B14DEA0}"/>
              </a:ext>
            </a:extLst>
          </p:cNvPr>
          <p:cNvSpPr txBox="1"/>
          <p:nvPr/>
        </p:nvSpPr>
        <p:spPr>
          <a:xfrm>
            <a:off x="1003300" y="3870816"/>
            <a:ext cx="3820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Project members</a:t>
            </a:r>
            <a:endParaRPr lang="en-IN" sz="2800" b="1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00955" y="7225343"/>
            <a:ext cx="1289050" cy="222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300" spc="5" dirty="0">
                <a:solidFill>
                  <a:srgbClr val="888888"/>
                </a:solidFill>
                <a:latin typeface="RobotoRegular"/>
                <a:cs typeface="RobotoRegular"/>
              </a:rPr>
              <a:t>Project </a:t>
            </a:r>
            <a:r>
              <a:rPr sz="1300" spc="-5" dirty="0">
                <a:solidFill>
                  <a:srgbClr val="888888"/>
                </a:solidFill>
                <a:latin typeface="RobotoRegular"/>
                <a:cs typeface="RobotoRegular"/>
              </a:rPr>
              <a:t>Review </a:t>
            </a:r>
            <a:r>
              <a:rPr sz="1300" spc="5" dirty="0">
                <a:solidFill>
                  <a:srgbClr val="888888"/>
                </a:solidFill>
                <a:latin typeface="RobotoRegular"/>
                <a:cs typeface="RobotoRegular"/>
              </a:rPr>
              <a:t>-</a:t>
            </a:r>
            <a:r>
              <a:rPr sz="1300" spc="-80" dirty="0">
                <a:solidFill>
                  <a:srgbClr val="888888"/>
                </a:solidFill>
                <a:latin typeface="RobotoRegular"/>
                <a:cs typeface="RobotoRegular"/>
              </a:rPr>
              <a:t> </a:t>
            </a:r>
            <a:r>
              <a:rPr sz="1300" spc="5" dirty="0">
                <a:solidFill>
                  <a:srgbClr val="888888"/>
                </a:solidFill>
                <a:latin typeface="RobotoRegular"/>
                <a:cs typeface="RobotoRegular"/>
              </a:rPr>
              <a:t>I</a:t>
            </a:r>
            <a:endParaRPr sz="1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March </a:t>
            </a:r>
            <a:r>
              <a:rPr spc="20" dirty="0"/>
              <a:t>8,</a:t>
            </a:r>
            <a:r>
              <a:rPr spc="-55" dirty="0"/>
              <a:t> </a:t>
            </a:r>
            <a:r>
              <a:rPr spc="30" dirty="0"/>
              <a:t>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0" dirty="0"/>
              <a:t>Dept. </a:t>
            </a:r>
            <a:r>
              <a:rPr spc="15" dirty="0"/>
              <a:t>of</a:t>
            </a:r>
            <a:r>
              <a:rPr spc="-110" dirty="0"/>
              <a:t> </a:t>
            </a:r>
            <a:r>
              <a:rPr spc="15" dirty="0"/>
              <a:t>CSE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10" dirty="0"/>
              <a:t>10</a:t>
            </a:fld>
            <a:endParaRPr spc="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0500" y="196850"/>
            <a:ext cx="8084336" cy="7585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MODULE</a:t>
            </a:r>
            <a:r>
              <a:rPr sz="4850" spc="-70" dirty="0"/>
              <a:t> </a:t>
            </a:r>
            <a:r>
              <a:rPr lang="en-US" sz="4850" spc="-5" dirty="0"/>
              <a:t>DESCRIPTION</a:t>
            </a:r>
            <a:endParaRPr sz="48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482538-3A8B-4F2C-B181-9D45A4C39747}"/>
              </a:ext>
            </a:extLst>
          </p:cNvPr>
          <p:cNvSpPr txBox="1"/>
          <p:nvPr/>
        </p:nvSpPr>
        <p:spPr>
          <a:xfrm>
            <a:off x="927100" y="1644650"/>
            <a:ext cx="88392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DATA PREPROCESSING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Now after data cleaning we have a dataset of raw set of words which can’t be used for the project as it 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So, we used count vectorizer and </a:t>
            </a:r>
            <a:r>
              <a:rPr lang="en-US" sz="2400" dirty="0" err="1"/>
              <a:t>Tf-idf</a:t>
            </a:r>
            <a:r>
              <a:rPr lang="en-US" sz="2400" dirty="0"/>
              <a:t> vectorizer to vectorize the data to make it easier for execution.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ctr"/>
            <a:r>
              <a:rPr lang="en-US" sz="2800" b="1" dirty="0"/>
              <a:t>TEST_TRAIN SPLIT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the model to work we must train the model before testing the model out.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order to train the model, we must split he model into test and train part.</a:t>
            </a: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D3840FEC-C003-409B-BA00-FA7AE4C933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60500" y="196850"/>
            <a:ext cx="8084336" cy="7585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MODULE</a:t>
            </a:r>
            <a:r>
              <a:rPr sz="4850" spc="-70" dirty="0"/>
              <a:t> </a:t>
            </a:r>
            <a:r>
              <a:rPr lang="en-US" sz="4850" spc="-5" dirty="0"/>
              <a:t>DESCRIPTION</a:t>
            </a:r>
            <a:endParaRPr sz="48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CEA59D-7CD8-42BC-8E8C-30C4CE626FE2}"/>
              </a:ext>
            </a:extLst>
          </p:cNvPr>
          <p:cNvSpPr txBox="1"/>
          <p:nvPr/>
        </p:nvSpPr>
        <p:spPr>
          <a:xfrm>
            <a:off x="1155700" y="1492250"/>
            <a:ext cx="8084336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MODEL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There are several models to perform this task of detecting fake news.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have chosen </a:t>
            </a:r>
            <a:r>
              <a:rPr lang="en-IN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Passive aggressive </a:t>
            </a: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IN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lassifier </a:t>
            </a: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IN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lgorithm and </a:t>
            </a:r>
            <a:r>
              <a:rPr lang="en-IN" sz="24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MultinomialNB</a:t>
            </a:r>
            <a:r>
              <a:rPr lang="en-IN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algorithm for our project.</a:t>
            </a:r>
          </a:p>
          <a:p>
            <a:endParaRPr lang="en-IN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GRAPHICAL REPRESENTATION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result can be shown in a percentage format, but we feel that a more appropriate way to represent our output is using a graphical representation.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have made use of confusion matrix plotting technique as it helps understand the output in amore comprehensive fashion. </a:t>
            </a:r>
          </a:p>
          <a:p>
            <a:pPr algn="ctr"/>
            <a:endParaRPr lang="en-IN" sz="28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144931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00955" y="7225343"/>
            <a:ext cx="1289050" cy="222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300" spc="5" dirty="0">
                <a:solidFill>
                  <a:srgbClr val="888888"/>
                </a:solidFill>
                <a:latin typeface="RobotoRegular"/>
                <a:cs typeface="RobotoRegular"/>
              </a:rPr>
              <a:t>Project </a:t>
            </a:r>
            <a:r>
              <a:rPr sz="1300" spc="-5" dirty="0">
                <a:solidFill>
                  <a:srgbClr val="888888"/>
                </a:solidFill>
                <a:latin typeface="RobotoRegular"/>
                <a:cs typeface="RobotoRegular"/>
              </a:rPr>
              <a:t>Review </a:t>
            </a:r>
            <a:r>
              <a:rPr sz="1300" spc="5" dirty="0">
                <a:solidFill>
                  <a:srgbClr val="888888"/>
                </a:solidFill>
                <a:latin typeface="RobotoRegular"/>
                <a:cs typeface="RobotoRegular"/>
              </a:rPr>
              <a:t>-</a:t>
            </a:r>
            <a:r>
              <a:rPr sz="1300" spc="-80" dirty="0">
                <a:solidFill>
                  <a:srgbClr val="888888"/>
                </a:solidFill>
                <a:latin typeface="RobotoRegular"/>
                <a:cs typeface="RobotoRegular"/>
              </a:rPr>
              <a:t> </a:t>
            </a:r>
            <a:r>
              <a:rPr sz="1300" spc="5" dirty="0">
                <a:solidFill>
                  <a:srgbClr val="888888"/>
                </a:solidFill>
                <a:latin typeface="RobotoRegular"/>
                <a:cs typeface="RobotoRegular"/>
              </a:rPr>
              <a:t>I</a:t>
            </a:r>
            <a:endParaRPr sz="1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March </a:t>
            </a:r>
            <a:r>
              <a:rPr spc="20" dirty="0"/>
              <a:t>8,</a:t>
            </a:r>
            <a:r>
              <a:rPr spc="-55" dirty="0"/>
              <a:t> </a:t>
            </a:r>
            <a:r>
              <a:rPr spc="30" dirty="0"/>
              <a:t>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0" dirty="0"/>
              <a:t>Dept. </a:t>
            </a:r>
            <a:r>
              <a:rPr spc="15" dirty="0"/>
              <a:t>of</a:t>
            </a:r>
            <a:r>
              <a:rPr spc="-110" dirty="0"/>
              <a:t> </a:t>
            </a:r>
            <a:r>
              <a:rPr spc="15" dirty="0"/>
              <a:t>CSE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10" dirty="0"/>
              <a:t>12</a:t>
            </a:fld>
            <a:endParaRPr spc="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5436" y="513808"/>
            <a:ext cx="6732664" cy="7585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50" spc="10" dirty="0"/>
              <a:t>USE CASE</a:t>
            </a:r>
            <a:r>
              <a:rPr sz="4850" spc="-65" dirty="0"/>
              <a:t> </a:t>
            </a:r>
            <a:r>
              <a:rPr sz="4850" spc="5" dirty="0"/>
              <a:t>DIAGRAM</a:t>
            </a:r>
            <a:endParaRPr sz="4850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6275A218-C54C-4B8C-ABBE-B1AB734698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1331553"/>
            <a:ext cx="7391400" cy="590861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00955" y="7225343"/>
            <a:ext cx="1289050" cy="222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300" spc="5" dirty="0">
                <a:solidFill>
                  <a:srgbClr val="888888"/>
                </a:solidFill>
                <a:latin typeface="RobotoRegular"/>
                <a:cs typeface="RobotoRegular"/>
              </a:rPr>
              <a:t>Project </a:t>
            </a:r>
            <a:r>
              <a:rPr sz="1300" spc="-5" dirty="0">
                <a:solidFill>
                  <a:srgbClr val="888888"/>
                </a:solidFill>
                <a:latin typeface="RobotoRegular"/>
                <a:cs typeface="RobotoRegular"/>
              </a:rPr>
              <a:t>Review </a:t>
            </a:r>
            <a:r>
              <a:rPr sz="1300" spc="5" dirty="0">
                <a:solidFill>
                  <a:srgbClr val="888888"/>
                </a:solidFill>
                <a:latin typeface="RobotoRegular"/>
                <a:cs typeface="RobotoRegular"/>
              </a:rPr>
              <a:t>-</a:t>
            </a:r>
            <a:r>
              <a:rPr sz="1300" spc="-80" dirty="0">
                <a:solidFill>
                  <a:srgbClr val="888888"/>
                </a:solidFill>
                <a:latin typeface="RobotoRegular"/>
                <a:cs typeface="RobotoRegular"/>
              </a:rPr>
              <a:t> </a:t>
            </a:r>
            <a:r>
              <a:rPr sz="1300" spc="5" dirty="0">
                <a:solidFill>
                  <a:srgbClr val="888888"/>
                </a:solidFill>
                <a:latin typeface="RobotoRegular"/>
                <a:cs typeface="RobotoRegular"/>
              </a:rPr>
              <a:t>I</a:t>
            </a:r>
            <a:endParaRPr sz="1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March </a:t>
            </a:r>
            <a:r>
              <a:rPr spc="20" dirty="0"/>
              <a:t>8,</a:t>
            </a:r>
            <a:r>
              <a:rPr spc="-55" dirty="0"/>
              <a:t> </a:t>
            </a:r>
            <a:r>
              <a:rPr spc="30" dirty="0"/>
              <a:t>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0" dirty="0"/>
              <a:t>Dept. </a:t>
            </a:r>
            <a:r>
              <a:rPr spc="15" dirty="0"/>
              <a:t>of</a:t>
            </a:r>
            <a:r>
              <a:rPr spc="-110" dirty="0"/>
              <a:t> </a:t>
            </a:r>
            <a:r>
              <a:rPr spc="15" dirty="0"/>
              <a:t>CSE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10" dirty="0"/>
              <a:t>13</a:t>
            </a:fld>
            <a:endParaRPr spc="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7700" y="310773"/>
            <a:ext cx="6808864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4000" spc="10" dirty="0"/>
              <a:t>DATA FLOW DIAGRAM</a:t>
            </a:r>
            <a:endParaRPr sz="4000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E8AC35F2-A7E9-4AE0-BB30-4CF03BA8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371" y="1054973"/>
            <a:ext cx="5943600" cy="618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88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00955" y="7225343"/>
            <a:ext cx="1289050" cy="222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300" spc="5" dirty="0">
                <a:solidFill>
                  <a:srgbClr val="888888"/>
                </a:solidFill>
                <a:latin typeface="RobotoRegular"/>
                <a:cs typeface="RobotoRegular"/>
              </a:rPr>
              <a:t>Project </a:t>
            </a:r>
            <a:r>
              <a:rPr sz="1300" spc="-5" dirty="0">
                <a:solidFill>
                  <a:srgbClr val="888888"/>
                </a:solidFill>
                <a:latin typeface="RobotoRegular"/>
                <a:cs typeface="RobotoRegular"/>
              </a:rPr>
              <a:t>Review </a:t>
            </a:r>
            <a:r>
              <a:rPr sz="1300" spc="5" dirty="0">
                <a:solidFill>
                  <a:srgbClr val="888888"/>
                </a:solidFill>
                <a:latin typeface="RobotoRegular"/>
                <a:cs typeface="RobotoRegular"/>
              </a:rPr>
              <a:t>-</a:t>
            </a:r>
            <a:r>
              <a:rPr sz="1300" spc="-80" dirty="0">
                <a:solidFill>
                  <a:srgbClr val="888888"/>
                </a:solidFill>
                <a:latin typeface="RobotoRegular"/>
                <a:cs typeface="RobotoRegular"/>
              </a:rPr>
              <a:t> </a:t>
            </a:r>
            <a:r>
              <a:rPr sz="1300" spc="5" dirty="0">
                <a:solidFill>
                  <a:srgbClr val="888888"/>
                </a:solidFill>
                <a:latin typeface="RobotoRegular"/>
                <a:cs typeface="RobotoRegular"/>
              </a:rPr>
              <a:t>I</a:t>
            </a:r>
            <a:endParaRPr sz="1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March </a:t>
            </a:r>
            <a:r>
              <a:rPr spc="20" dirty="0"/>
              <a:t>8,</a:t>
            </a:r>
            <a:r>
              <a:rPr spc="-55" dirty="0"/>
              <a:t> </a:t>
            </a:r>
            <a:r>
              <a:rPr spc="30" dirty="0"/>
              <a:t>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0" dirty="0"/>
              <a:t>Dept. </a:t>
            </a:r>
            <a:r>
              <a:rPr spc="15" dirty="0"/>
              <a:t>of</a:t>
            </a:r>
            <a:r>
              <a:rPr spc="-110" dirty="0"/>
              <a:t> </a:t>
            </a:r>
            <a:r>
              <a:rPr spc="15" dirty="0"/>
              <a:t>CSE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10" dirty="0"/>
              <a:t>14</a:t>
            </a:fld>
            <a:endParaRPr spc="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2016" y="222250"/>
            <a:ext cx="5219768" cy="796372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sz="4850" dirty="0"/>
              <a:t>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694DD-7BAF-42D9-ADFB-DCC9986EA1F7}"/>
              </a:ext>
            </a:extLst>
          </p:cNvPr>
          <p:cNvSpPr txBox="1"/>
          <p:nvPr/>
        </p:nvSpPr>
        <p:spPr>
          <a:xfrm>
            <a:off x="1730239" y="2254250"/>
            <a:ext cx="611508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GitHub link:</a:t>
            </a:r>
          </a:p>
          <a:p>
            <a:pPr algn="ctr"/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https://github.com/SaravananST/Fake_News_Detection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00955" y="7225343"/>
            <a:ext cx="1289050" cy="222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300" spc="5" dirty="0">
                <a:solidFill>
                  <a:srgbClr val="888888"/>
                </a:solidFill>
                <a:latin typeface="RobotoRegular"/>
                <a:cs typeface="RobotoRegular"/>
              </a:rPr>
              <a:t>Project </a:t>
            </a:r>
            <a:r>
              <a:rPr sz="1300" spc="-5" dirty="0">
                <a:solidFill>
                  <a:srgbClr val="888888"/>
                </a:solidFill>
                <a:latin typeface="RobotoRegular"/>
                <a:cs typeface="RobotoRegular"/>
              </a:rPr>
              <a:t>Review </a:t>
            </a:r>
            <a:r>
              <a:rPr sz="1300" spc="5" dirty="0">
                <a:solidFill>
                  <a:srgbClr val="888888"/>
                </a:solidFill>
                <a:latin typeface="RobotoRegular"/>
                <a:cs typeface="RobotoRegular"/>
              </a:rPr>
              <a:t>-</a:t>
            </a:r>
            <a:r>
              <a:rPr sz="1300" spc="-80" dirty="0">
                <a:solidFill>
                  <a:srgbClr val="888888"/>
                </a:solidFill>
                <a:latin typeface="RobotoRegular"/>
                <a:cs typeface="RobotoRegular"/>
              </a:rPr>
              <a:t> </a:t>
            </a:r>
            <a:r>
              <a:rPr sz="1300" spc="5" dirty="0">
                <a:solidFill>
                  <a:srgbClr val="888888"/>
                </a:solidFill>
                <a:latin typeface="RobotoRegular"/>
                <a:cs typeface="RobotoRegular"/>
              </a:rPr>
              <a:t>I</a:t>
            </a:r>
            <a:endParaRPr sz="1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March </a:t>
            </a:r>
            <a:r>
              <a:rPr spc="20" dirty="0"/>
              <a:t>8,</a:t>
            </a:r>
            <a:r>
              <a:rPr spc="-55" dirty="0"/>
              <a:t> </a:t>
            </a:r>
            <a:r>
              <a:rPr spc="30" dirty="0"/>
              <a:t>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0" dirty="0"/>
              <a:t>Dept. </a:t>
            </a:r>
            <a:r>
              <a:rPr spc="15" dirty="0"/>
              <a:t>of</a:t>
            </a:r>
            <a:r>
              <a:rPr spc="-110" dirty="0"/>
              <a:t> </a:t>
            </a:r>
            <a:r>
              <a:rPr spc="15" dirty="0"/>
              <a:t>CSE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10" dirty="0"/>
              <a:t>15</a:t>
            </a:fld>
            <a:endParaRPr spc="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6673" y="334693"/>
            <a:ext cx="7981427" cy="1514261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28060" marR="5080" indent="-3512820">
              <a:lnSpc>
                <a:spcPct val="102499"/>
              </a:lnSpc>
              <a:spcBef>
                <a:spcPts val="315"/>
              </a:spcBef>
              <a:tabLst>
                <a:tab pos="6885940" algn="l"/>
              </a:tabLst>
            </a:pPr>
            <a:r>
              <a:rPr sz="4850" spc="5" dirty="0"/>
              <a:t>OUTPUT</a:t>
            </a:r>
            <a:r>
              <a:rPr sz="4850" spc="10" dirty="0"/>
              <a:t> </a:t>
            </a:r>
            <a:r>
              <a:rPr sz="4850" spc="-30" dirty="0"/>
              <a:t>SCREENSHOTS	</a:t>
            </a:r>
            <a:endParaRPr sz="4850" dirty="0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B1835CC-A290-4C84-B1B4-FF1110874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09" y="1720850"/>
            <a:ext cx="8271933" cy="465296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00955" y="7225343"/>
            <a:ext cx="1289050" cy="222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300" spc="5" dirty="0">
                <a:solidFill>
                  <a:srgbClr val="888888"/>
                </a:solidFill>
                <a:latin typeface="RobotoRegular"/>
                <a:cs typeface="RobotoRegular"/>
              </a:rPr>
              <a:t>Project </a:t>
            </a:r>
            <a:r>
              <a:rPr sz="1300" spc="-5" dirty="0">
                <a:solidFill>
                  <a:srgbClr val="888888"/>
                </a:solidFill>
                <a:latin typeface="RobotoRegular"/>
                <a:cs typeface="RobotoRegular"/>
              </a:rPr>
              <a:t>Review </a:t>
            </a:r>
            <a:r>
              <a:rPr sz="1300" spc="5" dirty="0">
                <a:solidFill>
                  <a:srgbClr val="888888"/>
                </a:solidFill>
                <a:latin typeface="RobotoRegular"/>
                <a:cs typeface="RobotoRegular"/>
              </a:rPr>
              <a:t>-</a:t>
            </a:r>
            <a:r>
              <a:rPr sz="1300" spc="-80" dirty="0">
                <a:solidFill>
                  <a:srgbClr val="888888"/>
                </a:solidFill>
                <a:latin typeface="RobotoRegular"/>
                <a:cs typeface="RobotoRegular"/>
              </a:rPr>
              <a:t> </a:t>
            </a:r>
            <a:r>
              <a:rPr sz="1300" spc="5" dirty="0">
                <a:solidFill>
                  <a:srgbClr val="888888"/>
                </a:solidFill>
                <a:latin typeface="RobotoRegular"/>
                <a:cs typeface="RobotoRegular"/>
              </a:rPr>
              <a:t>I</a:t>
            </a:r>
            <a:endParaRPr sz="1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March </a:t>
            </a:r>
            <a:r>
              <a:rPr spc="20" dirty="0"/>
              <a:t>8,</a:t>
            </a:r>
            <a:r>
              <a:rPr spc="-55" dirty="0"/>
              <a:t> </a:t>
            </a:r>
            <a:r>
              <a:rPr spc="30" dirty="0"/>
              <a:t>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0" dirty="0"/>
              <a:t>Dept. </a:t>
            </a:r>
            <a:r>
              <a:rPr spc="15" dirty="0"/>
              <a:t>of</a:t>
            </a:r>
            <a:r>
              <a:rPr spc="-110" dirty="0"/>
              <a:t> </a:t>
            </a:r>
            <a:r>
              <a:rPr spc="15" dirty="0"/>
              <a:t>CSE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10" dirty="0"/>
              <a:t>16</a:t>
            </a:fld>
            <a:endParaRPr spc="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6673" y="334693"/>
            <a:ext cx="7981427" cy="1514261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28060" marR="5080" indent="-3512820">
              <a:lnSpc>
                <a:spcPct val="102499"/>
              </a:lnSpc>
              <a:spcBef>
                <a:spcPts val="315"/>
              </a:spcBef>
              <a:tabLst>
                <a:tab pos="6885940" algn="l"/>
              </a:tabLst>
            </a:pPr>
            <a:r>
              <a:rPr sz="4850" spc="5" dirty="0"/>
              <a:t>OUTPUT</a:t>
            </a:r>
            <a:r>
              <a:rPr sz="4850" spc="10" dirty="0"/>
              <a:t> </a:t>
            </a:r>
            <a:r>
              <a:rPr sz="4850" spc="-30" dirty="0"/>
              <a:t>SCREENSHOTS	</a:t>
            </a:r>
            <a:endParaRPr sz="4850" dirty="0"/>
          </a:p>
        </p:txBody>
      </p:sp>
      <p:pic>
        <p:nvPicPr>
          <p:cNvPr id="8" name="Picture 7" descr="Text, email&#10;&#10;Description automatically generated">
            <a:extLst>
              <a:ext uri="{FF2B5EF4-FFF2-40B4-BE49-F238E27FC236}">
                <a16:creationId xmlns:a16="http://schemas.microsoft.com/office/drawing/2014/main" id="{40726B47-6405-4975-A3C4-2DB2447FF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59" y="1720850"/>
            <a:ext cx="8466668" cy="476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37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00955" y="7225343"/>
            <a:ext cx="1289050" cy="222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IN" sz="1300" spc="5">
                <a:solidFill>
                  <a:srgbClr val="888888"/>
                </a:solidFill>
                <a:latin typeface="RobotoRegular"/>
                <a:cs typeface="RobotoRegular"/>
              </a:rPr>
              <a:t>Project </a:t>
            </a:r>
            <a:r>
              <a:rPr lang="en-IN" sz="1300" spc="-5">
                <a:solidFill>
                  <a:srgbClr val="888888"/>
                </a:solidFill>
                <a:latin typeface="RobotoRegular"/>
                <a:cs typeface="RobotoRegular"/>
              </a:rPr>
              <a:t>Review </a:t>
            </a:r>
            <a:r>
              <a:rPr lang="en-IN" sz="1300" spc="5">
                <a:solidFill>
                  <a:srgbClr val="888888"/>
                </a:solidFill>
                <a:latin typeface="RobotoRegular"/>
                <a:cs typeface="RobotoRegular"/>
              </a:rPr>
              <a:t>-</a:t>
            </a:r>
            <a:r>
              <a:rPr lang="en-IN" sz="1300" spc="-80">
                <a:solidFill>
                  <a:srgbClr val="888888"/>
                </a:solidFill>
                <a:latin typeface="RobotoRegular"/>
                <a:cs typeface="RobotoRegular"/>
              </a:rPr>
              <a:t> </a:t>
            </a:r>
            <a:r>
              <a:rPr lang="en-IN" sz="1300" spc="5">
                <a:solidFill>
                  <a:srgbClr val="888888"/>
                </a:solidFill>
                <a:latin typeface="RobotoRegular"/>
                <a:cs typeface="RobotoRegular"/>
              </a:rPr>
              <a:t>I</a:t>
            </a:r>
            <a:endParaRPr lang="en-IN" sz="1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IN"/>
              <a:t>March </a:t>
            </a:r>
            <a:r>
              <a:rPr lang="en-IN" spc="20"/>
              <a:t>8,</a:t>
            </a:r>
            <a:r>
              <a:rPr lang="en-IN" spc="-55"/>
              <a:t> </a:t>
            </a:r>
            <a:r>
              <a:rPr lang="en-IN" spc="30"/>
              <a:t>2021</a:t>
            </a:r>
            <a:endParaRPr lang="en-IN" spc="3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IN" spc="10"/>
              <a:t>Dept. </a:t>
            </a:r>
            <a:r>
              <a:rPr lang="en-IN" spc="15"/>
              <a:t>of</a:t>
            </a:r>
            <a:r>
              <a:rPr lang="en-IN" spc="-110"/>
              <a:t> </a:t>
            </a:r>
            <a:r>
              <a:rPr lang="en-IN" spc="15"/>
              <a:t>CSE</a:t>
            </a:r>
            <a:endParaRPr lang="en-IN" spc="1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IN" spc="10" smtClean="0"/>
              <a:t>17</a:t>
            </a:fld>
            <a:endParaRPr lang="en-IN" spc="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6673" y="334693"/>
            <a:ext cx="7981427" cy="1514261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28060" marR="5080" indent="-3512820">
              <a:lnSpc>
                <a:spcPct val="102499"/>
              </a:lnSpc>
              <a:spcBef>
                <a:spcPts val="315"/>
              </a:spcBef>
              <a:tabLst>
                <a:tab pos="6885940" algn="l"/>
              </a:tabLst>
            </a:pPr>
            <a:r>
              <a:rPr lang="en-IN" sz="4850" spc="5"/>
              <a:t>OUTPUT</a:t>
            </a:r>
            <a:r>
              <a:rPr lang="en-IN" sz="4850" spc="10"/>
              <a:t> </a:t>
            </a:r>
            <a:r>
              <a:rPr lang="en-IN" sz="4850" spc="-30"/>
              <a:t>SCREENSHOTS	</a:t>
            </a:r>
            <a:endParaRPr lang="en-IN" sz="48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4B63CE-8A39-49F0-8602-7A0EC7F57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1492250"/>
            <a:ext cx="9216789" cy="518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73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00955" y="7225343"/>
            <a:ext cx="1289050" cy="222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IN" sz="1300" spc="5">
                <a:solidFill>
                  <a:srgbClr val="888888"/>
                </a:solidFill>
                <a:latin typeface="RobotoRegular"/>
                <a:cs typeface="RobotoRegular"/>
              </a:rPr>
              <a:t>Project </a:t>
            </a:r>
            <a:r>
              <a:rPr lang="en-IN" sz="1300" spc="-5">
                <a:solidFill>
                  <a:srgbClr val="888888"/>
                </a:solidFill>
                <a:latin typeface="RobotoRegular"/>
                <a:cs typeface="RobotoRegular"/>
              </a:rPr>
              <a:t>Review </a:t>
            </a:r>
            <a:r>
              <a:rPr lang="en-IN" sz="1300" spc="5">
                <a:solidFill>
                  <a:srgbClr val="888888"/>
                </a:solidFill>
                <a:latin typeface="RobotoRegular"/>
                <a:cs typeface="RobotoRegular"/>
              </a:rPr>
              <a:t>-</a:t>
            </a:r>
            <a:r>
              <a:rPr lang="en-IN" sz="1300" spc="-80">
                <a:solidFill>
                  <a:srgbClr val="888888"/>
                </a:solidFill>
                <a:latin typeface="RobotoRegular"/>
                <a:cs typeface="RobotoRegular"/>
              </a:rPr>
              <a:t> </a:t>
            </a:r>
            <a:r>
              <a:rPr lang="en-IN" sz="1300" spc="5">
                <a:solidFill>
                  <a:srgbClr val="888888"/>
                </a:solidFill>
                <a:latin typeface="RobotoRegular"/>
                <a:cs typeface="RobotoRegular"/>
              </a:rPr>
              <a:t>I</a:t>
            </a:r>
            <a:endParaRPr lang="en-IN" sz="1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IN"/>
              <a:t>March </a:t>
            </a:r>
            <a:r>
              <a:rPr lang="en-IN" spc="20"/>
              <a:t>8,</a:t>
            </a:r>
            <a:r>
              <a:rPr lang="en-IN" spc="-55"/>
              <a:t> </a:t>
            </a:r>
            <a:r>
              <a:rPr lang="en-IN" spc="30"/>
              <a:t>2021</a:t>
            </a:r>
            <a:endParaRPr lang="en-IN" spc="3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IN" spc="10"/>
              <a:t>Dept. </a:t>
            </a:r>
            <a:r>
              <a:rPr lang="en-IN" spc="15"/>
              <a:t>of</a:t>
            </a:r>
            <a:r>
              <a:rPr lang="en-IN" spc="-110"/>
              <a:t> </a:t>
            </a:r>
            <a:r>
              <a:rPr lang="en-IN" spc="15"/>
              <a:t>CSE</a:t>
            </a:r>
            <a:endParaRPr lang="en-IN" spc="1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IN" spc="10" smtClean="0"/>
              <a:t>18</a:t>
            </a:fld>
            <a:endParaRPr lang="en-IN" spc="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6673" y="334693"/>
            <a:ext cx="7981427" cy="1514261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28060" marR="5080" indent="-3512820">
              <a:lnSpc>
                <a:spcPct val="102499"/>
              </a:lnSpc>
              <a:spcBef>
                <a:spcPts val="315"/>
              </a:spcBef>
              <a:tabLst>
                <a:tab pos="6885940" algn="l"/>
              </a:tabLst>
            </a:pPr>
            <a:r>
              <a:rPr lang="en-IN" sz="4850" spc="5"/>
              <a:t>OUTPUT</a:t>
            </a:r>
            <a:r>
              <a:rPr lang="en-IN" sz="4850" spc="10"/>
              <a:t> </a:t>
            </a:r>
            <a:r>
              <a:rPr lang="en-IN" sz="4850" spc="-30"/>
              <a:t>SCREENSHOTS	</a:t>
            </a:r>
            <a:endParaRPr lang="en-IN" sz="4850" dirty="0"/>
          </a:p>
        </p:txBody>
      </p:sp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E18195B-EE68-462A-9122-CDD703EBB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77" y="1416050"/>
            <a:ext cx="9425646" cy="530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61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00955" y="7225343"/>
            <a:ext cx="1289050" cy="222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IN" sz="1300" spc="5">
                <a:solidFill>
                  <a:srgbClr val="888888"/>
                </a:solidFill>
                <a:latin typeface="RobotoRegular"/>
                <a:cs typeface="RobotoRegular"/>
              </a:rPr>
              <a:t>Project </a:t>
            </a:r>
            <a:r>
              <a:rPr lang="en-IN" sz="1300" spc="-5">
                <a:solidFill>
                  <a:srgbClr val="888888"/>
                </a:solidFill>
                <a:latin typeface="RobotoRegular"/>
                <a:cs typeface="RobotoRegular"/>
              </a:rPr>
              <a:t>Review </a:t>
            </a:r>
            <a:r>
              <a:rPr lang="en-IN" sz="1300" spc="5">
                <a:solidFill>
                  <a:srgbClr val="888888"/>
                </a:solidFill>
                <a:latin typeface="RobotoRegular"/>
                <a:cs typeface="RobotoRegular"/>
              </a:rPr>
              <a:t>-</a:t>
            </a:r>
            <a:r>
              <a:rPr lang="en-IN" sz="1300" spc="-80">
                <a:solidFill>
                  <a:srgbClr val="888888"/>
                </a:solidFill>
                <a:latin typeface="RobotoRegular"/>
                <a:cs typeface="RobotoRegular"/>
              </a:rPr>
              <a:t> </a:t>
            </a:r>
            <a:r>
              <a:rPr lang="en-IN" sz="1300" spc="5">
                <a:solidFill>
                  <a:srgbClr val="888888"/>
                </a:solidFill>
                <a:latin typeface="RobotoRegular"/>
                <a:cs typeface="RobotoRegular"/>
              </a:rPr>
              <a:t>I</a:t>
            </a:r>
            <a:endParaRPr lang="en-IN" sz="1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IN"/>
              <a:t>March </a:t>
            </a:r>
            <a:r>
              <a:rPr lang="en-IN" spc="20"/>
              <a:t>8,</a:t>
            </a:r>
            <a:r>
              <a:rPr lang="en-IN" spc="-55"/>
              <a:t> </a:t>
            </a:r>
            <a:r>
              <a:rPr lang="en-IN" spc="30"/>
              <a:t>2021</a:t>
            </a:r>
            <a:endParaRPr lang="en-IN" spc="3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IN" spc="10"/>
              <a:t>Dept. </a:t>
            </a:r>
            <a:r>
              <a:rPr lang="en-IN" spc="15"/>
              <a:t>of</a:t>
            </a:r>
            <a:r>
              <a:rPr lang="en-IN" spc="-110"/>
              <a:t> </a:t>
            </a:r>
            <a:r>
              <a:rPr lang="en-IN" spc="15"/>
              <a:t>CSE</a:t>
            </a:r>
            <a:endParaRPr lang="en-IN" spc="1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IN" spc="10" smtClean="0"/>
              <a:t>19</a:t>
            </a:fld>
            <a:endParaRPr lang="en-IN" spc="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6673" y="334693"/>
            <a:ext cx="7981427" cy="1514261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28060" marR="5080" indent="-3512820">
              <a:lnSpc>
                <a:spcPct val="102499"/>
              </a:lnSpc>
              <a:spcBef>
                <a:spcPts val="315"/>
              </a:spcBef>
              <a:tabLst>
                <a:tab pos="6885940" algn="l"/>
              </a:tabLst>
            </a:pPr>
            <a:r>
              <a:rPr lang="en-IN" sz="4850" spc="5"/>
              <a:t>OUTPUT</a:t>
            </a:r>
            <a:r>
              <a:rPr lang="en-IN" sz="4850" spc="10"/>
              <a:t> </a:t>
            </a:r>
            <a:r>
              <a:rPr lang="en-IN" sz="4850" spc="-30"/>
              <a:t>SCREENSHOTS	</a:t>
            </a:r>
            <a:endParaRPr lang="en-IN" sz="4850" dirty="0"/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ED4533D-35B6-4355-BB5F-61952F075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36" y="1568450"/>
            <a:ext cx="9105900" cy="512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00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00955" y="7225343"/>
            <a:ext cx="1289050" cy="222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300" spc="5" dirty="0">
                <a:solidFill>
                  <a:srgbClr val="888888"/>
                </a:solidFill>
                <a:latin typeface="RobotoRegular"/>
                <a:cs typeface="RobotoRegular"/>
              </a:rPr>
              <a:t>Project </a:t>
            </a:r>
            <a:r>
              <a:rPr sz="1300" spc="-5" dirty="0">
                <a:solidFill>
                  <a:srgbClr val="888888"/>
                </a:solidFill>
                <a:latin typeface="RobotoRegular"/>
                <a:cs typeface="RobotoRegular"/>
              </a:rPr>
              <a:t>Review </a:t>
            </a:r>
            <a:r>
              <a:rPr sz="1300" spc="5" dirty="0">
                <a:solidFill>
                  <a:srgbClr val="888888"/>
                </a:solidFill>
                <a:latin typeface="RobotoRegular"/>
                <a:cs typeface="RobotoRegular"/>
              </a:rPr>
              <a:t>-</a:t>
            </a:r>
            <a:r>
              <a:rPr sz="1300" spc="-80" dirty="0">
                <a:solidFill>
                  <a:srgbClr val="888888"/>
                </a:solidFill>
                <a:latin typeface="RobotoRegular"/>
                <a:cs typeface="RobotoRegular"/>
              </a:rPr>
              <a:t> </a:t>
            </a:r>
            <a:r>
              <a:rPr sz="1300" spc="5" dirty="0">
                <a:solidFill>
                  <a:srgbClr val="888888"/>
                </a:solidFill>
                <a:latin typeface="RobotoRegular"/>
                <a:cs typeface="RobotoRegular"/>
              </a:rPr>
              <a:t>I</a:t>
            </a:r>
            <a:endParaRPr sz="1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March </a:t>
            </a:r>
            <a:r>
              <a:rPr spc="20" dirty="0"/>
              <a:t>8,</a:t>
            </a:r>
            <a:r>
              <a:rPr spc="-55" dirty="0"/>
              <a:t> </a:t>
            </a:r>
            <a:r>
              <a:rPr spc="30" dirty="0"/>
              <a:t>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0" dirty="0"/>
              <a:t>Dept. </a:t>
            </a:r>
            <a:r>
              <a:rPr spc="15" dirty="0"/>
              <a:t>of</a:t>
            </a:r>
            <a:r>
              <a:rPr spc="-110" dirty="0"/>
              <a:t> </a:t>
            </a:r>
            <a:r>
              <a:rPr spc="15" dirty="0"/>
              <a:t>CSE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0908" y="513808"/>
            <a:ext cx="3868392" cy="7585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50" spc="-85" dirty="0"/>
              <a:t>MOTIVATION</a:t>
            </a:r>
            <a:endParaRPr sz="485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5D29EE-829F-4C1E-8D39-01DA59AEFA66}"/>
              </a:ext>
            </a:extLst>
          </p:cNvPr>
          <p:cNvSpPr>
            <a:spLocks noGrp="1"/>
          </p:cNvSpPr>
          <p:nvPr/>
        </p:nvSpPr>
        <p:spPr>
          <a:xfrm>
            <a:off x="927442" y="197712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our modern era where the internet is predominant, everyone relies on various online resources for news.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times, people tend to consume news in social media platforms like twitter, Facebook, etc.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causes spreading of misinformation from these fake news sources.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matter of concern that needs to be dealt with in a large scale for the betterment of the people.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00955" y="7225343"/>
            <a:ext cx="1289050" cy="222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300" spc="5" dirty="0">
                <a:solidFill>
                  <a:srgbClr val="888888"/>
                </a:solidFill>
                <a:latin typeface="RobotoRegular"/>
                <a:cs typeface="RobotoRegular"/>
              </a:rPr>
              <a:t>Project </a:t>
            </a:r>
            <a:r>
              <a:rPr sz="1300" spc="-5" dirty="0">
                <a:solidFill>
                  <a:srgbClr val="888888"/>
                </a:solidFill>
                <a:latin typeface="RobotoRegular"/>
                <a:cs typeface="RobotoRegular"/>
              </a:rPr>
              <a:t>Review </a:t>
            </a:r>
            <a:r>
              <a:rPr sz="1300" spc="5" dirty="0">
                <a:solidFill>
                  <a:srgbClr val="888888"/>
                </a:solidFill>
                <a:latin typeface="RobotoRegular"/>
                <a:cs typeface="RobotoRegular"/>
              </a:rPr>
              <a:t>-</a:t>
            </a:r>
            <a:r>
              <a:rPr sz="1300" spc="-80" dirty="0">
                <a:solidFill>
                  <a:srgbClr val="888888"/>
                </a:solidFill>
                <a:latin typeface="RobotoRegular"/>
                <a:cs typeface="RobotoRegular"/>
              </a:rPr>
              <a:t> </a:t>
            </a:r>
            <a:r>
              <a:rPr sz="1300" spc="5" dirty="0">
                <a:solidFill>
                  <a:srgbClr val="888888"/>
                </a:solidFill>
                <a:latin typeface="RobotoRegular"/>
                <a:cs typeface="RobotoRegular"/>
              </a:rPr>
              <a:t>I</a:t>
            </a:r>
            <a:endParaRPr sz="1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March </a:t>
            </a:r>
            <a:r>
              <a:rPr spc="20" dirty="0"/>
              <a:t>8,</a:t>
            </a:r>
            <a:r>
              <a:rPr spc="-55" dirty="0"/>
              <a:t> </a:t>
            </a:r>
            <a:r>
              <a:rPr spc="30" dirty="0"/>
              <a:t>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0" dirty="0"/>
              <a:t>Dept. </a:t>
            </a:r>
            <a:r>
              <a:rPr spc="15" dirty="0"/>
              <a:t>of</a:t>
            </a:r>
            <a:r>
              <a:rPr spc="-110" dirty="0"/>
              <a:t> </a:t>
            </a:r>
            <a:r>
              <a:rPr spc="15" dirty="0"/>
              <a:t>CSE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10" dirty="0"/>
              <a:t>20</a:t>
            </a:fld>
            <a:endParaRPr spc="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900" y="501650"/>
            <a:ext cx="4305364" cy="7585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50" spc="-15" dirty="0"/>
              <a:t>REFERENCES</a:t>
            </a:r>
            <a:endParaRPr sz="48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E9703-97A3-4BA7-BEC1-419780538DE1}"/>
              </a:ext>
            </a:extLst>
          </p:cNvPr>
          <p:cNvSpPr txBox="1"/>
          <p:nvPr/>
        </p:nvSpPr>
        <p:spPr>
          <a:xfrm>
            <a:off x="1145644" y="2101850"/>
            <a:ext cx="828000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Font typeface="+mj-lt"/>
              <a:buAutoNum type="arabicPeriod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N. J. Conroy, V. L. Rubin, and Y. Chen, “Automatic deception detection: Methods for finding fake news,”, vol. 52, no. 1, pp. 1–4, 2</a:t>
            </a:r>
          </a:p>
          <a:p>
            <a:pPr lvl="0" algn="just">
              <a:buFont typeface="+mj-lt"/>
              <a:buAutoNum type="arabicPeriod"/>
            </a:pP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lvl="0" algn="just">
              <a:buFont typeface="+mj-lt"/>
              <a:buAutoNum type="arabicPeriod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S. Feng, R. Banerjee, and Y. Choi, “Syntactic stylometry for deception detection,” in Association for Computational Linguistics: Short Papers-Volume 2, Association for Computational Linguistics, 2012.</a:t>
            </a:r>
          </a:p>
          <a:p>
            <a:pPr lvl="0" algn="just">
              <a:buFont typeface="+mj-lt"/>
              <a:buAutoNum type="arabicPeriod"/>
            </a:pPr>
            <a:endParaRPr lang="en-US" sz="2400" dirty="0"/>
          </a:p>
          <a:p>
            <a:r>
              <a:rPr lang="en-IN" sz="2400" dirty="0"/>
              <a:t>3. </a:t>
            </a:r>
            <a:r>
              <a:rPr lang="en-US" sz="24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Shlok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Gilda,Department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of Computer Engineering, Evaluating Machine Learning Algorithms for Fake News Detection,2017 IEEE 15th Student Conference on Research and Development (</a:t>
            </a:r>
            <a:r>
              <a:rPr lang="en-US" sz="24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SCOReD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</a:t>
            </a:r>
            <a:endParaRPr lang="en-IN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00955" y="7225343"/>
            <a:ext cx="1289050" cy="222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IN" sz="1300" spc="5">
                <a:solidFill>
                  <a:srgbClr val="888888"/>
                </a:solidFill>
                <a:latin typeface="RobotoRegular"/>
                <a:cs typeface="RobotoRegular"/>
              </a:rPr>
              <a:t>Project </a:t>
            </a:r>
            <a:r>
              <a:rPr lang="en-IN" sz="1300" spc="-5">
                <a:solidFill>
                  <a:srgbClr val="888888"/>
                </a:solidFill>
                <a:latin typeface="RobotoRegular"/>
                <a:cs typeface="RobotoRegular"/>
              </a:rPr>
              <a:t>Review </a:t>
            </a:r>
            <a:r>
              <a:rPr lang="en-IN" sz="1300" spc="5">
                <a:solidFill>
                  <a:srgbClr val="888888"/>
                </a:solidFill>
                <a:latin typeface="RobotoRegular"/>
                <a:cs typeface="RobotoRegular"/>
              </a:rPr>
              <a:t>-</a:t>
            </a:r>
            <a:r>
              <a:rPr lang="en-IN" sz="1300" spc="-80">
                <a:solidFill>
                  <a:srgbClr val="888888"/>
                </a:solidFill>
                <a:latin typeface="RobotoRegular"/>
                <a:cs typeface="RobotoRegular"/>
              </a:rPr>
              <a:t> </a:t>
            </a:r>
            <a:r>
              <a:rPr lang="en-IN" sz="1300" spc="5">
                <a:solidFill>
                  <a:srgbClr val="888888"/>
                </a:solidFill>
                <a:latin typeface="RobotoRegular"/>
                <a:cs typeface="RobotoRegular"/>
              </a:rPr>
              <a:t>I</a:t>
            </a:r>
            <a:endParaRPr lang="en-IN" sz="1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IN"/>
              <a:t>March </a:t>
            </a:r>
            <a:r>
              <a:rPr lang="en-IN" spc="20"/>
              <a:t>8,</a:t>
            </a:r>
            <a:r>
              <a:rPr lang="en-IN" spc="-55"/>
              <a:t> </a:t>
            </a:r>
            <a:r>
              <a:rPr lang="en-IN" spc="30"/>
              <a:t>2021</a:t>
            </a:r>
            <a:endParaRPr lang="en-IN" spc="3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IN" spc="10"/>
              <a:t>Dept. </a:t>
            </a:r>
            <a:r>
              <a:rPr lang="en-IN" spc="15"/>
              <a:t>of</a:t>
            </a:r>
            <a:r>
              <a:rPr lang="en-IN" spc="-110"/>
              <a:t> </a:t>
            </a:r>
            <a:r>
              <a:rPr lang="en-IN" spc="15"/>
              <a:t>CSE</a:t>
            </a:r>
            <a:endParaRPr lang="en-IN" spc="1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IN" spc="10" smtClean="0"/>
              <a:t>21</a:t>
            </a:fld>
            <a:endParaRPr lang="en-IN" spc="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6637" y="3398979"/>
            <a:ext cx="3630525" cy="7585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4850" spc="-20"/>
              <a:t>THANK</a:t>
            </a:r>
            <a:r>
              <a:rPr lang="en-IN" sz="4850" spc="-35"/>
              <a:t> </a:t>
            </a:r>
            <a:r>
              <a:rPr lang="en-IN" sz="4850" spc="-65"/>
              <a:t>YOU</a:t>
            </a:r>
            <a:endParaRPr lang="en-IN" sz="4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00955" y="7225343"/>
            <a:ext cx="1289050" cy="222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300" spc="5" dirty="0">
                <a:solidFill>
                  <a:srgbClr val="888888"/>
                </a:solidFill>
                <a:latin typeface="RobotoRegular"/>
                <a:cs typeface="RobotoRegular"/>
              </a:rPr>
              <a:t>Project </a:t>
            </a:r>
            <a:r>
              <a:rPr sz="1300" spc="-5" dirty="0">
                <a:solidFill>
                  <a:srgbClr val="888888"/>
                </a:solidFill>
                <a:latin typeface="RobotoRegular"/>
                <a:cs typeface="RobotoRegular"/>
              </a:rPr>
              <a:t>Review </a:t>
            </a:r>
            <a:r>
              <a:rPr sz="1300" spc="5" dirty="0">
                <a:solidFill>
                  <a:srgbClr val="888888"/>
                </a:solidFill>
                <a:latin typeface="RobotoRegular"/>
                <a:cs typeface="RobotoRegular"/>
              </a:rPr>
              <a:t>-</a:t>
            </a:r>
            <a:r>
              <a:rPr sz="1300" spc="-80" dirty="0">
                <a:solidFill>
                  <a:srgbClr val="888888"/>
                </a:solidFill>
                <a:latin typeface="RobotoRegular"/>
                <a:cs typeface="RobotoRegular"/>
              </a:rPr>
              <a:t> </a:t>
            </a:r>
            <a:r>
              <a:rPr sz="1300" spc="5" dirty="0">
                <a:solidFill>
                  <a:srgbClr val="888888"/>
                </a:solidFill>
                <a:latin typeface="RobotoRegular"/>
                <a:cs typeface="RobotoRegular"/>
              </a:rPr>
              <a:t>I</a:t>
            </a:r>
            <a:endParaRPr sz="1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March </a:t>
            </a:r>
            <a:r>
              <a:rPr spc="20" dirty="0"/>
              <a:t>8,</a:t>
            </a:r>
            <a:r>
              <a:rPr spc="-55" dirty="0"/>
              <a:t> </a:t>
            </a:r>
            <a:r>
              <a:rPr spc="30" dirty="0"/>
              <a:t>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0" dirty="0"/>
              <a:t>Dept. </a:t>
            </a:r>
            <a:r>
              <a:rPr spc="15" dirty="0"/>
              <a:t>of</a:t>
            </a:r>
            <a:r>
              <a:rPr spc="-110" dirty="0"/>
              <a:t> </a:t>
            </a:r>
            <a:r>
              <a:rPr spc="15" dirty="0"/>
              <a:t>CSE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793" y="513808"/>
            <a:ext cx="3568307" cy="7585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50" spc="-30" dirty="0"/>
              <a:t>OBJECTIVE</a:t>
            </a:r>
            <a:endParaRPr sz="48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37DF41-E104-4646-BE2B-AAA48CE84C87}"/>
              </a:ext>
            </a:extLst>
          </p:cNvPr>
          <p:cNvSpPr txBox="1"/>
          <p:nvPr/>
        </p:nvSpPr>
        <p:spPr>
          <a:xfrm>
            <a:off x="736600" y="2439422"/>
            <a:ext cx="8610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main objective is to detect the fake news, which is a classic text classification problem with a straight-forward proposition.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needed to build a model that can differentiate between “Real” news and “Fake” news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helps us achieve this with an impressive accuracy.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00955" y="7225343"/>
            <a:ext cx="1289050" cy="222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300" spc="5" dirty="0">
                <a:solidFill>
                  <a:srgbClr val="888888"/>
                </a:solidFill>
                <a:latin typeface="RobotoRegular"/>
                <a:cs typeface="RobotoRegular"/>
              </a:rPr>
              <a:t>Project </a:t>
            </a:r>
            <a:r>
              <a:rPr sz="1300" spc="-5" dirty="0">
                <a:solidFill>
                  <a:srgbClr val="888888"/>
                </a:solidFill>
                <a:latin typeface="RobotoRegular"/>
                <a:cs typeface="RobotoRegular"/>
              </a:rPr>
              <a:t>Review </a:t>
            </a:r>
            <a:r>
              <a:rPr sz="1300" spc="5" dirty="0">
                <a:solidFill>
                  <a:srgbClr val="888888"/>
                </a:solidFill>
                <a:latin typeface="RobotoRegular"/>
                <a:cs typeface="RobotoRegular"/>
              </a:rPr>
              <a:t>-</a:t>
            </a:r>
            <a:r>
              <a:rPr sz="1300" spc="-80" dirty="0">
                <a:solidFill>
                  <a:srgbClr val="888888"/>
                </a:solidFill>
                <a:latin typeface="RobotoRegular"/>
                <a:cs typeface="RobotoRegular"/>
              </a:rPr>
              <a:t> </a:t>
            </a:r>
            <a:r>
              <a:rPr sz="1300" spc="5" dirty="0">
                <a:solidFill>
                  <a:srgbClr val="888888"/>
                </a:solidFill>
                <a:latin typeface="RobotoRegular"/>
                <a:cs typeface="RobotoRegular"/>
              </a:rPr>
              <a:t>I</a:t>
            </a:r>
            <a:endParaRPr sz="1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March </a:t>
            </a:r>
            <a:r>
              <a:rPr spc="20" dirty="0"/>
              <a:t>8,</a:t>
            </a:r>
            <a:r>
              <a:rPr spc="-55" dirty="0"/>
              <a:t> </a:t>
            </a:r>
            <a:r>
              <a:rPr spc="30" dirty="0"/>
              <a:t>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0" dirty="0"/>
              <a:t>Dept. </a:t>
            </a:r>
            <a:r>
              <a:rPr spc="15" dirty="0"/>
              <a:t>of</a:t>
            </a:r>
            <a:r>
              <a:rPr spc="-110" dirty="0"/>
              <a:t> </a:t>
            </a:r>
            <a:r>
              <a:rPr spc="15" dirty="0"/>
              <a:t>CSE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4693" y="577850"/>
            <a:ext cx="6754414" cy="7585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50" spc="-45" dirty="0"/>
              <a:t>LITERATURE</a:t>
            </a:r>
            <a:r>
              <a:rPr sz="4850" spc="-60" dirty="0"/>
              <a:t> </a:t>
            </a:r>
            <a:r>
              <a:rPr sz="4850" dirty="0"/>
              <a:t>SURVEY</a:t>
            </a:r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225D930C-6C34-4624-9052-50F247E97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1546035"/>
            <a:ext cx="7983443" cy="55420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00955" y="7225343"/>
            <a:ext cx="1289050" cy="222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300" spc="5" dirty="0">
                <a:solidFill>
                  <a:srgbClr val="888888"/>
                </a:solidFill>
                <a:latin typeface="RobotoRegular"/>
                <a:cs typeface="RobotoRegular"/>
              </a:rPr>
              <a:t>Project </a:t>
            </a:r>
            <a:r>
              <a:rPr sz="1300" spc="-5" dirty="0">
                <a:solidFill>
                  <a:srgbClr val="888888"/>
                </a:solidFill>
                <a:latin typeface="RobotoRegular"/>
                <a:cs typeface="RobotoRegular"/>
              </a:rPr>
              <a:t>Review </a:t>
            </a:r>
            <a:r>
              <a:rPr sz="1300" spc="5" dirty="0">
                <a:solidFill>
                  <a:srgbClr val="888888"/>
                </a:solidFill>
                <a:latin typeface="RobotoRegular"/>
                <a:cs typeface="RobotoRegular"/>
              </a:rPr>
              <a:t>-</a:t>
            </a:r>
            <a:r>
              <a:rPr sz="1300" spc="-80" dirty="0">
                <a:solidFill>
                  <a:srgbClr val="888888"/>
                </a:solidFill>
                <a:latin typeface="RobotoRegular"/>
                <a:cs typeface="RobotoRegular"/>
              </a:rPr>
              <a:t> </a:t>
            </a:r>
            <a:r>
              <a:rPr sz="1300" spc="5" dirty="0">
                <a:solidFill>
                  <a:srgbClr val="888888"/>
                </a:solidFill>
                <a:latin typeface="RobotoRegular"/>
                <a:cs typeface="RobotoRegular"/>
              </a:rPr>
              <a:t>I</a:t>
            </a:r>
            <a:endParaRPr sz="1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March </a:t>
            </a:r>
            <a:r>
              <a:rPr spc="20" dirty="0"/>
              <a:t>8,</a:t>
            </a:r>
            <a:r>
              <a:rPr spc="-55" dirty="0"/>
              <a:t> </a:t>
            </a:r>
            <a:r>
              <a:rPr spc="30" dirty="0"/>
              <a:t>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0" dirty="0"/>
              <a:t>Dept. </a:t>
            </a:r>
            <a:r>
              <a:rPr spc="15" dirty="0"/>
              <a:t>of</a:t>
            </a:r>
            <a:r>
              <a:rPr spc="-110" dirty="0"/>
              <a:t> </a:t>
            </a:r>
            <a:r>
              <a:rPr spc="15" dirty="0"/>
              <a:t>CSE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3422" y="513808"/>
            <a:ext cx="6552278" cy="7585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50" spc="-10" dirty="0"/>
              <a:t>PROPOSED</a:t>
            </a:r>
            <a:r>
              <a:rPr sz="4850" spc="-20" dirty="0"/>
              <a:t> </a:t>
            </a:r>
            <a:r>
              <a:rPr sz="4850" spc="-25" dirty="0"/>
              <a:t>SYSTEM</a:t>
            </a:r>
            <a:endParaRPr sz="48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E74AA4-E90D-4BA2-A2B6-006C1950EADA}"/>
              </a:ext>
            </a:extLst>
          </p:cNvPr>
          <p:cNvSpPr txBox="1"/>
          <p:nvPr/>
        </p:nvSpPr>
        <p:spPr>
          <a:xfrm>
            <a:off x="1499562" y="2330450"/>
            <a:ext cx="80381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have proposed a technique that involves comprehensive data cleaning and data preprocessing which increases the overall accuracy of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have used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Vectorizer</a:t>
            </a:r>
            <a:r>
              <a:rPr lang="en-US" altLang="en-US" sz="1400" dirty="0">
                <a:solidFill>
                  <a:srgbClr val="212121"/>
                </a:solidFill>
                <a:latin typeface="Arial Unicode MS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</a:t>
            </a:r>
            <a:r>
              <a:rPr lang="en-US" altLang="en-US" sz="2400" dirty="0" err="1">
                <a:latin typeface="Arial" panose="020B0604020202020204" pitchFamily="34" charset="0"/>
              </a:rPr>
              <a:t>-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Vectorizer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vectorize the raw sentences which is an important preprocessing step.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These comprehensive data cleaning and preprocessing makes our system an highly efficient one.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300955" y="7225343"/>
            <a:ext cx="1289050" cy="222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300" spc="5" dirty="0">
                <a:solidFill>
                  <a:srgbClr val="888888"/>
                </a:solidFill>
                <a:latin typeface="RobotoRegular"/>
                <a:cs typeface="RobotoRegular"/>
              </a:rPr>
              <a:t>Project </a:t>
            </a:r>
            <a:r>
              <a:rPr sz="1300" spc="-5" dirty="0">
                <a:solidFill>
                  <a:srgbClr val="888888"/>
                </a:solidFill>
                <a:latin typeface="RobotoRegular"/>
                <a:cs typeface="RobotoRegular"/>
              </a:rPr>
              <a:t>Review </a:t>
            </a:r>
            <a:r>
              <a:rPr sz="1300" spc="5" dirty="0">
                <a:solidFill>
                  <a:srgbClr val="888888"/>
                </a:solidFill>
                <a:latin typeface="RobotoRegular"/>
                <a:cs typeface="RobotoRegular"/>
              </a:rPr>
              <a:t>-</a:t>
            </a:r>
            <a:r>
              <a:rPr sz="1300" spc="-80" dirty="0">
                <a:solidFill>
                  <a:srgbClr val="888888"/>
                </a:solidFill>
                <a:latin typeface="RobotoRegular"/>
                <a:cs typeface="RobotoRegular"/>
              </a:rPr>
              <a:t> </a:t>
            </a:r>
            <a:r>
              <a:rPr sz="1300" spc="5" dirty="0">
                <a:solidFill>
                  <a:srgbClr val="888888"/>
                </a:solidFill>
                <a:latin typeface="RobotoRegular"/>
                <a:cs typeface="RobotoRegular"/>
              </a:rPr>
              <a:t>I</a:t>
            </a:r>
            <a:endParaRPr sz="1300">
              <a:latin typeface="RobotoRegular"/>
              <a:cs typeface="RobotoRegular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March </a:t>
            </a:r>
            <a:r>
              <a:rPr spc="20" dirty="0"/>
              <a:t>8,</a:t>
            </a:r>
            <a:r>
              <a:rPr spc="-55" dirty="0"/>
              <a:t> </a:t>
            </a:r>
            <a:r>
              <a:rPr spc="30" dirty="0"/>
              <a:t>2021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0" dirty="0"/>
              <a:t>Dept. </a:t>
            </a:r>
            <a:r>
              <a:rPr spc="15" dirty="0"/>
              <a:t>of</a:t>
            </a:r>
            <a:r>
              <a:rPr spc="-110" dirty="0"/>
              <a:t> </a:t>
            </a:r>
            <a:r>
              <a:rPr spc="15" dirty="0"/>
              <a:t>CSE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3172" y="513808"/>
            <a:ext cx="5376728" cy="7585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50" spc="-25" dirty="0"/>
              <a:t>SYSTEM</a:t>
            </a:r>
            <a:r>
              <a:rPr sz="4850" spc="-85" dirty="0"/>
              <a:t> </a:t>
            </a:r>
            <a:r>
              <a:rPr sz="4850" spc="-5" dirty="0"/>
              <a:t>DESIGN</a:t>
            </a:r>
            <a:endParaRPr sz="4850" dirty="0"/>
          </a:p>
        </p:txBody>
      </p:sp>
      <p:sp>
        <p:nvSpPr>
          <p:cNvPr id="3" name="object 3"/>
          <p:cNvSpPr txBox="1"/>
          <p:nvPr/>
        </p:nvSpPr>
        <p:spPr>
          <a:xfrm>
            <a:off x="596052" y="1918402"/>
            <a:ext cx="8408248" cy="26821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50" spc="-10" dirty="0">
                <a:latin typeface="RobotoRegular"/>
                <a:cs typeface="RobotoRegular"/>
              </a:rPr>
              <a:t>HARDWARE</a:t>
            </a:r>
            <a:r>
              <a:rPr sz="3050" spc="-20" dirty="0">
                <a:latin typeface="RobotoRegular"/>
                <a:cs typeface="RobotoRegular"/>
              </a:rPr>
              <a:t> </a:t>
            </a:r>
            <a:r>
              <a:rPr sz="3050" spc="15" dirty="0">
                <a:latin typeface="RobotoRegular"/>
                <a:cs typeface="RobotoRegular"/>
              </a:rPr>
              <a:t>REQUIREMENTS:</a:t>
            </a:r>
            <a:endParaRPr lang="en-US" sz="3050" spc="15" dirty="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endParaRPr lang="en-US" sz="3050" spc="15" dirty="0">
              <a:latin typeface="RobotoRegular"/>
              <a:cs typeface="RobotoRegular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PROCESSOR		:  	DUAL CORE 2 DUOS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RAM			:	4 GB RAM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MONITOR		:	15” COLOR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HARD DISK 		:	250 GB</a:t>
            </a:r>
            <a:endParaRPr lang="en-US" sz="2000" spc="15" dirty="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endParaRPr sz="3050" dirty="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500" y="4464050"/>
            <a:ext cx="5817448" cy="270779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50" dirty="0">
                <a:latin typeface="RobotoRegular"/>
                <a:cs typeface="RobotoRegular"/>
              </a:rPr>
              <a:t>SOFTWARE</a:t>
            </a:r>
            <a:r>
              <a:rPr sz="3050" spc="-25" dirty="0">
                <a:latin typeface="RobotoRegular"/>
                <a:cs typeface="RobotoRegular"/>
              </a:rPr>
              <a:t> </a:t>
            </a:r>
            <a:r>
              <a:rPr sz="3050" spc="15" dirty="0">
                <a:latin typeface="RobotoRegular"/>
                <a:cs typeface="RobotoRegular"/>
              </a:rPr>
              <a:t>REQUIREMENTS:</a:t>
            </a:r>
            <a:endParaRPr lang="en-US" sz="3050" spc="15" dirty="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endParaRPr lang="en-US" sz="2000" spc="15" dirty="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LANGUAGE                          :     Python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OPERATING SYSTEM           :  	 Windows 10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IDE			       :	  Eclipse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endParaRPr lang="en-US" sz="3050" spc="15" dirty="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endParaRPr sz="3050" dirty="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00955" y="7225343"/>
            <a:ext cx="1289050" cy="222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300" spc="5" dirty="0">
                <a:solidFill>
                  <a:srgbClr val="888888"/>
                </a:solidFill>
                <a:latin typeface="RobotoRegular"/>
                <a:cs typeface="RobotoRegular"/>
              </a:rPr>
              <a:t>Project </a:t>
            </a:r>
            <a:r>
              <a:rPr sz="1300" spc="-5" dirty="0">
                <a:solidFill>
                  <a:srgbClr val="888888"/>
                </a:solidFill>
                <a:latin typeface="RobotoRegular"/>
                <a:cs typeface="RobotoRegular"/>
              </a:rPr>
              <a:t>Review </a:t>
            </a:r>
            <a:r>
              <a:rPr sz="1300" spc="5" dirty="0">
                <a:solidFill>
                  <a:srgbClr val="888888"/>
                </a:solidFill>
                <a:latin typeface="RobotoRegular"/>
                <a:cs typeface="RobotoRegular"/>
              </a:rPr>
              <a:t>-</a:t>
            </a:r>
            <a:r>
              <a:rPr sz="1300" spc="-80" dirty="0">
                <a:solidFill>
                  <a:srgbClr val="888888"/>
                </a:solidFill>
                <a:latin typeface="RobotoRegular"/>
                <a:cs typeface="RobotoRegular"/>
              </a:rPr>
              <a:t> </a:t>
            </a:r>
            <a:r>
              <a:rPr sz="1300" spc="5" dirty="0">
                <a:solidFill>
                  <a:srgbClr val="888888"/>
                </a:solidFill>
                <a:latin typeface="RobotoRegular"/>
                <a:cs typeface="RobotoRegular"/>
              </a:rPr>
              <a:t>I</a:t>
            </a:r>
            <a:endParaRPr sz="1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March </a:t>
            </a:r>
            <a:r>
              <a:rPr spc="20" dirty="0"/>
              <a:t>8,</a:t>
            </a:r>
            <a:r>
              <a:rPr spc="-55" dirty="0"/>
              <a:t> </a:t>
            </a:r>
            <a:r>
              <a:rPr spc="30" dirty="0"/>
              <a:t>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0" dirty="0"/>
              <a:t>Dept. </a:t>
            </a:r>
            <a:r>
              <a:rPr spc="15" dirty="0"/>
              <a:t>of</a:t>
            </a:r>
            <a:r>
              <a:rPr spc="-110" dirty="0"/>
              <a:t> </a:t>
            </a:r>
            <a:r>
              <a:rPr spc="15" dirty="0"/>
              <a:t>CSE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3850" y="349250"/>
            <a:ext cx="7715250" cy="152400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083435" marR="5080" indent="-2071370">
              <a:lnSpc>
                <a:spcPts val="5730"/>
              </a:lnSpc>
              <a:spcBef>
                <a:spcPts val="360"/>
              </a:spcBef>
            </a:pPr>
            <a:r>
              <a:rPr sz="4850" spc="-25" dirty="0"/>
              <a:t>SYSTEM</a:t>
            </a:r>
            <a:r>
              <a:rPr sz="4850" spc="-90" dirty="0"/>
              <a:t> </a:t>
            </a:r>
            <a:r>
              <a:rPr sz="4850" spc="-20" dirty="0"/>
              <a:t>ARCHITECTURE  </a:t>
            </a:r>
            <a:r>
              <a:rPr sz="4850" spc="5" dirty="0"/>
              <a:t>DIAGRAM</a:t>
            </a:r>
            <a:endParaRPr sz="4850" dirty="0"/>
          </a:p>
        </p:txBody>
      </p:sp>
      <p:pic>
        <p:nvPicPr>
          <p:cNvPr id="7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0801CB6D-DD97-4265-9FDE-512023BEA35A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35" y="2406650"/>
            <a:ext cx="9243279" cy="4305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00955" y="7225343"/>
            <a:ext cx="1289050" cy="222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300" spc="5" dirty="0">
                <a:solidFill>
                  <a:srgbClr val="888888"/>
                </a:solidFill>
                <a:latin typeface="RobotoRegular"/>
                <a:cs typeface="RobotoRegular"/>
              </a:rPr>
              <a:t>Project </a:t>
            </a:r>
            <a:r>
              <a:rPr sz="1300" spc="-5" dirty="0">
                <a:solidFill>
                  <a:srgbClr val="888888"/>
                </a:solidFill>
                <a:latin typeface="RobotoRegular"/>
                <a:cs typeface="RobotoRegular"/>
              </a:rPr>
              <a:t>Review </a:t>
            </a:r>
            <a:r>
              <a:rPr sz="1300" spc="5" dirty="0">
                <a:solidFill>
                  <a:srgbClr val="888888"/>
                </a:solidFill>
                <a:latin typeface="RobotoRegular"/>
                <a:cs typeface="RobotoRegular"/>
              </a:rPr>
              <a:t>-</a:t>
            </a:r>
            <a:r>
              <a:rPr sz="1300" spc="-80" dirty="0">
                <a:solidFill>
                  <a:srgbClr val="888888"/>
                </a:solidFill>
                <a:latin typeface="RobotoRegular"/>
                <a:cs typeface="RobotoRegular"/>
              </a:rPr>
              <a:t> </a:t>
            </a:r>
            <a:r>
              <a:rPr sz="1300" spc="5" dirty="0">
                <a:solidFill>
                  <a:srgbClr val="888888"/>
                </a:solidFill>
                <a:latin typeface="RobotoRegular"/>
                <a:cs typeface="RobotoRegular"/>
              </a:rPr>
              <a:t>I</a:t>
            </a:r>
            <a:endParaRPr sz="1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March </a:t>
            </a:r>
            <a:r>
              <a:rPr spc="20" dirty="0"/>
              <a:t>8,</a:t>
            </a:r>
            <a:r>
              <a:rPr spc="-55" dirty="0"/>
              <a:t> </a:t>
            </a:r>
            <a:r>
              <a:rPr spc="30" dirty="0"/>
              <a:t>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0" dirty="0"/>
              <a:t>Dept. </a:t>
            </a:r>
            <a:r>
              <a:rPr spc="15" dirty="0"/>
              <a:t>of</a:t>
            </a:r>
            <a:r>
              <a:rPr spc="-110" dirty="0"/>
              <a:t> </a:t>
            </a:r>
            <a:r>
              <a:rPr spc="15" dirty="0"/>
              <a:t>CSE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596" y="85256"/>
            <a:ext cx="3190503" cy="7585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50" spc="-55" dirty="0"/>
              <a:t>M</a:t>
            </a:r>
            <a:r>
              <a:rPr sz="4850" spc="-35" dirty="0"/>
              <a:t>O</a:t>
            </a:r>
            <a:r>
              <a:rPr sz="4850" spc="10" dirty="0"/>
              <a:t>D</a:t>
            </a:r>
            <a:r>
              <a:rPr sz="4850" spc="45" dirty="0"/>
              <a:t>U</a:t>
            </a:r>
            <a:r>
              <a:rPr sz="4850" spc="30" dirty="0"/>
              <a:t>L</a:t>
            </a:r>
            <a:r>
              <a:rPr sz="4850" spc="-10" dirty="0"/>
              <a:t>E</a:t>
            </a:r>
            <a:r>
              <a:rPr sz="4850" spc="-5" dirty="0"/>
              <a:t>S</a:t>
            </a:r>
            <a:endParaRPr sz="48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C8F3B4-0F14-4AED-9FE4-DA8EDA8E8E88}"/>
              </a:ext>
            </a:extLst>
          </p:cNvPr>
          <p:cNvSpPr txBox="1"/>
          <p:nvPr/>
        </p:nvSpPr>
        <p:spPr>
          <a:xfrm>
            <a:off x="1308100" y="1720850"/>
            <a:ext cx="78489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Test-Train splitting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Model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Graphical representation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00955" y="7225343"/>
            <a:ext cx="1289050" cy="222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300" spc="5" dirty="0">
                <a:solidFill>
                  <a:srgbClr val="888888"/>
                </a:solidFill>
                <a:latin typeface="RobotoRegular"/>
                <a:cs typeface="RobotoRegular"/>
              </a:rPr>
              <a:t>Project </a:t>
            </a:r>
            <a:r>
              <a:rPr sz="1300" spc="-5" dirty="0">
                <a:solidFill>
                  <a:srgbClr val="888888"/>
                </a:solidFill>
                <a:latin typeface="RobotoRegular"/>
                <a:cs typeface="RobotoRegular"/>
              </a:rPr>
              <a:t>Review </a:t>
            </a:r>
            <a:r>
              <a:rPr sz="1300" spc="5" dirty="0">
                <a:solidFill>
                  <a:srgbClr val="888888"/>
                </a:solidFill>
                <a:latin typeface="RobotoRegular"/>
                <a:cs typeface="RobotoRegular"/>
              </a:rPr>
              <a:t>-</a:t>
            </a:r>
            <a:r>
              <a:rPr sz="1300" spc="-80" dirty="0">
                <a:solidFill>
                  <a:srgbClr val="888888"/>
                </a:solidFill>
                <a:latin typeface="RobotoRegular"/>
                <a:cs typeface="RobotoRegular"/>
              </a:rPr>
              <a:t> </a:t>
            </a:r>
            <a:r>
              <a:rPr sz="1300" spc="5" dirty="0">
                <a:solidFill>
                  <a:srgbClr val="888888"/>
                </a:solidFill>
                <a:latin typeface="RobotoRegular"/>
                <a:cs typeface="RobotoRegular"/>
              </a:rPr>
              <a:t>I</a:t>
            </a:r>
            <a:endParaRPr sz="1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March </a:t>
            </a:r>
            <a:r>
              <a:rPr spc="20" dirty="0"/>
              <a:t>8,</a:t>
            </a:r>
            <a:r>
              <a:rPr spc="-55" dirty="0"/>
              <a:t> </a:t>
            </a:r>
            <a:r>
              <a:rPr spc="30" dirty="0"/>
              <a:t>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0" dirty="0"/>
              <a:t>Dept. </a:t>
            </a:r>
            <a:r>
              <a:rPr spc="15" dirty="0"/>
              <a:t>of</a:t>
            </a:r>
            <a:r>
              <a:rPr spc="-110" dirty="0"/>
              <a:t> </a:t>
            </a:r>
            <a:r>
              <a:rPr spc="15" dirty="0"/>
              <a:t>CSE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349250"/>
            <a:ext cx="8229942" cy="7585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MODULE</a:t>
            </a:r>
            <a:r>
              <a:rPr sz="4850" spc="-70" dirty="0"/>
              <a:t> </a:t>
            </a:r>
            <a:r>
              <a:rPr lang="en-US" sz="4850" spc="-5" dirty="0"/>
              <a:t>DRESCRIPTION</a:t>
            </a:r>
            <a:endParaRPr sz="48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EE22AE-83E8-4C0C-AA31-CB4E7B0CB4C8}"/>
              </a:ext>
            </a:extLst>
          </p:cNvPr>
          <p:cNvSpPr txBox="1"/>
          <p:nvPr/>
        </p:nvSpPr>
        <p:spPr>
          <a:xfrm>
            <a:off x="1079500" y="1797050"/>
            <a:ext cx="830614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DATA COLLECTION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For achieving high accuracy, it is required to get a large and highly reputable data source.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 dataset with the desirable qualities was found in Kaggle and we decided to use the same for the project.</a:t>
            </a:r>
          </a:p>
          <a:p>
            <a:endParaRPr lang="en-US" sz="2400" dirty="0"/>
          </a:p>
          <a:p>
            <a:pPr algn="ctr"/>
            <a:r>
              <a:rPr lang="en-US" sz="2400" dirty="0"/>
              <a:t> </a:t>
            </a:r>
            <a:r>
              <a:rPr lang="en-US" sz="2400" b="1" dirty="0"/>
              <a:t> </a:t>
            </a:r>
            <a:r>
              <a:rPr lang="en-US" sz="2800" b="1" dirty="0"/>
              <a:t>DATA CLEANING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dataset consists of some unwanted attributes like having </a:t>
            </a:r>
            <a:r>
              <a:rPr lang="en-US" sz="2400" dirty="0" err="1"/>
              <a:t>NaN</a:t>
            </a:r>
            <a:r>
              <a:rPr lang="en-US" sz="2400" dirty="0"/>
              <a:t> values within 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We analyzed the  dataset and performed various cleaning techniques to clean the dataset.</a:t>
            </a:r>
          </a:p>
          <a:p>
            <a:r>
              <a:rPr lang="en-US" sz="2400" b="1" dirty="0"/>
              <a:t>                                </a:t>
            </a:r>
            <a:endParaRPr lang="en-IN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966</Words>
  <Application>Microsoft Office PowerPoint</Application>
  <PresentationFormat>Custom</PresentationFormat>
  <Paragraphs>168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Unicode MS</vt:lpstr>
      <vt:lpstr>Calibri</vt:lpstr>
      <vt:lpstr>RobotoRegular</vt:lpstr>
      <vt:lpstr>Times New Roman</vt:lpstr>
      <vt:lpstr>Office Theme</vt:lpstr>
      <vt:lpstr>Fake news detection</vt:lpstr>
      <vt:lpstr>MOTIVATION</vt:lpstr>
      <vt:lpstr>OBJECTIVE</vt:lpstr>
      <vt:lpstr>LITERATURE SURVEY</vt:lpstr>
      <vt:lpstr>PROPOSED SYSTEM</vt:lpstr>
      <vt:lpstr>SYSTEM DESIGN</vt:lpstr>
      <vt:lpstr>SYSTEM ARCHITECTURE  DIAGRAM</vt:lpstr>
      <vt:lpstr>MODULES</vt:lpstr>
      <vt:lpstr>MODULE DRESCRIPTION</vt:lpstr>
      <vt:lpstr>MODULE DESCRIPTION</vt:lpstr>
      <vt:lpstr>MODULE DESCRIPTION</vt:lpstr>
      <vt:lpstr>USE CASE DIAGRAM</vt:lpstr>
      <vt:lpstr>DATA FLOW DIAGRAM</vt:lpstr>
      <vt:lpstr>CODE</vt:lpstr>
      <vt:lpstr>OUTPUT SCREENSHOTS </vt:lpstr>
      <vt:lpstr>OUTPUT SCREENSHOTS </vt:lpstr>
      <vt:lpstr>OUTPUT SCREENSHOTS </vt:lpstr>
      <vt:lpstr>OUTPUT SCREENSHOTS </vt:lpstr>
      <vt:lpstr>OUTPUT SCREENSHOTS 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cp:lastModifiedBy>Saravanan S T</cp:lastModifiedBy>
  <cp:revision>16</cp:revision>
  <dcterms:created xsi:type="dcterms:W3CDTF">2021-03-19T15:39:36Z</dcterms:created>
  <dcterms:modified xsi:type="dcterms:W3CDTF">2021-03-30T11:50:10Z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2021-03-19T00:00:00Z</vt:filetime>
  </property>
</Properties>
</file>