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Default Extension="jpeg" ContentType="image/jpe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749" r:id="rId8"/>
  </p:sldMasterIdLst>
  <p:notesMasterIdLst>
    <p:notesMasterId r:id="rId10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9" r:id="rId19"/>
    <p:sldId id="263" r:id="rId20"/>
    <p:sldId id="264" r:id="rId21"/>
    <p:sldId id="265" r:id="rId22"/>
    <p:sldId id="268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9" userDrawn="0">
          <p15:clr>
            <a:srgbClr val="A4A3A4"/>
          </p15:clr>
        </p15:guide>
        <p15:guide id="2" pos="215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59" d="100"/>
          <a:sy n="59" d="100"/>
        </p:scale>
        <p:origin x="940" y="52"/>
      </p:cViewPr>
      <p:guideLst>
        <p:guide orient="horz" pos="287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microsoft.com/office/2016/11/relationships/changesInfo" Target="changesInfos/changesInfo1.xml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image" Target="../media/fImage311601578698.png"></Relationship><Relationship Id="rId4" Type="http://schemas.openxmlformats.org/officeDocument/2006/relationships/slideLayout" Target="../slideLayouts/slideLayout4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4.xml"></Relationship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image" Target="../media/image5.png"></Relationship><Relationship Id="rId4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image" Target="../media/fImage214551626809.jpeg"></Relationship><Relationship Id="rId4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image" Target="../media/image8.jpg"></Relationship><Relationship Id="rId4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9.jpg"></Relationship><Relationship Id="rId3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85"/>
            <a:ext cx="9982200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605" y="3314065"/>
            <a:ext cx="8610600" cy="193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5" name="Text Box 4"/>
          <p:cNvSpPr txBox="1">
            <a:spLocks/>
          </p:cNvSpPr>
          <p:nvPr/>
        </p:nvSpPr>
        <p:spPr>
          <a:xfrm rot="0" flipH="1">
            <a:off x="4867910" y="3319145"/>
            <a:ext cx="62966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S. Priyadharshini.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312206237,asunm295312206237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Commerce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Apollo Arts And Science College </a:t>
            </a:r>
            <a:endParaRPr lang="ko-KR" altLang="en-US" sz="1800"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6965" y="6473190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0830"/>
            <a:ext cx="33039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 Box 14"/>
          <p:cNvSpPr txBox="1">
            <a:spLocks/>
          </p:cNvSpPr>
          <p:nvPr/>
        </p:nvSpPr>
        <p:spPr>
          <a:xfrm rot="10800000" flipH="1" flipV="1">
            <a:off x="722630" y="1461770"/>
            <a:ext cx="934085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u="sng" i="0" b="1">
                <a:latin typeface="NanumGothic" charset="0"/>
                <a:ea typeface="NanumGothic" charset="0"/>
              </a:rPr>
              <a:t>DATA COLLECTION </a:t>
            </a:r>
            <a:endParaRPr lang="ko-KR" altLang="en-US" sz="1800" u="sng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•data collection download in kaggle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 For Identifying the Employee performance dataset 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•It can help the organization 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u="sng" i="0" b="1">
                <a:latin typeface="NanumGothic" charset="0"/>
                <a:ea typeface="NanumGothic" charset="0"/>
              </a:rPr>
              <a:t>FEATURES COLLECTION </a:t>
            </a:r>
            <a:endParaRPr lang="ko-KR" altLang="en-US" sz="1800" u="sng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•Employee ID (unique identitier)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•Name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•Job Title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•Department 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•performance rating (e.g.,1-5scale)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•Business units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u="sng" i="0" b="1">
                <a:latin typeface="NanumGothic" charset="0"/>
                <a:ea typeface="NanumGothic" charset="0"/>
              </a:rPr>
              <a:t>DATA CLEANING </a:t>
            </a:r>
            <a:endParaRPr lang="ko-KR" altLang="en-US" sz="1800" u="sng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•Missing value Identifying 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•Missing value filter out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u="sng" i="0" b="1">
                <a:latin typeface="NanumGothic" charset="0"/>
                <a:ea typeface="NanumGothic" charset="0"/>
              </a:rPr>
              <a:t>PERFORMANCE LEVEL 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•In bars to calculate the performance level easily </a:t>
            </a:r>
            <a:endParaRPr lang="ko-KR" altLang="en-US" sz="1800" i="0" b="1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latin typeface="NanumGothic" charset="0"/>
                <a:ea typeface="NanumGothic" charset="0"/>
              </a:rPr>
              <a:t>•high, mid,low value. </a:t>
            </a:r>
            <a:endParaRPr lang="ko-KR" altLang="en-US" sz="1800" u="sng" i="0" b="1"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015" y="385445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6965" y="6473190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3" descr="/storage/emulated/0/Android/data/com.infraware.office.link/cache/.polaris_temp/fImage31160157869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4065" y="1256030"/>
            <a:ext cx="9030970" cy="5539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5" y="385445"/>
            <a:ext cx="10681970" cy="7588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15"/>
          <p:cNvSpPr txBox="1">
            <a:spLocks/>
          </p:cNvSpPr>
          <p:nvPr/>
        </p:nvSpPr>
        <p:spPr>
          <a:xfrm rot="0" flipH="1">
            <a:off x="4593590" y="2950210"/>
            <a:ext cx="1411605" cy="3811269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</p:txBody>
      </p:sp>
      <p:sp>
        <p:nvSpPr>
          <p:cNvPr id="4" name="Text Box 19"/>
          <p:cNvSpPr txBox="1">
            <a:spLocks/>
          </p:cNvSpPr>
          <p:nvPr/>
        </p:nvSpPr>
        <p:spPr>
          <a:xfrm rot="0" flipH="1">
            <a:off x="2270760" y="1548130"/>
            <a:ext cx="634809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In conclusion, performance appraisal is an important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Process that provides numerous benefits to both employee amd organizations.it helps employees identifying areas for improvement,  set goals,  receive feedback,  and receive  recognition for their achievements.. These insights enable data-driven decisions, targeted and strategic talent management to enhance overall organization performance. </a:t>
            </a:r>
            <a:endParaRPr lang="ko-KR" altLang="en-US" sz="1800">
              <a:latin typeface="NanumGothic" charset="0"/>
              <a:ea typeface="Nanum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4105" y="0"/>
            <a:ext cx="4752975" cy="6863080"/>
            <a:chOff x="7444105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680" y="5080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550" y="3695065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310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675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5970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0">
            <a:off x="2822575" y="3315970"/>
            <a:ext cx="5159375" cy="3280410"/>
          </a:xfrm>
          <a:prstGeom prst="snip1Rect"/>
          <a:noFill/>
          <a:ln w="0" cap="flat" cmpd="sng"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0F0F0F"/>
                </a:solidFill>
                <a:latin typeface="Times New Roman" charset="0"/>
                <a:cs typeface="Times New Roman" charset="0"/>
              </a:rPr>
              <a:t>Employee Performance Analysis using Excel</a:t>
            </a:r>
            <a:endParaRPr lang="ko-KR" altLang="en-US" sz="4400" b="1">
              <a:solidFill>
                <a:srgbClr val="0F0F0F"/>
              </a:solidFill>
              <a:latin typeface="Times New Roman" charset="0"/>
              <a:cs typeface="Times New Roman" charset="0"/>
            </a:endParaRPr>
          </a:p>
        </p:txBody>
      </p:sp>
      <p:cxnSp>
        <p:nvCxnSpPr>
          <p:cNvPr id="24" name="Arrow 22"/>
          <p:cNvCxnSpPr/>
          <p:nvPr/>
        </p:nvCxnSpPr>
        <p:spPr>
          <a:xfrm rot="0">
            <a:off x="2455545" y="2271395"/>
            <a:ext cx="774065" cy="84899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 Box 5"/>
          <p:cNvSpPr txBox="1">
            <a:spLocks/>
          </p:cNvSpPr>
          <p:nvPr/>
        </p:nvSpPr>
        <p:spPr>
          <a:xfrm rot="0">
            <a:off x="5930900" y="3228340"/>
            <a:ext cx="318770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</p:txBody>
      </p:sp>
      <p:sp>
        <p:nvSpPr>
          <p:cNvPr id="12" name="Text Box 6"/>
          <p:cNvSpPr txBox="1">
            <a:spLocks/>
          </p:cNvSpPr>
          <p:nvPr/>
        </p:nvSpPr>
        <p:spPr>
          <a:xfrm rot="10800000" flipH="1" flipV="1">
            <a:off x="963930" y="2094230"/>
            <a:ext cx="67779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NanumGothic" charset="0"/>
                <a:ea typeface="NanumGothic" charset="0"/>
              </a:rPr>
              <a:t>Evaluate individual and team performance, identifying strengths and weaknesses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254000" indent="-25400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NanumGothic" charset="0"/>
              <a:ea typeface="NanumGothic" charset="0"/>
            </a:endParaRPr>
          </a:p>
          <a:p>
            <a:pPr marL="254000" indent="-25400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NanumGothic" charset="0"/>
                <a:ea typeface="NanumGothic" charset="0"/>
              </a:rPr>
              <a:t>Inform data- driven decisions on promotion, training, and resources allocation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254000" indent="-25400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latin typeface="NanumGothic" charset="0"/>
              <a:ea typeface="NanumGothic" charset="0"/>
            </a:endParaRPr>
          </a:p>
          <a:p>
            <a:pPr marL="254000" indent="-25400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800">
                <a:latin typeface="NanumGothic" charset="0"/>
                <a:ea typeface="NanumGothic" charset="0"/>
              </a:rPr>
              <a:t>Improve overall organizational efficiency and productivity. </a:t>
            </a:r>
            <a:endParaRPr lang="ko-KR" altLang="en-US" sz="1800"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599" y="2133600"/>
            <a:ext cx="7925435" cy="378142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i="0" b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.</a:t>
            </a:r>
            <a:endParaRPr lang="ko-KR" altLang="en-US" sz="2400" i="0" b="0">
              <a:solidFill>
                <a:srgbClr val="0D0D0D"/>
              </a:solidFill>
              <a:latin typeface="Times New Roman" charset="0"/>
              <a:cs typeface="Times New Roman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2400">
                <a:latin typeface="Times New Roman" charset="0"/>
                <a:cs typeface="Times New Roman" charset="0"/>
              </a:rPr>
              <a:t>An employee performance dataset is a collection of data that measures and tracks individual employee performance </a:t>
            </a:r>
            <a:endParaRPr lang="ko-KR" altLang="en-US" sz="2400">
              <a:latin typeface="Times New Roman" charset="0"/>
              <a:cs typeface="Times New Roman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Times New Roman" charset="0"/>
              <a:cs typeface="Times New Roman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2400">
                <a:latin typeface="Times New Roman" charset="0"/>
                <a:cs typeface="Times New Roman" charset="0"/>
              </a:rPr>
              <a:t>Job title and role </a:t>
            </a:r>
            <a:endParaRPr lang="ko-KR" altLang="en-US" sz="2400">
              <a:latin typeface="Times New Roman" charset="0"/>
              <a:cs typeface="Times New Roman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2400">
                <a:latin typeface="Times New Roman" charset="0"/>
                <a:cs typeface="Times New Roman" charset="0"/>
              </a:rPr>
              <a:t>Performance ratings (e.g.numerical scores are categories like exceeds expectations “)</a:t>
            </a:r>
            <a:endParaRPr lang="ko-KR" altLang="en-US" sz="2400">
              <a:latin typeface="Times New Roman" charset="0"/>
              <a:cs typeface="Times New Roman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2400">
                <a:latin typeface="Times New Roman" charset="0"/>
                <a:cs typeface="Times New Roman" charset="0"/>
              </a:rPr>
              <a:t>Goals and objectives </a:t>
            </a:r>
            <a:endParaRPr lang="ko-KR" altLang="en-US" sz="2400">
              <a:latin typeface="Times New Roman" charset="0"/>
              <a:cs typeface="Times New Roman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2400">
                <a:latin typeface="Times New Roman" charset="0"/>
                <a:cs typeface="Times New Roman" charset="0"/>
              </a:rPr>
              <a:t>Salary and bonus information </a:t>
            </a:r>
            <a:endParaRPr lang="ko-KR" altLang="en-US" sz="2400">
              <a:latin typeface="Times New Roman" charset="0"/>
              <a:cs typeface="Times New Roman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2400">
                <a:latin typeface="Times New Roman" charset="0"/>
                <a:cs typeface="Times New Roman" charset="0"/>
              </a:rPr>
              <a:t>Promotions and career progression </a:t>
            </a:r>
            <a:endParaRPr lang="ko-KR" altLang="en-US" sz="2400">
              <a:latin typeface="Times New Roman" charset="0"/>
              <a:cs typeface="Times New Roman" charset="0"/>
            </a:endParaRPr>
          </a:p>
        </p:txBody>
      </p:sp>
      <p:sp>
        <p:nvSpPr>
          <p:cNvPr id="12" name="Text Box 7"/>
          <p:cNvSpPr txBox="1">
            <a:spLocks/>
          </p:cNvSpPr>
          <p:nvPr/>
        </p:nvSpPr>
        <p:spPr>
          <a:xfrm rot="0" flipV="1">
            <a:off x="877570" y="1805940"/>
            <a:ext cx="82397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1800"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135" y="891540"/>
            <a:ext cx="5014595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 descr="/storage/emulated/0/Android/data/com.infraware.office.link/cache/.polaris_temp/fImage21455162680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53615" y="1530985"/>
            <a:ext cx="8377555" cy="4988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 Box 9"/>
          <p:cNvSpPr txBox="1">
            <a:spLocks/>
          </p:cNvSpPr>
          <p:nvPr/>
        </p:nvSpPr>
        <p:spPr>
          <a:xfrm rot="10260000" flipH="1" flipV="1">
            <a:off x="2907030" y="1530350"/>
            <a:ext cx="3024505" cy="1698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</p:txBody>
      </p:sp>
      <p:sp>
        <p:nvSpPr>
          <p:cNvPr id="11" name="Text Box 10"/>
          <p:cNvSpPr txBox="1">
            <a:spLocks/>
          </p:cNvSpPr>
          <p:nvPr/>
        </p:nvSpPr>
        <p:spPr>
          <a:xfrm rot="0">
            <a:off x="3027680" y="2150110"/>
            <a:ext cx="691578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Conditional formatting  - missing errors are identified and highlighted the cells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Filters  - removed that blanks value in filter by color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Pivot  - summary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Graph - data visualization to easily understand the employee performance dataset. </a:t>
            </a:r>
            <a:endParaRPr lang="ko-KR" altLang="en-US" sz="1800"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5" y="385445"/>
            <a:ext cx="10681970" cy="758825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11"/>
          <p:cNvSpPr txBox="1">
            <a:spLocks/>
          </p:cNvSpPr>
          <p:nvPr/>
        </p:nvSpPr>
        <p:spPr>
          <a:xfrm rot="0">
            <a:off x="1187450" y="1651000"/>
            <a:ext cx="839406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Employee  = kaggle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26 - features of Employee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Employee ID - In number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Name : First name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             Last name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Empty cells : exit cells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Employee performance level - High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                                                   Mid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                                                   Low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Gender - malevand female </a:t>
            </a:r>
            <a:endParaRPr lang="ko-KR" altLang="en-US" sz="180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NanumGothic" charset="0"/>
                <a:ea typeface="NanumGothic" charset="0"/>
              </a:rPr>
              <a:t>Employee rating- numbers. </a:t>
            </a:r>
            <a:endParaRPr lang="ko-KR" altLang="en-US" sz="1800">
              <a:latin typeface="NanumGothic" charset="0"/>
              <a:ea typeface="Nanum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5890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685"/>
            <a:ext cx="848042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6965" y="6473190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2743200" y="2354580"/>
            <a:ext cx="6391275" cy="18141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i="0" b="0">
              <a:solidFill>
                <a:srgbClr val="0D0D0D"/>
              </a:solidFill>
              <a:latin typeface="Times New Roman" charset="0"/>
              <a:cs typeface="Times New Roman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2800">
                <a:latin typeface="Times New Roman" charset="0"/>
                <a:cs typeface="Times New Roman" charset="0"/>
              </a:rPr>
              <a:t>* performance level  = IFS ( Z8&gt;=5,”VERY</a:t>
            </a:r>
            <a:endParaRPr lang="ko-KR" altLang="en-US" sz="2800">
              <a:latin typeface="Times New Roman" charset="0"/>
              <a:cs typeface="Times New Roman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IN" sz="2800">
                <a:latin typeface="Times New Roman" charset="0"/>
                <a:cs typeface="Times New Roman" charset="0"/>
              </a:rPr>
              <a:t>HIGH”,Z8&gt;=3,”MED”,TRUE,”LOW”)</a:t>
            </a:r>
            <a:endParaRPr lang="ko-KR" altLang="en-US" sz="2800">
              <a:latin typeface="Times New Roman" charset="0"/>
              <a:cs typeface="Times New Roman" charset="0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>
          <a:xfrm rot="0">
            <a:off x="2804160" y="2046605"/>
            <a:ext cx="6553835" cy="46793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</p:txBody>
      </p:sp>
      <p:sp>
        <p:nvSpPr>
          <p:cNvPr id="11" name="Frame 13"/>
          <p:cNvSpPr>
            <a:spLocks/>
          </p:cNvSpPr>
          <p:nvPr/>
        </p:nvSpPr>
        <p:spPr>
          <a:xfrm rot="0">
            <a:off x="2322195" y="2356485"/>
            <a:ext cx="7345680" cy="2150745"/>
          </a:xfrm>
          <a:prstGeom prst="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41</Paragraphs>
  <Words>90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Konduru Narasimha</dc:creator>
  <cp:lastModifiedBy>pssaran20</cp:lastModifiedBy>
  <dc:title>Face Mask Detection using Convolutional Neural Network (CNN)  </dc:title>
  <dcterms:modified xsi:type="dcterms:W3CDTF">2024-08-20T12:02:29Z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