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539" r:id="rId2"/>
    <p:sldId id="559" r:id="rId3"/>
    <p:sldId id="535" r:id="rId4"/>
    <p:sldId id="541" r:id="rId5"/>
    <p:sldId id="557" r:id="rId6"/>
    <p:sldId id="560" r:id="rId7"/>
    <p:sldId id="558" r:id="rId8"/>
    <p:sldId id="566" r:id="rId9"/>
    <p:sldId id="542" r:id="rId10"/>
    <p:sldId id="544" r:id="rId11"/>
    <p:sldId id="567" r:id="rId12"/>
    <p:sldId id="545" r:id="rId13"/>
    <p:sldId id="554" r:id="rId14"/>
    <p:sldId id="561" r:id="rId15"/>
    <p:sldId id="543" r:id="rId16"/>
    <p:sldId id="546" r:id="rId17"/>
    <p:sldId id="536" r:id="rId18"/>
    <p:sldId id="547" r:id="rId19"/>
    <p:sldId id="548" r:id="rId20"/>
    <p:sldId id="549" r:id="rId21"/>
    <p:sldId id="550" r:id="rId22"/>
    <p:sldId id="551" r:id="rId23"/>
    <p:sldId id="552" r:id="rId24"/>
    <p:sldId id="562" r:id="rId25"/>
    <p:sldId id="578" r:id="rId26"/>
    <p:sldId id="579" r:id="rId27"/>
    <p:sldId id="580" r:id="rId28"/>
    <p:sldId id="581" r:id="rId29"/>
    <p:sldId id="564" r:id="rId30"/>
    <p:sldId id="565" r:id="rId31"/>
    <p:sldId id="531"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33CC33"/>
    <a:srgbClr val="005600"/>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A177F-05ED-5680-CCD2-C6B3E2BAA145}" v="40" dt="2024-03-12T02:41:42.609"/>
    <p1510:client id="{6F9AEDAA-2532-1C56-3119-C8C0156941D3}" v="216" dt="2024-03-12T11:34:01.977"/>
    <p1510:client id="{8FA85AC9-ECC5-5F98-115E-CE8F529E8D4A}" v="79" dt="2024-03-11T14:59:38.948"/>
    <p1510:client id="{96E12AEC-1AB2-5FE6-51BC-0FCC7BECE5B9}" v="35" dt="2024-03-12T11:20:27.290"/>
    <p1510:client id="{A0F37224-0632-6053-2D5B-78679E9CC53A}" v="62" dt="2024-03-12T11:10:25.615"/>
    <p1510:client id="{A34D3EED-4EBF-6C94-46E0-9A6A0D09881A}" v="204" dt="2024-03-12T11:40:17.643"/>
    <p1510:client id="{E659FCF2-30BD-6E76-005A-6C74D073691E}" v="49" dt="2024-03-12T11:50:29.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12/03/2024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12/03/2024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12/03/2024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12/03/2024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soysena-my.sharepoint.com/:w:/g/personal/kslopez89_soy_sena_edu_co/EXNDQK_ulHBLh1UlNaXin9EBKceODEzRDhRat_aaaap_5A?e=G0CopI" TargetMode="External"/><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hyperlink" Target="https://docs.google.com/forms/d/1ZSHbQYWUtP0MUVaV5sOpsbR9Deu8nRITTbOXOSi7hb4/edit?ts=65e5e1e0"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hyperlink" Target="https://soysena-my.sharepoint.com/:w:/g/personal/kslopez89_soy_sena_edu_co/EWg3bRO7GRRKjXZMQZXyXEgBeBMYl1eqaBh-AlUMpBvwyA?e=6vNAYB" TargetMode="External"/><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jpeg"/></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jpeg"/><Relationship Id="rId4" Type="http://schemas.openxmlformats.org/officeDocument/2006/relationships/image" Target="../media/image33.png"/><Relationship Id="rId9" Type="http://schemas.openxmlformats.org/officeDocument/2006/relationships/image" Target="../media/image38.jpe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jpe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jpeg"/><Relationship Id="rId1" Type="http://schemas.openxmlformats.org/officeDocument/2006/relationships/slideLayout" Target="../slideLayouts/slideLayout12.xml"/><Relationship Id="rId4" Type="http://schemas.openxmlformats.org/officeDocument/2006/relationships/hyperlink" Target="https://www.canva.com/design/DAF-1qIYZ4M/jCso7qVkamMGLaIMe2hV2Q/edit?utm_content=DAF-1qIYZ4M&amp;utm_campaign=designshare&amp;utm_medium=link2&amp;utm_source=sharebutt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canva.com/design/DAF8S6YzV8A/G2EDWB1VeF8F7lRjjJiquQ/edit?utm_content=DAF8S6YzV8A&amp;utm_campaign=designshare&amp;utm_medium=link2&amp;utm_source=sharebutton" TargetMode="External"/><Relationship Id="rId2" Type="http://schemas.openxmlformats.org/officeDocument/2006/relationships/image" Target="../media/image6.jpeg"/><Relationship Id="rId1" Type="http://schemas.openxmlformats.org/officeDocument/2006/relationships/slideLayout" Target="../slideLayouts/slideLayout12.xml"/><Relationship Id="rId5" Type="http://schemas.openxmlformats.org/officeDocument/2006/relationships/hyperlink" Target="https://soysena-my.sharepoint.com/:p:/g/personal/kslopez89_soy_sena_edu_co/EVdMhKa8KK9DpaGjRJLIrLwBKmK-ZpJGZ-J8j0ZE4wt_MQ?e=tKHOoy" TargetMode="Externa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1339978" y="2921168"/>
            <a:ext cx="739320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b="1" i="1">
                <a:solidFill>
                  <a:srgbClr val="00FF00"/>
                </a:solidFill>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rPr>
              <a:t>BYTE WABE</a:t>
            </a:r>
            <a:endParaRPr kumimoji="0" lang="es-ES" sz="6000" b="1" i="1" strike="noStrike" kern="1200" cap="none" spc="0" normalizeH="0" baseline="0" noProof="0">
              <a:ln>
                <a:noFill/>
              </a:ln>
              <a:solidFill>
                <a:srgbClr val="00FF00"/>
              </a:solidFill>
              <a:effectLst>
                <a:outerShdw blurRad="38100" dist="38100" dir="2700000" algn="tl">
                  <a:srgbClr val="000000">
                    <a:alpha val="43137"/>
                  </a:srgbClr>
                </a:outerShdw>
              </a:effectLst>
              <a:uLnTx/>
              <a:uFillTx/>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2461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6553201" y="1480457"/>
            <a:ext cx="2159166" cy="45672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3600" b="1" i="1"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Visión</a:t>
            </a:r>
            <a:r>
              <a:rPr kumimoji="0" lang="es-ES" sz="3600" b="1"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 </a:t>
            </a:r>
            <a:endParaRPr kumimoji="0" lang="es-CO" sz="3600" b="1"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A0DBB17A-8B63-5C31-D873-BB8E92C2AF5B}"/>
              </a:ext>
            </a:extLst>
          </p:cNvPr>
          <p:cNvSpPr txBox="1"/>
          <p:nvPr/>
        </p:nvSpPr>
        <p:spPr>
          <a:xfrm>
            <a:off x="3737114" y="2138311"/>
            <a:ext cx="8193629" cy="4154984"/>
          </a:xfrm>
          <a:prstGeom prst="rect">
            <a:avLst/>
          </a:prstGeom>
          <a:ln w="38100">
            <a:solidFill>
              <a:srgbClr val="00FF00"/>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s-ES" sz="2400" b="0" i="1">
                <a:solidFill>
                  <a:srgbClr val="000000"/>
                </a:solidFill>
                <a:effectLst/>
                <a:latin typeface="Times New Roman" panose="02020603050405020304" pitchFamily="18" charset="0"/>
                <a:cs typeface="Times New Roman" panose="02020603050405020304" pitchFamily="18" charset="0"/>
              </a:rPr>
              <a:t>Para el año 2034, se espera que la empresa de software BYTEWAVE se proyecte como líder nacional en innovación tecnológica, con una expansión significativa y una diversificación de productos y servicios. Destacará por su enfoque centrado en la experiencia del usuario, compromiso con la sostenibilidad y responsabilidad social. Adoptará metodologías ágiles, fortalecerá la seguridad y privacidad, e integrará tecnologías emergentes en la vida cotidiana. Fomentará la innovación, la creatividad y la agilidad, y la empresa buscará reconocimientos por su ética y contribuciones al avance tecnológico.</a:t>
            </a:r>
            <a:endParaRPr lang="es-CO" sz="2400" i="1">
              <a:latin typeface="Times New Roman" panose="02020603050405020304" pitchFamily="18" charset="0"/>
              <a:cs typeface="Times New Roman" panose="02020603050405020304" pitchFamily="18" charset="0"/>
            </a:endParaRPr>
          </a:p>
        </p:txBody>
      </p:sp>
      <p:pic>
        <p:nvPicPr>
          <p:cNvPr id="1026" name="Picture 2" descr="Misión, Visión, Valores, Objetivos - Centro Empresarial y Formación en  Liderazgo y Gerencia">
            <a:extLst>
              <a:ext uri="{FF2B5EF4-FFF2-40B4-BE49-F238E27FC236}">
                <a16:creationId xmlns:a16="http://schemas.microsoft.com/office/drawing/2014/main" id="{418ABAFC-2D6A-5E34-0F2D-52275B233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34343"/>
            <a:ext cx="3556062" cy="355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67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995111" y="2029989"/>
            <a:ext cx="8201778" cy="280076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rtlCol="0" anchor="t">
            <a:spAutoFit/>
          </a:bodyPr>
          <a:lstStyle/>
          <a:p>
            <a:pPr algn="ctr">
              <a:defRPr/>
            </a:pPr>
            <a:r>
              <a:rPr lang="es-ES" sz="8800" b="1" i="1">
                <a:solidFill>
                  <a:schemeClr val="bg1"/>
                </a:solidFill>
                <a:effectLst>
                  <a:outerShdw blurRad="38100" dist="38100" dir="2700000" algn="tl">
                    <a:srgbClr val="000000">
                      <a:alpha val="43137"/>
                    </a:srgbClr>
                  </a:outerShdw>
                </a:effectLst>
                <a:latin typeface="Times New Roman"/>
                <a:cs typeface="Times New Roman"/>
              </a:rPr>
              <a:t>Valores de la empresa</a:t>
            </a:r>
          </a:p>
        </p:txBody>
      </p:sp>
    </p:spTree>
    <p:extLst>
      <p:ext uri="{BB962C8B-B14F-4D97-AF65-F5344CB8AC3E}">
        <p14:creationId xmlns:p14="http://schemas.microsoft.com/office/powerpoint/2010/main" val="108722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1422716" y="203081"/>
            <a:ext cx="9324798" cy="6715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ES" b="1" i="1"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rPr>
              <a:t>VALORES DE LA EMPRESA </a:t>
            </a:r>
            <a:endParaRPr kumimoji="0" lang="es-CO" b="1" i="1" u="none" strike="noStrike" kern="120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A0DBB17A-8B63-5C31-D873-BB8E92C2AF5B}"/>
              </a:ext>
            </a:extLst>
          </p:cNvPr>
          <p:cNvSpPr txBox="1"/>
          <p:nvPr/>
        </p:nvSpPr>
        <p:spPr>
          <a:xfrm>
            <a:off x="629003" y="1872343"/>
            <a:ext cx="5950701" cy="3970318"/>
          </a:xfrm>
          <a:prstGeom prst="rect">
            <a:avLst/>
          </a:prstGeom>
          <a:ln w="38100">
            <a:solidFill>
              <a:srgbClr val="00FF00"/>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571500" indent="-571500">
              <a:buFont typeface="Arial" panose="020B0604020202020204" pitchFamily="34" charset="0"/>
              <a:buChar char="•"/>
            </a:pPr>
            <a:r>
              <a:rPr lang="es-CO" sz="3600" b="1" i="1">
                <a:solidFill>
                  <a:srgbClr val="0D0D0D"/>
                </a:solidFill>
                <a:effectLst/>
                <a:latin typeface="Times New Roman" panose="02020603050405020304" pitchFamily="18" charset="0"/>
                <a:cs typeface="Times New Roman" panose="02020603050405020304" pitchFamily="18" charset="0"/>
              </a:rPr>
              <a:t>Respeto</a:t>
            </a:r>
            <a:endParaRPr lang="es-ES" sz="3600" i="1">
              <a:solidFill>
                <a:srgbClr val="000000"/>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s-CO" sz="3600" b="1" i="1">
                <a:solidFill>
                  <a:srgbClr val="0D0D0D"/>
                </a:solidFill>
                <a:effectLst/>
                <a:latin typeface="Times New Roman" panose="02020603050405020304" pitchFamily="18" charset="0"/>
                <a:cs typeface="Times New Roman" panose="02020603050405020304" pitchFamily="18" charset="0"/>
              </a:rPr>
              <a:t>Compromiso</a:t>
            </a:r>
            <a:endParaRPr lang="es-ES" sz="3600" b="1" i="1">
              <a:solidFill>
                <a:srgbClr val="000000"/>
              </a:solidFill>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s-CO" sz="3600" b="1" i="1">
                <a:solidFill>
                  <a:srgbClr val="0D0D0D"/>
                </a:solidFill>
                <a:effectLst/>
                <a:latin typeface="Times New Roman" panose="02020603050405020304" pitchFamily="18" charset="0"/>
                <a:cs typeface="Times New Roman" panose="02020603050405020304" pitchFamily="18" charset="0"/>
              </a:rPr>
              <a:t>Innovación</a:t>
            </a:r>
            <a:endParaRPr lang="es-ES" sz="3600" b="1" i="1">
              <a:solidFill>
                <a:srgbClr val="000000"/>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s-CO" sz="3600" b="1" i="1">
                <a:solidFill>
                  <a:srgbClr val="0D0D0D"/>
                </a:solidFill>
                <a:effectLst/>
                <a:latin typeface="Times New Roman" panose="02020603050405020304" pitchFamily="18" charset="0"/>
                <a:cs typeface="Times New Roman" panose="02020603050405020304" pitchFamily="18" charset="0"/>
              </a:rPr>
              <a:t>Calidad</a:t>
            </a:r>
            <a:endParaRPr lang="es-ES" sz="3600" b="1" i="1">
              <a:solidFill>
                <a:srgbClr val="000000"/>
              </a:solidFill>
              <a:effectLst/>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s-CO" sz="3600" b="1" i="1">
                <a:solidFill>
                  <a:srgbClr val="0D0D0D"/>
                </a:solidFill>
                <a:effectLst/>
                <a:latin typeface="Times New Roman" panose="02020603050405020304" pitchFamily="18" charset="0"/>
                <a:cs typeface="Times New Roman" panose="02020603050405020304" pitchFamily="18" charset="0"/>
              </a:rPr>
              <a:t>Transparencia</a:t>
            </a:r>
            <a:endParaRPr lang="es-ES" sz="3600" b="1" i="1">
              <a:solidFill>
                <a:srgbClr val="000000"/>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s-ES" sz="3600" b="1" i="1">
                <a:solidFill>
                  <a:srgbClr val="000000"/>
                </a:solidFill>
                <a:latin typeface="Times New Roman" panose="02020603050405020304" pitchFamily="18" charset="0"/>
                <a:cs typeface="Times New Roman" panose="02020603050405020304" pitchFamily="18" charset="0"/>
              </a:rPr>
              <a:t>Honestidad </a:t>
            </a:r>
          </a:p>
          <a:p>
            <a:pPr marL="571500" indent="-571500">
              <a:buFont typeface="Arial" panose="020B0604020202020204" pitchFamily="34" charset="0"/>
              <a:buChar char="•"/>
            </a:pPr>
            <a:r>
              <a:rPr lang="es-CO" sz="3600" b="1" i="1">
                <a:solidFill>
                  <a:srgbClr val="0D0D0D"/>
                </a:solidFill>
                <a:effectLst/>
                <a:latin typeface="Times New Roman" panose="02020603050405020304" pitchFamily="18" charset="0"/>
                <a:cs typeface="Times New Roman" panose="02020603050405020304" pitchFamily="18" charset="0"/>
              </a:rPr>
              <a:t>Orientación al cliente</a:t>
            </a:r>
            <a:endParaRPr lang="es-CO" sz="3600" i="1">
              <a:latin typeface="Times New Roman" panose="02020603050405020304" pitchFamily="18" charset="0"/>
              <a:cs typeface="Times New Roman" panose="02020603050405020304" pitchFamily="18" charset="0"/>
            </a:endParaRPr>
          </a:p>
        </p:txBody>
      </p:sp>
      <p:pic>
        <p:nvPicPr>
          <p:cNvPr id="3074" name="Picture 2" descr="Valores y Pilares Conceptuales - Leterago">
            <a:extLst>
              <a:ext uri="{FF2B5EF4-FFF2-40B4-BE49-F238E27FC236}">
                <a16:creationId xmlns:a16="http://schemas.microsoft.com/office/drawing/2014/main" id="{82F1BF9E-1B32-D2C0-9FBF-4B0CC7799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830" y="2100943"/>
            <a:ext cx="2496163" cy="351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30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995111" y="1538286"/>
            <a:ext cx="8201778" cy="415498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Proyecto Formativo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S</a:t>
            </a:r>
            <a:r>
              <a:rPr lang="es-ES" sz="8800" b="1" i="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ENA</a:t>
            </a:r>
            <a:endParaRPr kumimoji="0" lang="es-CO"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89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995111" y="1896094"/>
            <a:ext cx="8201778" cy="280076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800" b="1" i="1"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PowerFull</a:t>
            </a:r>
            <a:r>
              <a:rPr lang="es-ES" sz="8800" b="1" i="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s-ES" sz="8800" b="1" i="1"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a:t>
            </a:r>
            <a:endParaRPr kumimoji="0" lang="es-CO"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cxnSp>
        <p:nvCxnSpPr>
          <p:cNvPr id="3" name="Conector recto 2">
            <a:extLst>
              <a:ext uri="{FF2B5EF4-FFF2-40B4-BE49-F238E27FC236}">
                <a16:creationId xmlns:a16="http://schemas.microsoft.com/office/drawing/2014/main" id="{86601174-ADFE-970C-9DD8-383D7C6F799B}"/>
              </a:ext>
            </a:extLst>
          </p:cNvPr>
          <p:cNvCxnSpPr>
            <a:cxnSpLocks/>
          </p:cNvCxnSpPr>
          <p:nvPr/>
        </p:nvCxnSpPr>
        <p:spPr>
          <a:xfrm>
            <a:off x="1099930" y="755374"/>
            <a:ext cx="9621079" cy="0"/>
          </a:xfrm>
          <a:prstGeom prst="line">
            <a:avLst/>
          </a:prstGeom>
          <a:ln w="76200">
            <a:solidFill>
              <a:srgbClr val="00FF00"/>
            </a:solidFill>
          </a:ln>
        </p:spPr>
        <p:style>
          <a:lnRef idx="3">
            <a:schemeClr val="dk1"/>
          </a:lnRef>
          <a:fillRef idx="0">
            <a:schemeClr val="dk1"/>
          </a:fillRef>
          <a:effectRef idx="2">
            <a:schemeClr val="dk1"/>
          </a:effectRef>
          <a:fontRef idx="minor">
            <a:schemeClr val="tx1"/>
          </a:fontRef>
        </p:style>
      </p:cxnSp>
      <p:pic>
        <p:nvPicPr>
          <p:cNvPr id="8" name="Imagen 7">
            <a:extLst>
              <a:ext uri="{FF2B5EF4-FFF2-40B4-BE49-F238E27FC236}">
                <a16:creationId xmlns:a16="http://schemas.microsoft.com/office/drawing/2014/main" id="{C53D0040-B2FA-32DE-4923-33BE8BF38ED9}"/>
              </a:ext>
            </a:extLst>
          </p:cNvPr>
          <p:cNvPicPr>
            <a:picLocks noChangeAspect="1"/>
          </p:cNvPicPr>
          <p:nvPr/>
        </p:nvPicPr>
        <p:blipFill>
          <a:blip r:embed="rId3"/>
          <a:stretch>
            <a:fillRect/>
          </a:stretch>
        </p:blipFill>
        <p:spPr>
          <a:xfrm>
            <a:off x="1261453" y="5635743"/>
            <a:ext cx="9669094" cy="79255"/>
          </a:xfrm>
          <a:prstGeom prst="rect">
            <a:avLst/>
          </a:prstGeom>
        </p:spPr>
      </p:pic>
      <p:pic>
        <p:nvPicPr>
          <p:cNvPr id="9" name="Imagen 8">
            <a:extLst>
              <a:ext uri="{FF2B5EF4-FFF2-40B4-BE49-F238E27FC236}">
                <a16:creationId xmlns:a16="http://schemas.microsoft.com/office/drawing/2014/main" id="{6BE2B041-99A0-84F0-2C9E-19E2D16E09BE}"/>
              </a:ext>
            </a:extLst>
          </p:cNvPr>
          <p:cNvPicPr>
            <a:picLocks noChangeAspect="1"/>
          </p:cNvPicPr>
          <p:nvPr/>
        </p:nvPicPr>
        <p:blipFill>
          <a:blip r:embed="rId3"/>
          <a:stretch>
            <a:fillRect/>
          </a:stretch>
        </p:blipFill>
        <p:spPr>
          <a:xfrm>
            <a:off x="1051915" y="875030"/>
            <a:ext cx="9669094" cy="79255"/>
          </a:xfrm>
          <a:prstGeom prst="rect">
            <a:avLst/>
          </a:prstGeom>
        </p:spPr>
      </p:pic>
      <p:pic>
        <p:nvPicPr>
          <p:cNvPr id="10" name="Imagen 9">
            <a:extLst>
              <a:ext uri="{FF2B5EF4-FFF2-40B4-BE49-F238E27FC236}">
                <a16:creationId xmlns:a16="http://schemas.microsoft.com/office/drawing/2014/main" id="{DC631E57-32CF-CCF3-E9E7-15AF338C43B0}"/>
              </a:ext>
            </a:extLst>
          </p:cNvPr>
          <p:cNvPicPr>
            <a:picLocks noChangeAspect="1"/>
          </p:cNvPicPr>
          <p:nvPr/>
        </p:nvPicPr>
        <p:blipFill>
          <a:blip r:embed="rId3"/>
          <a:stretch>
            <a:fillRect/>
          </a:stretch>
        </p:blipFill>
        <p:spPr>
          <a:xfrm>
            <a:off x="1261453" y="5436833"/>
            <a:ext cx="9669094" cy="79255"/>
          </a:xfrm>
          <a:prstGeom prst="rect">
            <a:avLst/>
          </a:prstGeom>
        </p:spPr>
      </p:pic>
    </p:spTree>
    <p:extLst>
      <p:ext uri="{BB962C8B-B14F-4D97-AF65-F5344CB8AC3E}">
        <p14:creationId xmlns:p14="http://schemas.microsoft.com/office/powerpoint/2010/main" val="25213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rPr>
              <a:t>Objetivo General</a:t>
            </a:r>
            <a:endParaRPr kumimoji="0" lang="es-CO"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B504CA81-2EEC-672F-A3B8-2DE91EDB06A1}"/>
              </a:ext>
            </a:extLst>
          </p:cNvPr>
          <p:cNvSpPr txBox="1"/>
          <p:nvPr/>
        </p:nvSpPr>
        <p:spPr>
          <a:xfrm>
            <a:off x="369150" y="1475098"/>
            <a:ext cx="9163361" cy="4154984"/>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r>
              <a:rPr lang="es-ES" sz="4400" b="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Desarrollar un aplicativo web eficiente y fácil de usar para el supermercado PowerFull Market, con el fin de mejorar la experiencia de compra de los clientes, optimizar la gestión de inventario.</a:t>
            </a:r>
            <a:endParaRPr lang="es-CO" sz="4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6" name="Picture 2" descr="Productos de supermercado de comestibles de dibujos animados Vector de  Stock de ©stockgiu 247746704">
            <a:extLst>
              <a:ext uri="{FF2B5EF4-FFF2-40B4-BE49-F238E27FC236}">
                <a16:creationId xmlns:a16="http://schemas.microsoft.com/office/drawing/2014/main" id="{8AED8310-8A92-C51D-C211-966C0B457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8454" y="4484914"/>
            <a:ext cx="2373086" cy="237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741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rPr>
              <a:t>Objetivos Específicos</a:t>
            </a:r>
            <a:endParaRPr kumimoji="0" lang="es-CO"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B504CA81-2EEC-672F-A3B8-2DE91EDB06A1}"/>
              </a:ext>
            </a:extLst>
          </p:cNvPr>
          <p:cNvSpPr txBox="1"/>
          <p:nvPr/>
        </p:nvSpPr>
        <p:spPr>
          <a:xfrm>
            <a:off x="151436" y="1936629"/>
            <a:ext cx="8992564" cy="4031873"/>
          </a:xfrm>
          <a:prstGeom prst="rect">
            <a:avLst/>
          </a:prstGeom>
          <a:noFill/>
          <a:ln w="9525" cap="flat" cmpd="sng" algn="ctr">
            <a:solidFill>
              <a:srgbClr val="00FF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457200" indent="-457200">
              <a:buFont typeface="Arial" panose="020B0604020202020204" pitchFamily="34" charset="0"/>
              <a:buChar char="•"/>
            </a:pPr>
            <a:r>
              <a:rPr lang="es-CO" sz="3200" b="1" i="1">
                <a:solidFill>
                  <a:srgbClr val="231F20"/>
                </a:solidFill>
                <a:effectLst/>
                <a:latin typeface="Times New Roman" panose="02020603050405020304" pitchFamily="18" charset="0"/>
                <a:cs typeface="Times New Roman" panose="02020603050405020304" pitchFamily="18" charset="0"/>
              </a:rPr>
              <a:t>Crecimiento en ventas. </a:t>
            </a:r>
          </a:p>
          <a:p>
            <a:pPr marL="457200" indent="-457200">
              <a:buFont typeface="Arial" panose="020B0604020202020204" pitchFamily="34" charset="0"/>
              <a:buChar char="•"/>
            </a:pPr>
            <a:r>
              <a:rPr lang="es-ES" sz="3200" b="1" i="1">
                <a:solidFill>
                  <a:srgbClr val="231F20"/>
                </a:solidFill>
                <a:effectLst/>
                <a:latin typeface="Times New Roman" panose="02020603050405020304" pitchFamily="18" charset="0"/>
                <a:cs typeface="Times New Roman" panose="02020603050405020304" pitchFamily="18" charset="0"/>
              </a:rPr>
              <a:t>Eficiencia en la organización de productos. </a:t>
            </a:r>
          </a:p>
          <a:p>
            <a:pPr marL="457200" indent="-457200">
              <a:buFont typeface="Arial" panose="020B0604020202020204" pitchFamily="34" charset="0"/>
              <a:buChar char="•"/>
            </a:pPr>
            <a:r>
              <a:rPr lang="es-CO" sz="3200" b="1" i="1">
                <a:solidFill>
                  <a:srgbClr val="231F20"/>
                </a:solidFill>
                <a:effectLst/>
                <a:latin typeface="Times New Roman" panose="02020603050405020304" pitchFamily="18" charset="0"/>
                <a:cs typeface="Times New Roman" panose="02020603050405020304" pitchFamily="18" charset="0"/>
              </a:rPr>
              <a:t>Eficiencia en los pagos.</a:t>
            </a:r>
            <a:endParaRPr lang="es-ES" sz="3200" b="1" i="1">
              <a:solidFill>
                <a:srgbClr val="231F2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s-ES" sz="3200" b="1" i="1">
                <a:solidFill>
                  <a:srgbClr val="231F20"/>
                </a:solidFill>
                <a:effectLst/>
                <a:latin typeface="Times New Roman" panose="02020603050405020304" pitchFamily="18" charset="0"/>
                <a:cs typeface="Times New Roman" panose="02020603050405020304" pitchFamily="18" charset="0"/>
              </a:rPr>
              <a:t>Seguridad al momento de vender y recibir pagos.</a:t>
            </a:r>
          </a:p>
          <a:p>
            <a:pPr marL="457200" indent="-457200">
              <a:buFont typeface="Arial" panose="020B0604020202020204" pitchFamily="34" charset="0"/>
              <a:buChar char="•"/>
            </a:pPr>
            <a:r>
              <a:rPr lang="es-CO" sz="3200" b="1" i="1">
                <a:solidFill>
                  <a:srgbClr val="231F20"/>
                </a:solidFill>
                <a:effectLst/>
                <a:latin typeface="Times New Roman" panose="02020603050405020304" pitchFamily="18" charset="0"/>
                <a:cs typeface="Times New Roman" panose="02020603050405020304" pitchFamily="18" charset="0"/>
              </a:rPr>
              <a:t>Visualización atrayente.</a:t>
            </a:r>
          </a:p>
          <a:p>
            <a:pPr marL="457200" indent="-457200">
              <a:buFont typeface="Arial" panose="020B0604020202020204" pitchFamily="34" charset="0"/>
              <a:buChar char="•"/>
            </a:pPr>
            <a:r>
              <a:rPr lang="es-ES" sz="3200" b="1" i="1">
                <a:solidFill>
                  <a:srgbClr val="231F20"/>
                </a:solidFill>
                <a:effectLst/>
                <a:latin typeface="Times New Roman" panose="02020603050405020304" pitchFamily="18" charset="0"/>
                <a:cs typeface="Times New Roman" panose="02020603050405020304" pitchFamily="18" charset="0"/>
              </a:rPr>
              <a:t>Implementación prudente de la Tecnología.</a:t>
            </a:r>
          </a:p>
          <a:p>
            <a:pPr marL="457200" indent="-457200">
              <a:buFont typeface="Arial" panose="020B0604020202020204" pitchFamily="34" charset="0"/>
              <a:buChar char="•"/>
            </a:pPr>
            <a:r>
              <a:rPr lang="es-CO" sz="3200" b="1" i="1">
                <a:solidFill>
                  <a:srgbClr val="231F20"/>
                </a:solidFill>
                <a:effectLst/>
                <a:latin typeface="Times New Roman" panose="02020603050405020304" pitchFamily="18" charset="0"/>
                <a:cs typeface="Times New Roman" panose="02020603050405020304" pitchFamily="18" charset="0"/>
              </a:rPr>
              <a:t>Innovación y Desarrollo.</a:t>
            </a:r>
          </a:p>
          <a:p>
            <a:pPr marL="457200" indent="-457200">
              <a:buFont typeface="Arial" panose="020B0604020202020204" pitchFamily="34" charset="0"/>
              <a:buChar char="•"/>
            </a:pPr>
            <a:r>
              <a:rPr lang="es-ES" sz="3200" b="1" i="1">
                <a:solidFill>
                  <a:srgbClr val="231F20"/>
                </a:solidFill>
                <a:effectLst/>
                <a:latin typeface="Times New Roman" panose="02020603050405020304" pitchFamily="18" charset="0"/>
                <a:cs typeface="Times New Roman" panose="02020603050405020304" pitchFamily="18" charset="0"/>
              </a:rPr>
              <a:t>Información detallada de cada producto.</a:t>
            </a:r>
            <a:endParaRPr lang="es-CO" sz="32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4100" name="Picture 4" descr="Objetivos específicos ✓ Curiosidades Sobre Educación">
            <a:extLst>
              <a:ext uri="{FF2B5EF4-FFF2-40B4-BE49-F238E27FC236}">
                <a16:creationId xmlns:a16="http://schemas.microsoft.com/office/drawing/2014/main" id="{B6C7E432-6925-E7F9-91E5-91F231409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6877" y="1393371"/>
            <a:ext cx="2693687" cy="26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35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260293" y="298366"/>
            <a:ext cx="9815809" cy="74156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b="1" i="1">
                <a:latin typeface="Times New Roman" panose="02020603050405020304" pitchFamily="18" charset="0"/>
                <a:cs typeface="Times New Roman" panose="02020603050405020304" pitchFamily="18" charset="0"/>
              </a:rPr>
              <a:t>Planteamiento del problema </a:t>
            </a:r>
            <a:endParaRPr kumimoji="0" lang="es-CO" b="1" i="1"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934F9685-49F0-0240-DFF0-4EF1A7566330}"/>
              </a:ext>
            </a:extLst>
          </p:cNvPr>
          <p:cNvSpPr txBox="1"/>
          <p:nvPr/>
        </p:nvSpPr>
        <p:spPr>
          <a:xfrm>
            <a:off x="260293" y="2172777"/>
            <a:ext cx="10734278"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ES" sz="2800" i="1">
                <a:latin typeface="Times New Roman" panose="02020603050405020304" pitchFamily="18" charset="0"/>
                <a:cs typeface="Times New Roman" panose="02020603050405020304" pitchFamily="18" charset="0"/>
              </a:rPr>
              <a:t>El supermercado Powerfull Market tiene diferentes situaciones como, la mala organización de los productos, pérdida de el inventario ya que es en hojas no se lleva un control seguro, en la hora pico, el desorden y grandes filas, muchas veces se corren los horarios laborales.</a:t>
            </a:r>
          </a:p>
          <a:p>
            <a:r>
              <a:rPr lang="es-ES" sz="2800" i="1">
                <a:latin typeface="Times New Roman" panose="02020603050405020304" pitchFamily="18" charset="0"/>
                <a:cs typeface="Times New Roman" panose="02020603050405020304" pitchFamily="18" charset="0"/>
              </a:rPr>
              <a:t>La ausencia de un aplicativo web dedicado limita las oportunidades para atraer y retener a los clientes, así como para gestionar eficientemente las operaciones internas del supermercado.</a:t>
            </a:r>
          </a:p>
        </p:txBody>
      </p:sp>
      <p:cxnSp>
        <p:nvCxnSpPr>
          <p:cNvPr id="7" name="Conector recto 6">
            <a:extLst>
              <a:ext uri="{FF2B5EF4-FFF2-40B4-BE49-F238E27FC236}">
                <a16:creationId xmlns:a16="http://schemas.microsoft.com/office/drawing/2014/main" id="{134AE23B-330C-0C0D-566F-C16F8F7AD106}"/>
              </a:ext>
            </a:extLst>
          </p:cNvPr>
          <p:cNvCxnSpPr>
            <a:cxnSpLocks/>
          </p:cNvCxnSpPr>
          <p:nvPr/>
        </p:nvCxnSpPr>
        <p:spPr>
          <a:xfrm>
            <a:off x="0" y="1328057"/>
            <a:ext cx="1219200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05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rPr>
              <a:t>Problemas más importantes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5400" b="1" i="1" u="sng" strike="noStrike" kern="1200" cap="none" spc="0" normalizeH="0" baseline="0" noProof="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6" name="Imagen 5">
            <a:extLst>
              <a:ext uri="{FF2B5EF4-FFF2-40B4-BE49-F238E27FC236}">
                <a16:creationId xmlns:a16="http://schemas.microsoft.com/office/drawing/2014/main" id="{02BFE97B-B12C-A15E-6AA4-0A4D47BB5821}"/>
              </a:ext>
            </a:extLst>
          </p:cNvPr>
          <p:cNvPicPr>
            <a:picLocks noChangeAspect="1"/>
          </p:cNvPicPr>
          <p:nvPr/>
        </p:nvPicPr>
        <p:blipFill>
          <a:blip r:embed="rId3"/>
          <a:stretch>
            <a:fillRect/>
          </a:stretch>
        </p:blipFill>
        <p:spPr>
          <a:xfrm>
            <a:off x="1040959" y="1441622"/>
            <a:ext cx="9144000" cy="5416378"/>
          </a:xfrm>
          <a:prstGeom prst="rect">
            <a:avLst/>
          </a:prstGeom>
        </p:spPr>
      </p:pic>
    </p:spTree>
    <p:extLst>
      <p:ext uri="{BB962C8B-B14F-4D97-AF65-F5344CB8AC3E}">
        <p14:creationId xmlns:p14="http://schemas.microsoft.com/office/powerpoint/2010/main" val="1579666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rPr>
              <a:t>PREGUNTA PROBLEMA</a:t>
            </a:r>
            <a:endParaRPr kumimoji="0" lang="es-CO"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5" name="CuadroTexto 4">
            <a:extLst>
              <a:ext uri="{FF2B5EF4-FFF2-40B4-BE49-F238E27FC236}">
                <a16:creationId xmlns:a16="http://schemas.microsoft.com/office/drawing/2014/main" id="{593EF03A-2FBD-5B7B-2473-52209910ED42}"/>
              </a:ext>
            </a:extLst>
          </p:cNvPr>
          <p:cNvSpPr txBox="1"/>
          <p:nvPr/>
        </p:nvSpPr>
        <p:spPr>
          <a:xfrm>
            <a:off x="369150" y="1768791"/>
            <a:ext cx="9143999" cy="2585323"/>
          </a:xfrm>
          <a:prstGeom prst="rect">
            <a:avLst/>
          </a:prstGeom>
          <a:noFill/>
          <a:ln w="9525" cap="flat" cmpd="sng" algn="ctr">
            <a:solidFill>
              <a:schemeClr val="dk1"/>
            </a:solidFill>
            <a:prstDash val="solid"/>
            <a:round/>
            <a:headEnd type="none" w="med" len="med"/>
            <a:tailEnd type="none" w="med" len="med"/>
          </a:ln>
          <a:effectLst>
            <a:glow rad="2286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wrap="square">
            <a:spAutoFit/>
          </a:bodyPr>
          <a:lstStyle/>
          <a:p>
            <a:r>
              <a:rPr lang="es-ES" sz="5400" b="1" i="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 supermercado Powerfull Market alcanzará su objetivo de crecimiento?</a:t>
            </a:r>
            <a:endParaRPr lang="es-CO" sz="5400" b="1" i="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5126" name="Picture 6" descr="Preguntas” - menorca al día">
            <a:extLst>
              <a:ext uri="{FF2B5EF4-FFF2-40B4-BE49-F238E27FC236}">
                <a16:creationId xmlns:a16="http://schemas.microsoft.com/office/drawing/2014/main" id="{5C29D937-2AFC-F233-F967-394523D117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56" t="953" r="33002"/>
          <a:stretch/>
        </p:blipFill>
        <p:spPr bwMode="auto">
          <a:xfrm>
            <a:off x="9688286" y="3429000"/>
            <a:ext cx="2350349" cy="338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42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862589" y="2599708"/>
            <a:ext cx="8201778"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Eslogan</a:t>
            </a:r>
            <a:endParaRPr kumimoji="0" lang="es-CO"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07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rPr>
              <a:t>Alcance del Proyecto</a:t>
            </a:r>
            <a:endParaRPr kumimoji="0" lang="es-CO"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5" name="CuadroTexto 4">
            <a:extLst>
              <a:ext uri="{FF2B5EF4-FFF2-40B4-BE49-F238E27FC236}">
                <a16:creationId xmlns:a16="http://schemas.microsoft.com/office/drawing/2014/main" id="{593EF03A-2FBD-5B7B-2473-52209910ED42}"/>
              </a:ext>
            </a:extLst>
          </p:cNvPr>
          <p:cNvSpPr txBox="1"/>
          <p:nvPr/>
        </p:nvSpPr>
        <p:spPr>
          <a:xfrm>
            <a:off x="1065835" y="1972575"/>
            <a:ext cx="9297364" cy="323863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r>
              <a:rPr lang="es-ES" sz="4000" b="1" i="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 aplicativo ayudará a cualquier supermercado que requiera una ayuda, fomentando una seguridad de que se logrará la meta propuesta, ya que es adaptable y de fácil manejo.</a:t>
            </a:r>
            <a:endParaRPr lang="es-CO" sz="4000" b="1" i="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spTree>
    <p:extLst>
      <p:ext uri="{BB962C8B-B14F-4D97-AF65-F5344CB8AC3E}">
        <p14:creationId xmlns:p14="http://schemas.microsoft.com/office/powerpoint/2010/main" val="3475464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u="sng" strike="noStrike" kern="1200" cap="none" spc="0" normalizeH="0" baseline="0" noProof="0">
                <a:ln>
                  <a:noFill/>
                </a:ln>
                <a:solidFill>
                  <a:prstClr val="white"/>
                </a:solidFill>
                <a:effectLst/>
                <a:uLnTx/>
                <a:uFillTx/>
                <a:latin typeface="WORK SANS BOLD ROMAN" pitchFamily="2" charset="77"/>
              </a:rPr>
              <a:t>Justificación</a:t>
            </a:r>
            <a:endParaRPr kumimoji="0" lang="es-CO" sz="5400" b="1" i="1" u="sng" strike="noStrike" kern="1200" cap="none" spc="0" normalizeH="0" baseline="0" noProof="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5" name="CuadroTexto 4">
            <a:extLst>
              <a:ext uri="{FF2B5EF4-FFF2-40B4-BE49-F238E27FC236}">
                <a16:creationId xmlns:a16="http://schemas.microsoft.com/office/drawing/2014/main" id="{593EF03A-2FBD-5B7B-2473-52209910ED42}"/>
              </a:ext>
            </a:extLst>
          </p:cNvPr>
          <p:cNvSpPr txBox="1"/>
          <p:nvPr/>
        </p:nvSpPr>
        <p:spPr>
          <a:xfrm>
            <a:off x="1524000" y="2138905"/>
            <a:ext cx="9143999" cy="353943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square">
            <a:spAutoFit/>
          </a:bodyPr>
          <a:lstStyle/>
          <a:p>
            <a:r>
              <a:rPr lang="es-ES" sz="3200" b="0" i="1">
                <a:solidFill>
                  <a:srgbClr val="04050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Nuestro cliente Alfonzo Rodríguez es el dueño de Powerfull Market nos comenta que al ser un gran supermercado sufre perdidas, robos, estafas, lo que en general le ocasiona pérdidas, le haremos este aplicativo web para tener una optimización en ventas y organización de productos, logrando así una satisfacción y crecimiento de parte del cliente.</a:t>
            </a:r>
            <a:endParaRPr lang="es-CO" sz="3200" b="1" i="1">
              <a:solidFill>
                <a:srgbClr val="00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spTree>
    <p:extLst>
      <p:ext uri="{BB962C8B-B14F-4D97-AF65-F5344CB8AC3E}">
        <p14:creationId xmlns:p14="http://schemas.microsoft.com/office/powerpoint/2010/main" val="114718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rPr>
              <a:t>Mapa de Procesos</a:t>
            </a:r>
            <a:endParaRPr kumimoji="0" lang="es-CO" sz="5400" b="1" i="1"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6" name="Imagen 5">
            <a:extLst>
              <a:ext uri="{FF2B5EF4-FFF2-40B4-BE49-F238E27FC236}">
                <a16:creationId xmlns:a16="http://schemas.microsoft.com/office/drawing/2014/main" id="{F462CA04-CC53-6CD9-8FDB-47B3E6003889}"/>
              </a:ext>
            </a:extLst>
          </p:cNvPr>
          <p:cNvPicPr>
            <a:picLocks noChangeAspect="1"/>
          </p:cNvPicPr>
          <p:nvPr/>
        </p:nvPicPr>
        <p:blipFill>
          <a:blip r:embed="rId3"/>
          <a:stretch>
            <a:fillRect/>
          </a:stretch>
        </p:blipFill>
        <p:spPr>
          <a:xfrm>
            <a:off x="2032226" y="1343440"/>
            <a:ext cx="7460117" cy="5514560"/>
          </a:xfrm>
          <a:prstGeom prst="rect">
            <a:avLst/>
          </a:prstGeom>
        </p:spPr>
      </p:pic>
    </p:spTree>
    <p:extLst>
      <p:ext uri="{BB962C8B-B14F-4D97-AF65-F5344CB8AC3E}">
        <p14:creationId xmlns:p14="http://schemas.microsoft.com/office/powerpoint/2010/main" val="207935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69150" y="198975"/>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panose="02020603050405020304" pitchFamily="18" charset="0"/>
                <a:cs typeface="Times New Roman" panose="02020603050405020304" pitchFamily="18" charset="0"/>
              </a:rPr>
              <a:t>BPMN Proyecto</a:t>
            </a:r>
            <a:endParaRPr lang="es-ES">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2" name="Imagen 1" descr="Diagrama&#10;&#10;Descripción generada automáticamente">
            <a:extLst>
              <a:ext uri="{FF2B5EF4-FFF2-40B4-BE49-F238E27FC236}">
                <a16:creationId xmlns:a16="http://schemas.microsoft.com/office/drawing/2014/main" id="{C321BFEC-DC79-398E-FE03-985A4E51FE14}"/>
              </a:ext>
            </a:extLst>
          </p:cNvPr>
          <p:cNvPicPr>
            <a:picLocks noChangeAspect="1"/>
          </p:cNvPicPr>
          <p:nvPr/>
        </p:nvPicPr>
        <p:blipFill>
          <a:blip r:embed="rId3"/>
          <a:stretch>
            <a:fillRect/>
          </a:stretch>
        </p:blipFill>
        <p:spPr>
          <a:xfrm>
            <a:off x="1" y="1297298"/>
            <a:ext cx="12191999" cy="5557760"/>
          </a:xfrm>
          <a:prstGeom prst="rect">
            <a:avLst/>
          </a:prstGeom>
        </p:spPr>
      </p:pic>
    </p:spTree>
    <p:extLst>
      <p:ext uri="{BB962C8B-B14F-4D97-AF65-F5344CB8AC3E}">
        <p14:creationId xmlns:p14="http://schemas.microsoft.com/office/powerpoint/2010/main" val="382414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1296803" y="278488"/>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panose="02020603050405020304" pitchFamily="18" charset="0"/>
                <a:cs typeface="Times New Roman" panose="02020603050405020304" pitchFamily="18" charset="0"/>
              </a:rPr>
              <a:t>Encuesta</a:t>
            </a:r>
            <a:endParaRPr lang="es-ES">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6" name="CuadroTexto 5">
            <a:extLst>
              <a:ext uri="{FF2B5EF4-FFF2-40B4-BE49-F238E27FC236}">
                <a16:creationId xmlns:a16="http://schemas.microsoft.com/office/drawing/2014/main" id="{3B7E6CC2-70BE-A523-A0B1-F99C8A7D2C96}"/>
              </a:ext>
            </a:extLst>
          </p:cNvPr>
          <p:cNvSpPr txBox="1"/>
          <p:nvPr/>
        </p:nvSpPr>
        <p:spPr>
          <a:xfrm>
            <a:off x="961741" y="4985129"/>
            <a:ext cx="6096000" cy="646331"/>
          </a:xfrm>
          <a:prstGeom prst="rect">
            <a:avLst/>
          </a:prstGeom>
          <a:noFill/>
        </p:spPr>
        <p:txBody>
          <a:bodyPr wrap="square" lIns="91440" tIns="45720" rIns="91440" bIns="45720" anchor="t">
            <a:spAutoFit/>
          </a:bodyPr>
          <a:lstStyle/>
          <a:p>
            <a:r>
              <a:rPr lang="es-ES" sz="3600" b="1" i="0" u="sng" strike="noStrike">
                <a:solidFill>
                  <a:srgbClr val="0563C1"/>
                </a:solidFill>
                <a:effectLst/>
                <a:latin typeface="Calibri"/>
                <a:ea typeface="Calibri"/>
                <a:cs typeface="Calibri"/>
                <a:hlinkClick r:id="rId3"/>
              </a:rPr>
              <a:t>ByteWave.docx</a:t>
            </a:r>
            <a:r>
              <a:rPr lang="es-ES" sz="1800" b="0" i="0">
                <a:solidFill>
                  <a:srgbClr val="000000"/>
                </a:solidFill>
                <a:effectLst/>
                <a:latin typeface="Calibri"/>
                <a:ea typeface="Calibri"/>
                <a:cs typeface="Calibri"/>
              </a:rPr>
              <a:t>​</a:t>
            </a:r>
            <a:endParaRPr lang="es-CO">
              <a:latin typeface="Calibri"/>
              <a:ea typeface="Calibri"/>
              <a:cs typeface="Calibri"/>
            </a:endParaRPr>
          </a:p>
        </p:txBody>
      </p:sp>
      <p:sp>
        <p:nvSpPr>
          <p:cNvPr id="9" name="CuadroTexto 8">
            <a:extLst>
              <a:ext uri="{FF2B5EF4-FFF2-40B4-BE49-F238E27FC236}">
                <a16:creationId xmlns:a16="http://schemas.microsoft.com/office/drawing/2014/main" id="{BA7C4CB7-6BF7-DF16-2D1E-9C65D646399E}"/>
              </a:ext>
            </a:extLst>
          </p:cNvPr>
          <p:cNvSpPr txBox="1"/>
          <p:nvPr/>
        </p:nvSpPr>
        <p:spPr>
          <a:xfrm>
            <a:off x="7474226" y="5365766"/>
            <a:ext cx="6096000" cy="646331"/>
          </a:xfrm>
          <a:prstGeom prst="rect">
            <a:avLst/>
          </a:prstGeom>
          <a:noFill/>
        </p:spPr>
        <p:txBody>
          <a:bodyPr wrap="square">
            <a:spAutoFit/>
          </a:bodyPr>
          <a:lstStyle/>
          <a:p>
            <a:r>
              <a:rPr lang="es-ES" sz="3600" b="1" i="0" u="sng" strike="noStrike">
                <a:solidFill>
                  <a:srgbClr val="0563C1"/>
                </a:solidFill>
                <a:effectLst/>
                <a:latin typeface="Calibri" panose="020F0502020204030204" pitchFamily="34" charset="0"/>
                <a:hlinkClick r:id="rId4"/>
              </a:rPr>
              <a:t>Encuesta</a:t>
            </a:r>
            <a:r>
              <a:rPr lang="es-ES" sz="1800" b="0" i="0">
                <a:solidFill>
                  <a:srgbClr val="000000"/>
                </a:solidFill>
                <a:effectLst/>
                <a:latin typeface="Calibri" panose="020F0502020204030204" pitchFamily="34" charset="0"/>
              </a:rPr>
              <a:t>​</a:t>
            </a:r>
            <a:endParaRPr lang="es-CO"/>
          </a:p>
        </p:txBody>
      </p:sp>
      <p:pic>
        <p:nvPicPr>
          <p:cNvPr id="10" name="Imagen 9">
            <a:extLst>
              <a:ext uri="{FF2B5EF4-FFF2-40B4-BE49-F238E27FC236}">
                <a16:creationId xmlns:a16="http://schemas.microsoft.com/office/drawing/2014/main" id="{77E82BE7-A702-69C2-CCF5-AD0ABF1C2293}"/>
              </a:ext>
            </a:extLst>
          </p:cNvPr>
          <p:cNvPicPr>
            <a:picLocks noChangeAspect="1"/>
          </p:cNvPicPr>
          <p:nvPr/>
        </p:nvPicPr>
        <p:blipFill>
          <a:blip r:embed="rId5"/>
          <a:stretch>
            <a:fillRect/>
          </a:stretch>
        </p:blipFill>
        <p:spPr>
          <a:xfrm>
            <a:off x="1064964" y="1931751"/>
            <a:ext cx="2171239" cy="2176864"/>
          </a:xfrm>
          <a:prstGeom prst="rect">
            <a:avLst/>
          </a:prstGeom>
          <a:ln w="228600" cap="sq" cmpd="thickThin">
            <a:solidFill>
              <a:srgbClr val="000000"/>
            </a:solidFill>
            <a:prstDash val="solid"/>
            <a:miter lim="800000"/>
          </a:ln>
          <a:effectLst>
            <a:innerShdw blurRad="76200">
              <a:srgbClr val="000000"/>
            </a:innerShdw>
          </a:effectLst>
        </p:spPr>
      </p:pic>
      <p:pic>
        <p:nvPicPr>
          <p:cNvPr id="2" name="Imagen 1" descr="Texto&#10;&#10;Descripción generada automáticamente">
            <a:extLst>
              <a:ext uri="{FF2B5EF4-FFF2-40B4-BE49-F238E27FC236}">
                <a16:creationId xmlns:a16="http://schemas.microsoft.com/office/drawing/2014/main" id="{976CCEAC-54F7-185F-4495-2EE3395D949B}"/>
              </a:ext>
            </a:extLst>
          </p:cNvPr>
          <p:cNvPicPr>
            <a:picLocks noChangeAspect="1"/>
          </p:cNvPicPr>
          <p:nvPr/>
        </p:nvPicPr>
        <p:blipFill>
          <a:blip r:embed="rId6"/>
          <a:stretch>
            <a:fillRect/>
          </a:stretch>
        </p:blipFill>
        <p:spPr>
          <a:xfrm>
            <a:off x="3722784" y="1875163"/>
            <a:ext cx="6753569" cy="2362314"/>
          </a:xfrm>
          <a:prstGeom prst="rect">
            <a:avLst/>
          </a:prstGeom>
        </p:spPr>
      </p:pic>
    </p:spTree>
    <p:extLst>
      <p:ext uri="{BB962C8B-B14F-4D97-AF65-F5344CB8AC3E}">
        <p14:creationId xmlns:p14="http://schemas.microsoft.com/office/powerpoint/2010/main" val="135903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1296803" y="278488"/>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a:cs typeface="Times New Roman"/>
              </a:rPr>
              <a:t>Requerimientos Funcionales</a:t>
            </a:r>
            <a:endParaRPr lang="es-ES" sz="5400" b="1" i="1">
              <a:solidFill>
                <a:prstClr val="white"/>
              </a:solidFill>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pic>
        <p:nvPicPr>
          <p:cNvPr id="6" name="Imagen 5">
            <a:extLst>
              <a:ext uri="{FF2B5EF4-FFF2-40B4-BE49-F238E27FC236}">
                <a16:creationId xmlns:a16="http://schemas.microsoft.com/office/drawing/2014/main" id="{304BC248-F4CA-E38B-8154-ECC761486BAF}"/>
              </a:ext>
            </a:extLst>
          </p:cNvPr>
          <p:cNvPicPr>
            <a:picLocks noChangeAspect="1"/>
          </p:cNvPicPr>
          <p:nvPr/>
        </p:nvPicPr>
        <p:blipFill>
          <a:blip r:embed="rId3"/>
          <a:stretch>
            <a:fillRect/>
          </a:stretch>
        </p:blipFill>
        <p:spPr>
          <a:xfrm>
            <a:off x="293182" y="1437699"/>
            <a:ext cx="5514975" cy="676275"/>
          </a:xfrm>
          <a:prstGeom prst="rect">
            <a:avLst/>
          </a:prstGeom>
        </p:spPr>
      </p:pic>
      <p:pic>
        <p:nvPicPr>
          <p:cNvPr id="9" name="Imagen 8" descr="Icono&#10;&#10;Descripción generada automáticamente">
            <a:extLst>
              <a:ext uri="{FF2B5EF4-FFF2-40B4-BE49-F238E27FC236}">
                <a16:creationId xmlns:a16="http://schemas.microsoft.com/office/drawing/2014/main" id="{AFE6A2A2-88BE-24F5-0E70-6527609A4072}"/>
              </a:ext>
            </a:extLst>
          </p:cNvPr>
          <p:cNvPicPr>
            <a:picLocks noChangeAspect="1"/>
          </p:cNvPicPr>
          <p:nvPr/>
        </p:nvPicPr>
        <p:blipFill>
          <a:blip r:embed="rId4"/>
          <a:stretch>
            <a:fillRect/>
          </a:stretch>
        </p:blipFill>
        <p:spPr>
          <a:xfrm>
            <a:off x="6357269" y="1440057"/>
            <a:ext cx="5610225" cy="704850"/>
          </a:xfrm>
          <a:prstGeom prst="rect">
            <a:avLst/>
          </a:prstGeom>
        </p:spPr>
      </p:pic>
      <p:pic>
        <p:nvPicPr>
          <p:cNvPr id="10" name="Imagen 9">
            <a:extLst>
              <a:ext uri="{FF2B5EF4-FFF2-40B4-BE49-F238E27FC236}">
                <a16:creationId xmlns:a16="http://schemas.microsoft.com/office/drawing/2014/main" id="{ABFD0393-A1BA-0E36-FC28-D263DE451574}"/>
              </a:ext>
            </a:extLst>
          </p:cNvPr>
          <p:cNvPicPr>
            <a:picLocks noChangeAspect="1"/>
          </p:cNvPicPr>
          <p:nvPr/>
        </p:nvPicPr>
        <p:blipFill>
          <a:blip r:embed="rId5"/>
          <a:stretch>
            <a:fillRect/>
          </a:stretch>
        </p:blipFill>
        <p:spPr>
          <a:xfrm>
            <a:off x="291710" y="2585841"/>
            <a:ext cx="5581650" cy="704850"/>
          </a:xfrm>
          <a:prstGeom prst="rect">
            <a:avLst/>
          </a:prstGeom>
        </p:spPr>
      </p:pic>
      <p:pic>
        <p:nvPicPr>
          <p:cNvPr id="12" name="Imagen 11">
            <a:extLst>
              <a:ext uri="{FF2B5EF4-FFF2-40B4-BE49-F238E27FC236}">
                <a16:creationId xmlns:a16="http://schemas.microsoft.com/office/drawing/2014/main" id="{E9BF2561-D46D-F17D-EF22-6D5FDF9D54AC}"/>
              </a:ext>
            </a:extLst>
          </p:cNvPr>
          <p:cNvPicPr>
            <a:picLocks noChangeAspect="1"/>
          </p:cNvPicPr>
          <p:nvPr/>
        </p:nvPicPr>
        <p:blipFill>
          <a:blip r:embed="rId6"/>
          <a:stretch>
            <a:fillRect/>
          </a:stretch>
        </p:blipFill>
        <p:spPr>
          <a:xfrm>
            <a:off x="6312708" y="2642268"/>
            <a:ext cx="5610225" cy="647700"/>
          </a:xfrm>
          <a:prstGeom prst="rect">
            <a:avLst/>
          </a:prstGeom>
        </p:spPr>
      </p:pic>
      <p:pic>
        <p:nvPicPr>
          <p:cNvPr id="13" name="Imagen 12" descr="Interfaz de usuario gráfica&#10;&#10;Descripción generada automáticamente">
            <a:extLst>
              <a:ext uri="{FF2B5EF4-FFF2-40B4-BE49-F238E27FC236}">
                <a16:creationId xmlns:a16="http://schemas.microsoft.com/office/drawing/2014/main" id="{50BC903B-DA09-C91E-019F-250676F86FC2}"/>
              </a:ext>
            </a:extLst>
          </p:cNvPr>
          <p:cNvPicPr>
            <a:picLocks noChangeAspect="1"/>
          </p:cNvPicPr>
          <p:nvPr/>
        </p:nvPicPr>
        <p:blipFill>
          <a:blip r:embed="rId7"/>
          <a:stretch>
            <a:fillRect/>
          </a:stretch>
        </p:blipFill>
        <p:spPr>
          <a:xfrm>
            <a:off x="267870" y="3707230"/>
            <a:ext cx="5543550" cy="666750"/>
          </a:xfrm>
          <a:prstGeom prst="rect">
            <a:avLst/>
          </a:prstGeom>
        </p:spPr>
      </p:pic>
      <p:pic>
        <p:nvPicPr>
          <p:cNvPr id="14" name="Imagen 13">
            <a:extLst>
              <a:ext uri="{FF2B5EF4-FFF2-40B4-BE49-F238E27FC236}">
                <a16:creationId xmlns:a16="http://schemas.microsoft.com/office/drawing/2014/main" id="{CE3353A5-9352-2001-908C-2416A45CCDFF}"/>
              </a:ext>
            </a:extLst>
          </p:cNvPr>
          <p:cNvPicPr>
            <a:picLocks noChangeAspect="1"/>
          </p:cNvPicPr>
          <p:nvPr/>
        </p:nvPicPr>
        <p:blipFill>
          <a:blip r:embed="rId8"/>
          <a:stretch>
            <a:fillRect/>
          </a:stretch>
        </p:blipFill>
        <p:spPr>
          <a:xfrm>
            <a:off x="6308698" y="3758142"/>
            <a:ext cx="5648325" cy="781050"/>
          </a:xfrm>
          <a:prstGeom prst="rect">
            <a:avLst/>
          </a:prstGeom>
        </p:spPr>
      </p:pic>
      <p:pic>
        <p:nvPicPr>
          <p:cNvPr id="2" name="Imagen 1" descr="Imagen que contiene Interfaz de usuario gráfica&#10;&#10;Descripción generada automáticamente">
            <a:extLst>
              <a:ext uri="{FF2B5EF4-FFF2-40B4-BE49-F238E27FC236}">
                <a16:creationId xmlns:a16="http://schemas.microsoft.com/office/drawing/2014/main" id="{5ED61B0D-2455-3E0C-08C4-0FC79DADC841}"/>
              </a:ext>
            </a:extLst>
          </p:cNvPr>
          <p:cNvPicPr>
            <a:picLocks noChangeAspect="1"/>
          </p:cNvPicPr>
          <p:nvPr/>
        </p:nvPicPr>
        <p:blipFill>
          <a:blip r:embed="rId9"/>
          <a:stretch>
            <a:fillRect/>
          </a:stretch>
        </p:blipFill>
        <p:spPr>
          <a:xfrm>
            <a:off x="253917" y="4916655"/>
            <a:ext cx="5648325" cy="714375"/>
          </a:xfrm>
          <a:prstGeom prst="rect">
            <a:avLst/>
          </a:prstGeom>
        </p:spPr>
      </p:pic>
      <p:pic>
        <p:nvPicPr>
          <p:cNvPr id="4" name="Imagen 3" descr="Interfaz de usuario gráfica&#10;&#10;Descripción generada automáticamente">
            <a:extLst>
              <a:ext uri="{FF2B5EF4-FFF2-40B4-BE49-F238E27FC236}">
                <a16:creationId xmlns:a16="http://schemas.microsoft.com/office/drawing/2014/main" id="{749F8CC1-6C1C-7303-2E9A-BFE6D528013F}"/>
              </a:ext>
            </a:extLst>
          </p:cNvPr>
          <p:cNvPicPr>
            <a:picLocks noChangeAspect="1"/>
          </p:cNvPicPr>
          <p:nvPr/>
        </p:nvPicPr>
        <p:blipFill>
          <a:blip r:embed="rId10"/>
          <a:stretch>
            <a:fillRect/>
          </a:stretch>
        </p:blipFill>
        <p:spPr>
          <a:xfrm>
            <a:off x="6209549" y="4936207"/>
            <a:ext cx="5648325" cy="695325"/>
          </a:xfrm>
          <a:prstGeom prst="rect">
            <a:avLst/>
          </a:prstGeom>
        </p:spPr>
      </p:pic>
      <p:sp>
        <p:nvSpPr>
          <p:cNvPr id="5" name="CuadroTexto 4">
            <a:extLst>
              <a:ext uri="{FF2B5EF4-FFF2-40B4-BE49-F238E27FC236}">
                <a16:creationId xmlns:a16="http://schemas.microsoft.com/office/drawing/2014/main" id="{BD4B76CD-6B05-6283-839D-0B8DF6C81FD7}"/>
              </a:ext>
            </a:extLst>
          </p:cNvPr>
          <p:cNvSpPr txBox="1"/>
          <p:nvPr/>
        </p:nvSpPr>
        <p:spPr>
          <a:xfrm>
            <a:off x="4852736" y="6196264"/>
            <a:ext cx="35593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400" b="1" dirty="0">
                <a:cs typeface="Calibri"/>
                <a:hlinkClick r:id="rId11"/>
              </a:rPr>
              <a:t>Requerimientos</a:t>
            </a:r>
            <a:endParaRPr lang="es-ES" sz="2400" b="1">
              <a:cs typeface="Calibri"/>
            </a:endParaRPr>
          </a:p>
        </p:txBody>
      </p:sp>
    </p:spTree>
    <p:extLst>
      <p:ext uri="{BB962C8B-B14F-4D97-AF65-F5344CB8AC3E}">
        <p14:creationId xmlns:p14="http://schemas.microsoft.com/office/powerpoint/2010/main" val="269384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1296803" y="278488"/>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a:cs typeface="Times New Roman"/>
              </a:rPr>
              <a:t>Requerimientos Funcionales</a:t>
            </a:r>
            <a:endParaRPr lang="es-ES" sz="5400" b="1" i="1">
              <a:solidFill>
                <a:prstClr val="white"/>
              </a:solidFill>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pic>
        <p:nvPicPr>
          <p:cNvPr id="6" name="Imagen 5">
            <a:extLst>
              <a:ext uri="{FF2B5EF4-FFF2-40B4-BE49-F238E27FC236}">
                <a16:creationId xmlns:a16="http://schemas.microsoft.com/office/drawing/2014/main" id="{021C4935-58EF-D3E1-BB38-55B27A021787}"/>
              </a:ext>
            </a:extLst>
          </p:cNvPr>
          <p:cNvPicPr>
            <a:picLocks noChangeAspect="1"/>
          </p:cNvPicPr>
          <p:nvPr/>
        </p:nvPicPr>
        <p:blipFill>
          <a:blip r:embed="rId3"/>
          <a:stretch>
            <a:fillRect/>
          </a:stretch>
        </p:blipFill>
        <p:spPr>
          <a:xfrm>
            <a:off x="24528" y="1494271"/>
            <a:ext cx="6172200" cy="809625"/>
          </a:xfrm>
          <a:prstGeom prst="rect">
            <a:avLst/>
          </a:prstGeom>
        </p:spPr>
      </p:pic>
      <p:pic>
        <p:nvPicPr>
          <p:cNvPr id="7" name="Imagen 6" descr="Texto&#10;&#10;Descripción generada automáticamente">
            <a:extLst>
              <a:ext uri="{FF2B5EF4-FFF2-40B4-BE49-F238E27FC236}">
                <a16:creationId xmlns:a16="http://schemas.microsoft.com/office/drawing/2014/main" id="{07827775-D8C0-1714-9FD7-629FF2379554}"/>
              </a:ext>
            </a:extLst>
          </p:cNvPr>
          <p:cNvPicPr>
            <a:picLocks noChangeAspect="1"/>
          </p:cNvPicPr>
          <p:nvPr/>
        </p:nvPicPr>
        <p:blipFill>
          <a:blip r:embed="rId4"/>
          <a:stretch>
            <a:fillRect/>
          </a:stretch>
        </p:blipFill>
        <p:spPr>
          <a:xfrm>
            <a:off x="6326097" y="1497987"/>
            <a:ext cx="5610225" cy="838200"/>
          </a:xfrm>
          <a:prstGeom prst="rect">
            <a:avLst/>
          </a:prstGeom>
        </p:spPr>
      </p:pic>
      <p:pic>
        <p:nvPicPr>
          <p:cNvPr id="9" name="Imagen 8" descr="Imagen que contiene Rectángulo&#10;&#10;Descripción generada automáticamente">
            <a:extLst>
              <a:ext uri="{FF2B5EF4-FFF2-40B4-BE49-F238E27FC236}">
                <a16:creationId xmlns:a16="http://schemas.microsoft.com/office/drawing/2014/main" id="{5CACA190-6FF4-8FA8-7829-805845E5925E}"/>
              </a:ext>
            </a:extLst>
          </p:cNvPr>
          <p:cNvPicPr>
            <a:picLocks noChangeAspect="1"/>
          </p:cNvPicPr>
          <p:nvPr/>
        </p:nvPicPr>
        <p:blipFill>
          <a:blip r:embed="rId5"/>
          <a:stretch>
            <a:fillRect/>
          </a:stretch>
        </p:blipFill>
        <p:spPr>
          <a:xfrm>
            <a:off x="353456" y="2934869"/>
            <a:ext cx="5514975" cy="781050"/>
          </a:xfrm>
          <a:prstGeom prst="rect">
            <a:avLst/>
          </a:prstGeom>
        </p:spPr>
      </p:pic>
      <p:pic>
        <p:nvPicPr>
          <p:cNvPr id="10" name="Imagen 9" descr="Icono&#10;&#10;Descripción generada automáticamente">
            <a:extLst>
              <a:ext uri="{FF2B5EF4-FFF2-40B4-BE49-F238E27FC236}">
                <a16:creationId xmlns:a16="http://schemas.microsoft.com/office/drawing/2014/main" id="{82F0D077-A798-0B01-DE43-FA9E0B82C32B}"/>
              </a:ext>
            </a:extLst>
          </p:cNvPr>
          <p:cNvPicPr>
            <a:picLocks noChangeAspect="1"/>
          </p:cNvPicPr>
          <p:nvPr/>
        </p:nvPicPr>
        <p:blipFill>
          <a:blip r:embed="rId6"/>
          <a:stretch>
            <a:fillRect/>
          </a:stretch>
        </p:blipFill>
        <p:spPr>
          <a:xfrm>
            <a:off x="6325632" y="3016417"/>
            <a:ext cx="5572125" cy="704850"/>
          </a:xfrm>
          <a:prstGeom prst="rect">
            <a:avLst/>
          </a:prstGeom>
        </p:spPr>
      </p:pic>
      <p:pic>
        <p:nvPicPr>
          <p:cNvPr id="11" name="Imagen 10">
            <a:extLst>
              <a:ext uri="{FF2B5EF4-FFF2-40B4-BE49-F238E27FC236}">
                <a16:creationId xmlns:a16="http://schemas.microsoft.com/office/drawing/2014/main" id="{7C6A77F0-9256-C004-BDA9-D46AF387AB7B}"/>
              </a:ext>
            </a:extLst>
          </p:cNvPr>
          <p:cNvPicPr>
            <a:picLocks noChangeAspect="1"/>
          </p:cNvPicPr>
          <p:nvPr/>
        </p:nvPicPr>
        <p:blipFill>
          <a:blip r:embed="rId7"/>
          <a:stretch>
            <a:fillRect/>
          </a:stretch>
        </p:blipFill>
        <p:spPr>
          <a:xfrm>
            <a:off x="392763" y="4779425"/>
            <a:ext cx="5705475" cy="676275"/>
          </a:xfrm>
          <a:prstGeom prst="rect">
            <a:avLst/>
          </a:prstGeom>
        </p:spPr>
      </p:pic>
      <p:pic>
        <p:nvPicPr>
          <p:cNvPr id="12" name="Imagen 11" descr="Interfaz de usuario gráfica, Texto&#10;&#10;Descripción generada automáticamente">
            <a:extLst>
              <a:ext uri="{FF2B5EF4-FFF2-40B4-BE49-F238E27FC236}">
                <a16:creationId xmlns:a16="http://schemas.microsoft.com/office/drawing/2014/main" id="{F1DB54E2-6082-AA28-4E2D-C042D83A436D}"/>
              </a:ext>
            </a:extLst>
          </p:cNvPr>
          <p:cNvPicPr>
            <a:picLocks noChangeAspect="1"/>
          </p:cNvPicPr>
          <p:nvPr/>
        </p:nvPicPr>
        <p:blipFill>
          <a:blip r:embed="rId8"/>
          <a:stretch>
            <a:fillRect/>
          </a:stretch>
        </p:blipFill>
        <p:spPr>
          <a:xfrm>
            <a:off x="6300453" y="4655310"/>
            <a:ext cx="5600700" cy="904875"/>
          </a:xfrm>
          <a:prstGeom prst="rect">
            <a:avLst/>
          </a:prstGeom>
        </p:spPr>
      </p:pic>
    </p:spTree>
    <p:extLst>
      <p:ext uri="{BB962C8B-B14F-4D97-AF65-F5344CB8AC3E}">
        <p14:creationId xmlns:p14="http://schemas.microsoft.com/office/powerpoint/2010/main" val="325049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258523" y="233370"/>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a:cs typeface="Times New Roman"/>
              </a:rPr>
              <a:t>Requerimientos No Funcionales</a:t>
            </a:r>
            <a:endParaRPr lang="es-ES" sz="5400" b="1" i="1">
              <a:solidFill>
                <a:prstClr val="white"/>
              </a:solidFill>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2" name="Imagen 1" descr="Interfaz de usuario gráfica, Aplicación, Word&#10;&#10;Descripción generada automáticamente">
            <a:extLst>
              <a:ext uri="{FF2B5EF4-FFF2-40B4-BE49-F238E27FC236}">
                <a16:creationId xmlns:a16="http://schemas.microsoft.com/office/drawing/2014/main" id="{672B91ED-A697-F3E3-8153-4FCF6E44140C}"/>
              </a:ext>
            </a:extLst>
          </p:cNvPr>
          <p:cNvPicPr>
            <a:picLocks noChangeAspect="1"/>
          </p:cNvPicPr>
          <p:nvPr/>
        </p:nvPicPr>
        <p:blipFill rotWithShape="1">
          <a:blip r:embed="rId3"/>
          <a:srcRect l="-440" t="-2796" r="-126" b="11015"/>
          <a:stretch/>
        </p:blipFill>
        <p:spPr>
          <a:xfrm>
            <a:off x="149504" y="1307933"/>
            <a:ext cx="5641990" cy="708113"/>
          </a:xfrm>
          <a:prstGeom prst="rect">
            <a:avLst/>
          </a:prstGeom>
        </p:spPr>
      </p:pic>
      <p:pic>
        <p:nvPicPr>
          <p:cNvPr id="5" name="Imagen 4">
            <a:extLst>
              <a:ext uri="{FF2B5EF4-FFF2-40B4-BE49-F238E27FC236}">
                <a16:creationId xmlns:a16="http://schemas.microsoft.com/office/drawing/2014/main" id="{5E7E2ACB-FA27-74E9-D911-A4AC79FDAE35}"/>
              </a:ext>
            </a:extLst>
          </p:cNvPr>
          <p:cNvPicPr>
            <a:picLocks noChangeAspect="1"/>
          </p:cNvPicPr>
          <p:nvPr/>
        </p:nvPicPr>
        <p:blipFill>
          <a:blip r:embed="rId4"/>
          <a:stretch>
            <a:fillRect/>
          </a:stretch>
        </p:blipFill>
        <p:spPr>
          <a:xfrm>
            <a:off x="6097893" y="1425103"/>
            <a:ext cx="5638800" cy="771525"/>
          </a:xfrm>
          <a:prstGeom prst="rect">
            <a:avLst/>
          </a:prstGeom>
        </p:spPr>
      </p:pic>
      <p:pic>
        <p:nvPicPr>
          <p:cNvPr id="6" name="Imagen 5" descr="Imagen que contiene Aplicación&#10;&#10;Descripción generada automáticamente">
            <a:extLst>
              <a:ext uri="{FF2B5EF4-FFF2-40B4-BE49-F238E27FC236}">
                <a16:creationId xmlns:a16="http://schemas.microsoft.com/office/drawing/2014/main" id="{9BEF3B46-8B4D-3A43-0ED6-6AAB5A150119}"/>
              </a:ext>
            </a:extLst>
          </p:cNvPr>
          <p:cNvPicPr>
            <a:picLocks noChangeAspect="1"/>
          </p:cNvPicPr>
          <p:nvPr/>
        </p:nvPicPr>
        <p:blipFill>
          <a:blip r:embed="rId5"/>
          <a:stretch>
            <a:fillRect/>
          </a:stretch>
        </p:blipFill>
        <p:spPr>
          <a:xfrm>
            <a:off x="213756" y="2666610"/>
            <a:ext cx="5667375" cy="704850"/>
          </a:xfrm>
          <a:prstGeom prst="rect">
            <a:avLst/>
          </a:prstGeom>
        </p:spPr>
      </p:pic>
      <p:pic>
        <p:nvPicPr>
          <p:cNvPr id="7" name="Imagen 6" descr="Interfaz de usuario gráfica, Aplicación&#10;&#10;Descripción generada automáticamente">
            <a:extLst>
              <a:ext uri="{FF2B5EF4-FFF2-40B4-BE49-F238E27FC236}">
                <a16:creationId xmlns:a16="http://schemas.microsoft.com/office/drawing/2014/main" id="{97C174E5-48E2-268F-9E1F-381F1026010F}"/>
              </a:ext>
            </a:extLst>
          </p:cNvPr>
          <p:cNvPicPr>
            <a:picLocks noChangeAspect="1"/>
          </p:cNvPicPr>
          <p:nvPr/>
        </p:nvPicPr>
        <p:blipFill rotWithShape="1">
          <a:blip r:embed="rId6"/>
          <a:srcRect l="-752" t="-8824" r="564" b="10294"/>
          <a:stretch/>
        </p:blipFill>
        <p:spPr>
          <a:xfrm>
            <a:off x="5992618" y="2668532"/>
            <a:ext cx="5649401" cy="703871"/>
          </a:xfrm>
          <a:prstGeom prst="rect">
            <a:avLst/>
          </a:prstGeom>
        </p:spPr>
      </p:pic>
      <p:pic>
        <p:nvPicPr>
          <p:cNvPr id="9" name="Imagen 8" descr="Interfaz de usuario gráfica, Aplicación, Word&#10;&#10;Descripción generada automáticamente">
            <a:extLst>
              <a:ext uri="{FF2B5EF4-FFF2-40B4-BE49-F238E27FC236}">
                <a16:creationId xmlns:a16="http://schemas.microsoft.com/office/drawing/2014/main" id="{92825014-4D9D-4574-54F5-C84776800092}"/>
              </a:ext>
            </a:extLst>
          </p:cNvPr>
          <p:cNvPicPr>
            <a:picLocks noChangeAspect="1"/>
          </p:cNvPicPr>
          <p:nvPr/>
        </p:nvPicPr>
        <p:blipFill>
          <a:blip r:embed="rId7"/>
          <a:stretch>
            <a:fillRect/>
          </a:stretch>
        </p:blipFill>
        <p:spPr>
          <a:xfrm>
            <a:off x="172230" y="3885922"/>
            <a:ext cx="5676900" cy="704850"/>
          </a:xfrm>
          <a:prstGeom prst="rect">
            <a:avLst/>
          </a:prstGeom>
        </p:spPr>
      </p:pic>
      <p:pic>
        <p:nvPicPr>
          <p:cNvPr id="10" name="Imagen 9" descr="Interfaz de usuario gráfica, Aplicación&#10;&#10;Descripción generada automáticamente">
            <a:extLst>
              <a:ext uri="{FF2B5EF4-FFF2-40B4-BE49-F238E27FC236}">
                <a16:creationId xmlns:a16="http://schemas.microsoft.com/office/drawing/2014/main" id="{19B8DFD2-FB64-6B89-DA6A-3823BF5384B5}"/>
              </a:ext>
            </a:extLst>
          </p:cNvPr>
          <p:cNvPicPr>
            <a:picLocks noChangeAspect="1"/>
          </p:cNvPicPr>
          <p:nvPr/>
        </p:nvPicPr>
        <p:blipFill rotWithShape="1">
          <a:blip r:embed="rId8"/>
          <a:srcRect l="103" b="10000"/>
          <a:stretch/>
        </p:blipFill>
        <p:spPr>
          <a:xfrm>
            <a:off x="6063164" y="3884696"/>
            <a:ext cx="5575884" cy="668655"/>
          </a:xfrm>
          <a:prstGeom prst="rect">
            <a:avLst/>
          </a:prstGeom>
        </p:spPr>
      </p:pic>
      <p:pic>
        <p:nvPicPr>
          <p:cNvPr id="15" name="Imagen 14" descr="Interfaz de usuario gráfica, Texto, Aplicación&#10;&#10;Descripción generada automáticamente">
            <a:extLst>
              <a:ext uri="{FF2B5EF4-FFF2-40B4-BE49-F238E27FC236}">
                <a16:creationId xmlns:a16="http://schemas.microsoft.com/office/drawing/2014/main" id="{09930DCD-DDD5-01AF-9D86-D8229E58FBD9}"/>
              </a:ext>
            </a:extLst>
          </p:cNvPr>
          <p:cNvPicPr>
            <a:picLocks noChangeAspect="1"/>
          </p:cNvPicPr>
          <p:nvPr/>
        </p:nvPicPr>
        <p:blipFill>
          <a:blip r:embed="rId9"/>
          <a:stretch>
            <a:fillRect/>
          </a:stretch>
        </p:blipFill>
        <p:spPr>
          <a:xfrm>
            <a:off x="213059" y="5236243"/>
            <a:ext cx="5591175" cy="742950"/>
          </a:xfrm>
          <a:prstGeom prst="rect">
            <a:avLst/>
          </a:prstGeom>
        </p:spPr>
      </p:pic>
      <p:pic>
        <p:nvPicPr>
          <p:cNvPr id="16" name="Imagen 15" descr="Interfaz de usuario gráfica, Texto, Aplicación, Word&#10;&#10;Descripción generada automáticamente">
            <a:extLst>
              <a:ext uri="{FF2B5EF4-FFF2-40B4-BE49-F238E27FC236}">
                <a16:creationId xmlns:a16="http://schemas.microsoft.com/office/drawing/2014/main" id="{92A891AE-A7E0-B1E7-25A7-F9A9007B0F30}"/>
              </a:ext>
            </a:extLst>
          </p:cNvPr>
          <p:cNvPicPr>
            <a:picLocks noChangeAspect="1"/>
          </p:cNvPicPr>
          <p:nvPr/>
        </p:nvPicPr>
        <p:blipFill>
          <a:blip r:embed="rId10"/>
          <a:stretch>
            <a:fillRect/>
          </a:stretch>
        </p:blipFill>
        <p:spPr>
          <a:xfrm>
            <a:off x="6060908" y="5268829"/>
            <a:ext cx="5610225" cy="676275"/>
          </a:xfrm>
          <a:prstGeom prst="rect">
            <a:avLst/>
          </a:prstGeom>
        </p:spPr>
      </p:pic>
    </p:spTree>
    <p:extLst>
      <p:ext uri="{BB962C8B-B14F-4D97-AF65-F5344CB8AC3E}">
        <p14:creationId xmlns:p14="http://schemas.microsoft.com/office/powerpoint/2010/main" val="3804539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555941" y="190592"/>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dirty="0">
                <a:solidFill>
                  <a:prstClr val="white"/>
                </a:solidFill>
                <a:latin typeface="Times New Roman"/>
                <a:cs typeface="Times New Roman"/>
              </a:rPr>
              <a:t>Requerimientos </a:t>
            </a:r>
            <a:r>
              <a:rPr lang="es-ES" sz="5400" b="1" i="1">
                <a:solidFill>
                  <a:prstClr val="white"/>
                </a:solidFill>
                <a:latin typeface="Times New Roman"/>
                <a:cs typeface="Times New Roman"/>
              </a:rPr>
              <a:t>No Funcionales</a:t>
            </a:r>
            <a:endParaRPr lang="es-ES" sz="5400" b="1" i="1" err="1">
              <a:solidFill>
                <a:prstClr val="white"/>
              </a:solidFill>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2" name="Imagen 1" descr="Interfaz de usuario gráfica, Aplicación, Tabla&#10;&#10;Descripción generada automáticamente">
            <a:extLst>
              <a:ext uri="{FF2B5EF4-FFF2-40B4-BE49-F238E27FC236}">
                <a16:creationId xmlns:a16="http://schemas.microsoft.com/office/drawing/2014/main" id="{FCBFD195-9454-06D2-F076-6BE983187901}"/>
              </a:ext>
            </a:extLst>
          </p:cNvPr>
          <p:cNvPicPr>
            <a:picLocks noChangeAspect="1"/>
          </p:cNvPicPr>
          <p:nvPr/>
        </p:nvPicPr>
        <p:blipFill>
          <a:blip r:embed="rId3"/>
          <a:stretch>
            <a:fillRect/>
          </a:stretch>
        </p:blipFill>
        <p:spPr>
          <a:xfrm>
            <a:off x="277686" y="4024535"/>
            <a:ext cx="5543550" cy="742950"/>
          </a:xfrm>
          <a:prstGeom prst="rect">
            <a:avLst/>
          </a:prstGeom>
        </p:spPr>
      </p:pic>
      <p:pic>
        <p:nvPicPr>
          <p:cNvPr id="5" name="Imagen 4" descr="Interfaz de usuario gráfica, Aplicación&#10;&#10;Descripción generada automáticamente">
            <a:extLst>
              <a:ext uri="{FF2B5EF4-FFF2-40B4-BE49-F238E27FC236}">
                <a16:creationId xmlns:a16="http://schemas.microsoft.com/office/drawing/2014/main" id="{F03273BF-994E-A909-3403-5B8FC384CE70}"/>
              </a:ext>
            </a:extLst>
          </p:cNvPr>
          <p:cNvPicPr>
            <a:picLocks noChangeAspect="1"/>
          </p:cNvPicPr>
          <p:nvPr/>
        </p:nvPicPr>
        <p:blipFill>
          <a:blip r:embed="rId4"/>
          <a:stretch>
            <a:fillRect/>
          </a:stretch>
        </p:blipFill>
        <p:spPr>
          <a:xfrm>
            <a:off x="6266045" y="4005913"/>
            <a:ext cx="5750593" cy="768767"/>
          </a:xfrm>
          <a:prstGeom prst="rect">
            <a:avLst/>
          </a:prstGeom>
        </p:spPr>
      </p:pic>
      <p:pic>
        <p:nvPicPr>
          <p:cNvPr id="6" name="Imagen 5" descr="Interfaz de usuario gráfica, Aplicación, Word&#10;&#10;Descripción generada automáticamente">
            <a:extLst>
              <a:ext uri="{FF2B5EF4-FFF2-40B4-BE49-F238E27FC236}">
                <a16:creationId xmlns:a16="http://schemas.microsoft.com/office/drawing/2014/main" id="{A5AA639B-1D98-8507-1994-5B552F20B2F5}"/>
              </a:ext>
            </a:extLst>
          </p:cNvPr>
          <p:cNvPicPr>
            <a:picLocks noChangeAspect="1"/>
          </p:cNvPicPr>
          <p:nvPr/>
        </p:nvPicPr>
        <p:blipFill>
          <a:blip r:embed="rId5"/>
          <a:stretch>
            <a:fillRect/>
          </a:stretch>
        </p:blipFill>
        <p:spPr>
          <a:xfrm>
            <a:off x="3249424" y="5712203"/>
            <a:ext cx="5705475" cy="742950"/>
          </a:xfrm>
          <a:prstGeom prst="rect">
            <a:avLst/>
          </a:prstGeom>
        </p:spPr>
      </p:pic>
      <p:pic>
        <p:nvPicPr>
          <p:cNvPr id="7" name="Imagen 6" descr="Interfaz de usuario gráfica, Aplicación, Tabla&#10;&#10;Descripción generada automáticamente">
            <a:extLst>
              <a:ext uri="{FF2B5EF4-FFF2-40B4-BE49-F238E27FC236}">
                <a16:creationId xmlns:a16="http://schemas.microsoft.com/office/drawing/2014/main" id="{661B3341-D52F-D6DE-C2DE-A157CAAFE60B}"/>
              </a:ext>
            </a:extLst>
          </p:cNvPr>
          <p:cNvPicPr>
            <a:picLocks noChangeAspect="1"/>
          </p:cNvPicPr>
          <p:nvPr/>
        </p:nvPicPr>
        <p:blipFill>
          <a:blip r:embed="rId6"/>
          <a:stretch>
            <a:fillRect/>
          </a:stretch>
        </p:blipFill>
        <p:spPr>
          <a:xfrm>
            <a:off x="6356963" y="2101349"/>
            <a:ext cx="5581650" cy="714375"/>
          </a:xfrm>
          <a:prstGeom prst="rect">
            <a:avLst/>
          </a:prstGeom>
        </p:spPr>
      </p:pic>
      <p:pic>
        <p:nvPicPr>
          <p:cNvPr id="9" name="Imagen 8" descr="Interfaz de usuario gráfica, Aplicación, Word&#10;&#10;Descripción generada automáticamente">
            <a:extLst>
              <a:ext uri="{FF2B5EF4-FFF2-40B4-BE49-F238E27FC236}">
                <a16:creationId xmlns:a16="http://schemas.microsoft.com/office/drawing/2014/main" id="{40509299-0771-30B6-E063-A3B9F072D55E}"/>
              </a:ext>
            </a:extLst>
          </p:cNvPr>
          <p:cNvPicPr>
            <a:picLocks noChangeAspect="1"/>
          </p:cNvPicPr>
          <p:nvPr/>
        </p:nvPicPr>
        <p:blipFill>
          <a:blip r:embed="rId7"/>
          <a:stretch>
            <a:fillRect/>
          </a:stretch>
        </p:blipFill>
        <p:spPr>
          <a:xfrm>
            <a:off x="389912" y="2174039"/>
            <a:ext cx="5705475" cy="676275"/>
          </a:xfrm>
          <a:prstGeom prst="rect">
            <a:avLst/>
          </a:prstGeom>
        </p:spPr>
      </p:pic>
    </p:spTree>
    <p:extLst>
      <p:ext uri="{BB962C8B-B14F-4D97-AF65-F5344CB8AC3E}">
        <p14:creationId xmlns:p14="http://schemas.microsoft.com/office/powerpoint/2010/main" val="56235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1159220" y="109155"/>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a:cs typeface="Times New Roman"/>
              </a:rPr>
              <a:t>Mapa Mental Mockups</a:t>
            </a:r>
            <a:endParaRPr lang="es-ES" sz="5400" b="1" i="1" err="1">
              <a:solidFill>
                <a:prstClr val="white"/>
              </a:solidFill>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pic>
        <p:nvPicPr>
          <p:cNvPr id="5" name="Imagen 4" descr="Diagrama&#10;&#10;Descripción generada automáticamente">
            <a:extLst>
              <a:ext uri="{FF2B5EF4-FFF2-40B4-BE49-F238E27FC236}">
                <a16:creationId xmlns:a16="http://schemas.microsoft.com/office/drawing/2014/main" id="{F52A2760-6A0E-DB1B-6EF7-E5959813F110}"/>
              </a:ext>
            </a:extLst>
          </p:cNvPr>
          <p:cNvPicPr>
            <a:picLocks noChangeAspect="1"/>
          </p:cNvPicPr>
          <p:nvPr/>
        </p:nvPicPr>
        <p:blipFill>
          <a:blip r:embed="rId3"/>
          <a:stretch>
            <a:fillRect/>
          </a:stretch>
        </p:blipFill>
        <p:spPr>
          <a:xfrm>
            <a:off x="4542" y="1047621"/>
            <a:ext cx="12211586" cy="5288371"/>
          </a:xfrm>
          <a:prstGeom prst="rect">
            <a:avLst/>
          </a:prstGeom>
        </p:spPr>
      </p:pic>
      <p:sp>
        <p:nvSpPr>
          <p:cNvPr id="2" name="CuadroTexto 1">
            <a:extLst>
              <a:ext uri="{FF2B5EF4-FFF2-40B4-BE49-F238E27FC236}">
                <a16:creationId xmlns:a16="http://schemas.microsoft.com/office/drawing/2014/main" id="{81F63A32-05EF-B08B-9861-49C9301B3AA4}"/>
              </a:ext>
            </a:extLst>
          </p:cNvPr>
          <p:cNvSpPr txBox="1"/>
          <p:nvPr/>
        </p:nvSpPr>
        <p:spPr>
          <a:xfrm>
            <a:off x="10409273" y="6488649"/>
            <a:ext cx="1672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ea typeface="Calibri"/>
                <a:cs typeface="Calibri"/>
                <a:hlinkClick r:id="rId4"/>
              </a:rPr>
              <a:t>Mapa Mental</a:t>
            </a:r>
            <a:endParaRPr lang="es-ES" b="1">
              <a:ea typeface="Calibri"/>
              <a:cs typeface="Calibri"/>
            </a:endParaRPr>
          </a:p>
        </p:txBody>
      </p:sp>
    </p:spTree>
    <p:extLst>
      <p:ext uri="{BB962C8B-B14F-4D97-AF65-F5344CB8AC3E}">
        <p14:creationId xmlns:p14="http://schemas.microsoft.com/office/powerpoint/2010/main" val="173035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3013DDE-24AF-327C-5F8A-44AE5EFEC56D}"/>
              </a:ext>
            </a:extLst>
          </p:cNvPr>
          <p:cNvSpPr txBox="1"/>
          <p:nvPr/>
        </p:nvSpPr>
        <p:spPr>
          <a:xfrm>
            <a:off x="2199861" y="2551837"/>
            <a:ext cx="7792278" cy="175432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1" i="0" u="none" strike="noStrike" kern="1200" cap="none" spc="0" normalizeH="0" baseline="0" noProof="0">
                <a:ln>
                  <a:noFill/>
                </a:ln>
                <a:effectLst>
                  <a:outerShdw blurRad="38100" dist="38100" dir="2700000" algn="tl">
                    <a:srgbClr val="000000">
                      <a:alpha val="43137"/>
                    </a:srgbClr>
                  </a:outerShdw>
                </a:effectLst>
                <a:uLnTx/>
                <a:uFillTx/>
                <a:latin typeface="Lucida Calligraphy" panose="03010101010101010101" pitchFamily="66" charset="0"/>
                <a:ea typeface="Verdana" panose="020B0604030504040204" pitchFamily="34" charset="0"/>
              </a:rPr>
              <a:t>“Con nuestras ondas tu fluidez progresa, mejorando conexiones”</a:t>
            </a:r>
          </a:p>
        </p:txBody>
      </p:sp>
    </p:spTree>
    <p:extLst>
      <p:ext uri="{BB962C8B-B14F-4D97-AF65-F5344CB8AC3E}">
        <p14:creationId xmlns:p14="http://schemas.microsoft.com/office/powerpoint/2010/main" val="1971142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1296803" y="278488"/>
            <a:ext cx="9815809" cy="527874"/>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5400" b="1" i="1">
                <a:solidFill>
                  <a:prstClr val="white"/>
                </a:solidFill>
                <a:latin typeface="Times New Roman"/>
                <a:cs typeface="Times New Roman"/>
              </a:rPr>
              <a:t>Mockups</a:t>
            </a:r>
            <a:endParaRPr lang="es-ES" sz="5400" b="1" i="1" err="1">
              <a:solidFill>
                <a:prstClr val="white"/>
              </a:solidFill>
              <a:latin typeface="Times New Roman" panose="02020603050405020304" pitchFamily="18" charset="0"/>
              <a:cs typeface="Times New Roman" panose="02020603050405020304" pitchFamily="18" charset="0"/>
            </a:endParaRPr>
          </a:p>
          <a:p>
            <a:pPr>
              <a:defRPr/>
            </a:pPr>
            <a:endParaRPr lang="es-ES" sz="5400" b="1" i="1" u="sng">
              <a:solidFill>
                <a:prstClr val="white"/>
              </a:solidFill>
              <a:latin typeface="WORK SANS BOLD ROMAN" pitchFamily="2" charset="77"/>
            </a:endParaRPr>
          </a:p>
        </p:txBody>
      </p:sp>
      <p:sp>
        <p:nvSpPr>
          <p:cNvPr id="4" name="CuadroTexto 3">
            <a:extLst>
              <a:ext uri="{FF2B5EF4-FFF2-40B4-BE49-F238E27FC236}">
                <a16:creationId xmlns:a16="http://schemas.microsoft.com/office/drawing/2014/main" id="{4DCF2F7C-0136-68C8-D78B-155AAFF67C53}"/>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8" name="CuadroTexto 7">
            <a:extLst>
              <a:ext uri="{FF2B5EF4-FFF2-40B4-BE49-F238E27FC236}">
                <a16:creationId xmlns:a16="http://schemas.microsoft.com/office/drawing/2014/main" id="{41E70F0F-E77D-179F-172B-686D27312F34}"/>
              </a:ext>
            </a:extLst>
          </p:cNvPr>
          <p:cNvSpPr txBox="1"/>
          <p:nvPr/>
        </p:nvSpPr>
        <p:spPr>
          <a:xfrm>
            <a:off x="3048000" y="3222562"/>
            <a:ext cx="6096000" cy="369332"/>
          </a:xfrm>
          <a:prstGeom prst="rect">
            <a:avLst/>
          </a:prstGeom>
          <a:noFill/>
        </p:spPr>
        <p:txBody>
          <a:bodyPr wrap="square">
            <a:spAutoFit/>
          </a:bodyPr>
          <a:lstStyle/>
          <a:p>
            <a:endParaRPr lang="es-CO"/>
          </a:p>
        </p:txBody>
      </p:sp>
      <p:sp>
        <p:nvSpPr>
          <p:cNvPr id="2" name="CuadroTexto 1">
            <a:extLst>
              <a:ext uri="{FF2B5EF4-FFF2-40B4-BE49-F238E27FC236}">
                <a16:creationId xmlns:a16="http://schemas.microsoft.com/office/drawing/2014/main" id="{69DD7392-B704-A009-3DCB-B0BF702549D4}"/>
              </a:ext>
            </a:extLst>
          </p:cNvPr>
          <p:cNvSpPr txBox="1"/>
          <p:nvPr/>
        </p:nvSpPr>
        <p:spPr>
          <a:xfrm>
            <a:off x="3709" y="6269399"/>
            <a:ext cx="17377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hlinkClick r:id="rId3"/>
              </a:rPr>
              <a:t>Mockups</a:t>
            </a:r>
            <a:endParaRPr lang="en-US" sz="3200">
              <a:cs typeface="Calibri"/>
            </a:endParaRPr>
          </a:p>
        </p:txBody>
      </p:sp>
      <p:pic>
        <p:nvPicPr>
          <p:cNvPr id="5" name="Imagen 4">
            <a:extLst>
              <a:ext uri="{FF2B5EF4-FFF2-40B4-BE49-F238E27FC236}">
                <a16:creationId xmlns:a16="http://schemas.microsoft.com/office/drawing/2014/main" id="{9DF13F8F-8791-AF03-B166-8D3DCFC55660}"/>
              </a:ext>
            </a:extLst>
          </p:cNvPr>
          <p:cNvPicPr>
            <a:picLocks noChangeAspect="1"/>
          </p:cNvPicPr>
          <p:nvPr/>
        </p:nvPicPr>
        <p:blipFill>
          <a:blip r:embed="rId4"/>
          <a:stretch>
            <a:fillRect/>
          </a:stretch>
        </p:blipFill>
        <p:spPr>
          <a:xfrm>
            <a:off x="5015" y="1152469"/>
            <a:ext cx="12184813" cy="5192686"/>
          </a:xfrm>
          <a:prstGeom prst="rect">
            <a:avLst/>
          </a:prstGeom>
        </p:spPr>
      </p:pic>
      <p:sp>
        <p:nvSpPr>
          <p:cNvPr id="6" name="CuadroTexto 5">
            <a:extLst>
              <a:ext uri="{FF2B5EF4-FFF2-40B4-BE49-F238E27FC236}">
                <a16:creationId xmlns:a16="http://schemas.microsoft.com/office/drawing/2014/main" id="{23B4949E-1FAA-1D60-FA26-9B23A4EB592A}"/>
              </a:ext>
            </a:extLst>
          </p:cNvPr>
          <p:cNvSpPr txBox="1"/>
          <p:nvPr/>
        </p:nvSpPr>
        <p:spPr>
          <a:xfrm>
            <a:off x="10596145" y="6335516"/>
            <a:ext cx="2116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800" b="1" dirty="0">
                <a:cs typeface="Calibri"/>
                <a:hlinkClick r:id="rId5"/>
              </a:rPr>
              <a:t>Mockups</a:t>
            </a:r>
            <a:endParaRPr lang="es-ES" sz="2800" b="1">
              <a:cs typeface="Calibri"/>
            </a:endParaRPr>
          </a:p>
        </p:txBody>
      </p:sp>
    </p:spTree>
    <p:extLst>
      <p:ext uri="{BB962C8B-B14F-4D97-AF65-F5344CB8AC3E}">
        <p14:creationId xmlns:p14="http://schemas.microsoft.com/office/powerpoint/2010/main" val="516033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995111" y="2705725"/>
            <a:ext cx="8201778"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l</a:t>
            </a:r>
            <a:r>
              <a:rPr lang="es-ES" sz="8800" b="1" i="1"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ntegrantes</a:t>
            </a:r>
            <a:endParaRPr kumimoji="0" lang="es-CO"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18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834701" y="900477"/>
            <a:ext cx="286284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1" u="none" strike="noStrike" kern="1200" cap="none" spc="0" normalizeH="0" baseline="0" noProof="0">
                <a:ln>
                  <a:noFill/>
                </a:ln>
                <a:solidFill>
                  <a:srgbClr val="33CC33"/>
                </a:solidFill>
                <a:effectLst/>
                <a:uLnTx/>
                <a:uFillTx/>
                <a:latin typeface="Times New Roman" panose="02020603050405020304" pitchFamily="18" charset="0"/>
                <a:cs typeface="Times New Roman" panose="02020603050405020304" pitchFamily="18" charset="0"/>
              </a:rPr>
              <a:t>Integrantes</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0" y="1608363"/>
            <a:ext cx="4041913"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3915162" y="2316250"/>
            <a:ext cx="4838754" cy="2308324"/>
          </a:xfrm>
          <a:prstGeom prst="rect">
            <a:avLst/>
          </a:prstGeom>
          <a:noFill/>
        </p:spPr>
        <p:txBody>
          <a:bodyPr wrap="square" rtlCol="0">
            <a:spAutoFit/>
          </a:bodyPr>
          <a:lstStyle/>
          <a:p>
            <a:pPr marL="571500" marR="0" lvl="0" indent="-5715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4800" b="0" i="1"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Leila Cristal</a:t>
            </a:r>
          </a:p>
          <a:p>
            <a:pPr marL="571500" marR="0" lvl="0" indent="-5715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4800" i="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Saray Lopez</a:t>
            </a:r>
          </a:p>
          <a:p>
            <a:pPr marL="571500" marR="0" lvl="0" indent="-5715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4800" b="0" i="1"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Julieth Florez</a:t>
            </a:r>
            <a:endParaRPr kumimoji="0" lang="es-CO" sz="4800" b="0" i="1"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0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995111" y="2705725"/>
            <a:ext cx="8201778"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800" b="1" i="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Logo</a:t>
            </a:r>
            <a:endParaRPr kumimoji="0" lang="es-CO" sz="8800" b="1" i="1"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87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088FCB8-1307-AD09-3967-68955742F4DD}"/>
              </a:ext>
            </a:extLst>
          </p:cNvPr>
          <p:cNvPicPr>
            <a:picLocks noChangeAspect="1"/>
          </p:cNvPicPr>
          <p:nvPr/>
        </p:nvPicPr>
        <p:blipFill>
          <a:blip r:embed="rId3"/>
          <a:stretch>
            <a:fillRect/>
          </a:stretch>
        </p:blipFill>
        <p:spPr>
          <a:xfrm>
            <a:off x="3434265" y="760370"/>
            <a:ext cx="5323469" cy="533726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9976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1995111" y="2705725"/>
            <a:ext cx="8201778"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rtlCol="0" anchor="t">
            <a:spAutoFit/>
          </a:bodyPr>
          <a:lstStyle/>
          <a:p>
            <a:pPr algn="ctr">
              <a:defRPr/>
            </a:pPr>
            <a:r>
              <a:rPr lang="es-ES" sz="8800" b="1" i="1">
                <a:solidFill>
                  <a:schemeClr val="bg1"/>
                </a:solidFill>
                <a:effectLst>
                  <a:outerShdw blurRad="38100" dist="38100" dir="2700000" algn="tl">
                    <a:srgbClr val="000000">
                      <a:alpha val="43137"/>
                    </a:srgbClr>
                  </a:outerShdw>
                </a:effectLst>
                <a:latin typeface="Times New Roman"/>
                <a:cs typeface="Times New Roman"/>
              </a:rPr>
              <a:t>Misión y Visión</a:t>
            </a:r>
            <a:endParaRPr lang="es-ES">
              <a:solidFill>
                <a:schemeClr val="bg1"/>
              </a:solidFill>
            </a:endParaRPr>
          </a:p>
        </p:txBody>
      </p:sp>
    </p:spTree>
    <p:extLst>
      <p:ext uri="{BB962C8B-B14F-4D97-AF65-F5344CB8AC3E}">
        <p14:creationId xmlns:p14="http://schemas.microsoft.com/office/powerpoint/2010/main" val="208430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6955489" y="1409309"/>
            <a:ext cx="1756877"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3600" b="1" i="1" u="none" strike="noStrike" kern="1200" cap="none" spc="0" normalizeH="0" baseline="0" noProof="0">
                <a:ln>
                  <a:noFill/>
                </a:ln>
                <a:effectLst/>
                <a:uLnTx/>
                <a:uFillTx/>
                <a:latin typeface="Times New Roman" panose="02020603050405020304" pitchFamily="18" charset="0"/>
                <a:cs typeface="Times New Roman" panose="02020603050405020304" pitchFamily="18" charset="0"/>
              </a:rPr>
              <a:t>Misión</a:t>
            </a:r>
            <a:endParaRPr kumimoji="0" lang="es-CO" sz="3600" b="1" i="1" u="none" strike="noStrike" kern="1200" cap="none" spc="0" normalizeH="0" baseline="0" noProof="0">
              <a:ln>
                <a:noFill/>
              </a:ln>
              <a:effectLst/>
              <a:uLnTx/>
              <a:uFillTx/>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A0DBB17A-8B63-5C31-D873-BB8E92C2AF5B}"/>
              </a:ext>
            </a:extLst>
          </p:cNvPr>
          <p:cNvSpPr txBox="1"/>
          <p:nvPr/>
        </p:nvSpPr>
        <p:spPr>
          <a:xfrm>
            <a:off x="3737114" y="2138311"/>
            <a:ext cx="8193629" cy="3416320"/>
          </a:xfrm>
          <a:prstGeom prst="rect">
            <a:avLst/>
          </a:prstGeom>
          <a:ln w="38100">
            <a:solidFill>
              <a:srgbClr val="00FF00"/>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1"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Facilitar la transformación digital y mejorar la eficiencia mediante soluciones de software innovadoras. Nos comprometemos a ofrecer productos de alta calidad que satisfagan las necesidades cambiantes de nuestros clientes, impulsando su éxito a través de la tecnología. Buscamos ser líderes en la creación de soluciones intuitivas y personalizadas que impulsen el progreso y la excelencia en diversas industrias, al tiempo que mantenemos un compromiso constante con la ética empresarial y la responsabilidad social.</a:t>
            </a:r>
            <a:endParaRPr kumimoji="0" lang="es-CO" sz="2400" b="0" i="1"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2050" name="Picture 2" descr="Cómo se definen la misión, visión y objetivos de una organización social? -  Guía OSC">
            <a:extLst>
              <a:ext uri="{FF2B5EF4-FFF2-40B4-BE49-F238E27FC236}">
                <a16:creationId xmlns:a16="http://schemas.microsoft.com/office/drawing/2014/main" id="{7AB09570-E621-0E64-6E53-ACF4AD69F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99106"/>
            <a:ext cx="3416319" cy="341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777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31</Slides>
  <Notes>0</Notes>
  <HiddenSlides>0</HiddenSlide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151</cp:revision>
  <dcterms:created xsi:type="dcterms:W3CDTF">2020-10-01T23:51:28Z</dcterms:created>
  <dcterms:modified xsi:type="dcterms:W3CDTF">2024-03-12T11:50:37Z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