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56" r:id="rId2"/>
    <p:sldId id="260" r:id="rId3"/>
    <p:sldId id="275" r:id="rId4"/>
    <p:sldId id="258" r:id="rId5"/>
    <p:sldId id="257" r:id="rId6"/>
    <p:sldId id="259" r:id="rId7"/>
    <p:sldId id="276" r:id="rId8"/>
    <p:sldId id="262" r:id="rId9"/>
    <p:sldId id="263" r:id="rId10"/>
    <p:sldId id="265" r:id="rId11"/>
    <p:sldId id="271" r:id="rId12"/>
    <p:sldId id="267" r:id="rId13"/>
    <p:sldId id="266" r:id="rId14"/>
    <p:sldId id="270" r:id="rId15"/>
    <p:sldId id="268" r:id="rId16"/>
    <p:sldId id="272" r:id="rId17"/>
    <p:sldId id="274" r:id="rId18"/>
    <p:sldId id="278" r:id="rId19"/>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6"/>
    <p:restoredTop sz="75377"/>
  </p:normalViewPr>
  <p:slideViewPr>
    <p:cSldViewPr snapToGrid="0">
      <p:cViewPr>
        <p:scale>
          <a:sx n="136" d="100"/>
          <a:sy n="136" d="100"/>
        </p:scale>
        <p:origin x="192" y="-320"/>
      </p:cViewPr>
      <p:guideLst/>
    </p:cSldViewPr>
  </p:slideViewPr>
  <p:notesTextViewPr>
    <p:cViewPr>
      <p:scale>
        <a:sx n="1" d="1"/>
        <a:sy n="1" d="1"/>
      </p:scale>
      <p:origin x="0" y="-635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E2EA41-4127-41AC-BF0F-01E9BAAE026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0B0B524-3C7B-406B-ACF5-9DB024E86272}">
      <dgm:prSet/>
      <dgm:spPr>
        <a:solidFill>
          <a:srgbClr val="002060"/>
        </a:solidFill>
      </dgm:spPr>
      <dgm:t>
        <a:bodyPr/>
        <a:lstStyle/>
        <a:p>
          <a:r>
            <a:rPr lang="en-US" dirty="0"/>
            <a:t>Techniques (NLTK library):</a:t>
          </a:r>
        </a:p>
      </dgm:t>
    </dgm:pt>
    <dgm:pt modelId="{15DACF04-0184-41CC-BFE5-1967B3F4878B}" type="parTrans" cxnId="{F5BEA506-5482-4E3E-B430-F81E5538D03E}">
      <dgm:prSet/>
      <dgm:spPr/>
      <dgm:t>
        <a:bodyPr/>
        <a:lstStyle/>
        <a:p>
          <a:endParaRPr lang="en-US"/>
        </a:p>
      </dgm:t>
    </dgm:pt>
    <dgm:pt modelId="{2F211E95-67BA-4BE7-8A44-D7D12A6A4A18}" type="sibTrans" cxnId="{F5BEA506-5482-4E3E-B430-F81E5538D03E}">
      <dgm:prSet/>
      <dgm:spPr/>
      <dgm:t>
        <a:bodyPr/>
        <a:lstStyle/>
        <a:p>
          <a:endParaRPr lang="en-US"/>
        </a:p>
      </dgm:t>
    </dgm:pt>
    <dgm:pt modelId="{F0C980AE-AA84-4008-85EA-73C2C29B4F43}">
      <dgm:prSet/>
      <dgm:spPr/>
      <dgm:t>
        <a:bodyPr/>
        <a:lstStyle/>
        <a:p>
          <a:r>
            <a:rPr lang="en-US"/>
            <a:t>Lowercase conversion, </a:t>
          </a:r>
        </a:p>
      </dgm:t>
    </dgm:pt>
    <dgm:pt modelId="{D4F515C9-45CF-4607-910A-D2D5FB03D9A8}" type="parTrans" cxnId="{35CE61CE-0358-473F-830E-CE95065B5060}">
      <dgm:prSet/>
      <dgm:spPr/>
      <dgm:t>
        <a:bodyPr/>
        <a:lstStyle/>
        <a:p>
          <a:endParaRPr lang="en-US"/>
        </a:p>
      </dgm:t>
    </dgm:pt>
    <dgm:pt modelId="{96D177C4-827E-48CC-BCC7-270BBCD1825E}" type="sibTrans" cxnId="{35CE61CE-0358-473F-830E-CE95065B5060}">
      <dgm:prSet/>
      <dgm:spPr/>
      <dgm:t>
        <a:bodyPr/>
        <a:lstStyle/>
        <a:p>
          <a:endParaRPr lang="en-US"/>
        </a:p>
      </dgm:t>
    </dgm:pt>
    <dgm:pt modelId="{428002A0-8D68-4DE8-840B-52919C4550E3}">
      <dgm:prSet/>
      <dgm:spPr/>
      <dgm:t>
        <a:bodyPr/>
        <a:lstStyle/>
        <a:p>
          <a:r>
            <a:rPr lang="en-US"/>
            <a:t>Punctuation removal, </a:t>
          </a:r>
        </a:p>
      </dgm:t>
    </dgm:pt>
    <dgm:pt modelId="{EA23D2CF-ED63-4CFF-B13D-F56AFDD4B157}" type="parTrans" cxnId="{BA41A490-DB4C-409F-B4DB-EE7EB9C21761}">
      <dgm:prSet/>
      <dgm:spPr/>
      <dgm:t>
        <a:bodyPr/>
        <a:lstStyle/>
        <a:p>
          <a:endParaRPr lang="en-US"/>
        </a:p>
      </dgm:t>
    </dgm:pt>
    <dgm:pt modelId="{3BA19E70-6359-4DDF-82C0-78FBE32834F1}" type="sibTrans" cxnId="{BA41A490-DB4C-409F-B4DB-EE7EB9C21761}">
      <dgm:prSet/>
      <dgm:spPr/>
      <dgm:t>
        <a:bodyPr/>
        <a:lstStyle/>
        <a:p>
          <a:endParaRPr lang="en-US"/>
        </a:p>
      </dgm:t>
    </dgm:pt>
    <dgm:pt modelId="{0CCFC184-190E-4FF0-BB14-93F5BDFECFA1}">
      <dgm:prSet/>
      <dgm:spPr/>
      <dgm:t>
        <a:bodyPr/>
        <a:lstStyle/>
        <a:p>
          <a:r>
            <a:rPr lang="en-US"/>
            <a:t>Stopword removal, </a:t>
          </a:r>
        </a:p>
      </dgm:t>
    </dgm:pt>
    <dgm:pt modelId="{B3E813C3-12A7-48E9-A45B-FB3BB4136725}" type="parTrans" cxnId="{7ABD8429-C0B0-4EFE-B4A8-7AEBA098EC99}">
      <dgm:prSet/>
      <dgm:spPr/>
      <dgm:t>
        <a:bodyPr/>
        <a:lstStyle/>
        <a:p>
          <a:endParaRPr lang="en-US"/>
        </a:p>
      </dgm:t>
    </dgm:pt>
    <dgm:pt modelId="{E82E7DAE-E96B-46F0-AAD0-B8B4B8877772}" type="sibTrans" cxnId="{7ABD8429-C0B0-4EFE-B4A8-7AEBA098EC99}">
      <dgm:prSet/>
      <dgm:spPr/>
      <dgm:t>
        <a:bodyPr/>
        <a:lstStyle/>
        <a:p>
          <a:endParaRPr lang="en-US"/>
        </a:p>
      </dgm:t>
    </dgm:pt>
    <dgm:pt modelId="{8F0FA27F-621C-4E93-9282-CDE3CF9199CE}">
      <dgm:prSet/>
      <dgm:spPr/>
      <dgm:t>
        <a:bodyPr/>
        <a:lstStyle/>
        <a:p>
          <a:r>
            <a:rPr lang="en-US" dirty="0"/>
            <a:t>Lemmatization.</a:t>
          </a:r>
        </a:p>
      </dgm:t>
    </dgm:pt>
    <dgm:pt modelId="{7E13546F-7DEA-4264-940A-4AF0FA56A314}" type="parTrans" cxnId="{AF513055-847C-4E75-B38E-D491AD8DD2BC}">
      <dgm:prSet/>
      <dgm:spPr/>
      <dgm:t>
        <a:bodyPr/>
        <a:lstStyle/>
        <a:p>
          <a:endParaRPr lang="en-US"/>
        </a:p>
      </dgm:t>
    </dgm:pt>
    <dgm:pt modelId="{A3759BD7-65EE-40C6-BE83-DF4ACC5DC35F}" type="sibTrans" cxnId="{AF513055-847C-4E75-B38E-D491AD8DD2BC}">
      <dgm:prSet/>
      <dgm:spPr/>
      <dgm:t>
        <a:bodyPr/>
        <a:lstStyle/>
        <a:p>
          <a:endParaRPr lang="en-US"/>
        </a:p>
      </dgm:t>
    </dgm:pt>
    <dgm:pt modelId="{EF610E1F-5FAF-4D38-B4FF-E2630C438BD1}">
      <dgm:prSet/>
      <dgm:spPr>
        <a:solidFill>
          <a:srgbClr val="002060"/>
        </a:solidFill>
      </dgm:spPr>
      <dgm:t>
        <a:bodyPr/>
        <a:lstStyle/>
        <a:p>
          <a:r>
            <a:rPr lang="en-US" dirty="0"/>
            <a:t>Word embedding  techniques (Vectorization):</a:t>
          </a:r>
        </a:p>
      </dgm:t>
    </dgm:pt>
    <dgm:pt modelId="{D1FEF6AE-12AA-4FDB-9189-EE789E0BDBE4}" type="parTrans" cxnId="{69CE81A4-1726-4C73-9B59-1749A1C8E243}">
      <dgm:prSet/>
      <dgm:spPr/>
      <dgm:t>
        <a:bodyPr/>
        <a:lstStyle/>
        <a:p>
          <a:endParaRPr lang="en-US"/>
        </a:p>
      </dgm:t>
    </dgm:pt>
    <dgm:pt modelId="{DED0567D-468D-4E5A-A050-0C67EC263A77}" type="sibTrans" cxnId="{69CE81A4-1726-4C73-9B59-1749A1C8E243}">
      <dgm:prSet/>
      <dgm:spPr/>
      <dgm:t>
        <a:bodyPr/>
        <a:lstStyle/>
        <a:p>
          <a:endParaRPr lang="en-US"/>
        </a:p>
      </dgm:t>
    </dgm:pt>
    <dgm:pt modelId="{BFCE9941-B6B0-43DB-B70A-3B4DC3784DE2}">
      <dgm:prSet/>
      <dgm:spPr/>
      <dgm:t>
        <a:bodyPr/>
        <a:lstStyle/>
        <a:p>
          <a:r>
            <a:rPr lang="en-US" dirty="0"/>
            <a:t>TF-IDF (Term Frequency - Inverse Document Frequency)</a:t>
          </a:r>
        </a:p>
      </dgm:t>
    </dgm:pt>
    <dgm:pt modelId="{08EFA47F-EFE7-4D5A-9DFA-D007C867CE2C}" type="parTrans" cxnId="{6FAAFF05-072E-466D-820C-3F7D86E7B177}">
      <dgm:prSet/>
      <dgm:spPr/>
      <dgm:t>
        <a:bodyPr/>
        <a:lstStyle/>
        <a:p>
          <a:endParaRPr lang="en-US"/>
        </a:p>
      </dgm:t>
    </dgm:pt>
    <dgm:pt modelId="{E8006812-D2E6-4B1F-93CC-8F1FD4807234}" type="sibTrans" cxnId="{6FAAFF05-072E-466D-820C-3F7D86E7B177}">
      <dgm:prSet/>
      <dgm:spPr/>
      <dgm:t>
        <a:bodyPr/>
        <a:lstStyle/>
        <a:p>
          <a:endParaRPr lang="en-US"/>
        </a:p>
      </dgm:t>
    </dgm:pt>
    <dgm:pt modelId="{CE246F0A-381F-489C-8551-ED0F5FB483E0}">
      <dgm:prSet/>
      <dgm:spPr/>
      <dgm:t>
        <a:bodyPr/>
        <a:lstStyle/>
        <a:p>
          <a:r>
            <a:rPr lang="en-US" dirty="0"/>
            <a:t>Word2Vec (</a:t>
          </a:r>
          <a:r>
            <a:rPr lang="es-419" b="0" i="0" u="none" strike="noStrike" dirty="0">
              <a:solidFill>
                <a:srgbClr val="242424"/>
              </a:solidFill>
              <a:effectLst/>
              <a:latin typeface="source-serif-pro"/>
            </a:rPr>
            <a:t>neural network-based technique that learns continuous word embeddings, capturing the semantic relationships between words.</a:t>
          </a:r>
          <a:r>
            <a:rPr lang="en-US" dirty="0"/>
            <a:t>)</a:t>
          </a:r>
        </a:p>
      </dgm:t>
    </dgm:pt>
    <dgm:pt modelId="{6470155E-D60B-42CC-ADBB-0D6270CB040B}" type="parTrans" cxnId="{26F7EDAC-1E28-471A-9BD4-3B06E9C21143}">
      <dgm:prSet/>
      <dgm:spPr/>
      <dgm:t>
        <a:bodyPr/>
        <a:lstStyle/>
        <a:p>
          <a:endParaRPr lang="en-US"/>
        </a:p>
      </dgm:t>
    </dgm:pt>
    <dgm:pt modelId="{BBC8D885-5AD2-4222-B7B5-76F1FB19C3EA}" type="sibTrans" cxnId="{26F7EDAC-1E28-471A-9BD4-3B06E9C21143}">
      <dgm:prSet/>
      <dgm:spPr/>
      <dgm:t>
        <a:bodyPr/>
        <a:lstStyle/>
        <a:p>
          <a:endParaRPr lang="en-US"/>
        </a:p>
      </dgm:t>
    </dgm:pt>
    <dgm:pt modelId="{88705EF4-75A1-2C44-A3B2-AD25863E36CC}">
      <dgm:prSet/>
      <dgm:spPr>
        <a:solidFill>
          <a:srgbClr val="002060"/>
        </a:solidFill>
      </dgm:spPr>
      <dgm:t>
        <a:bodyPr/>
        <a:lstStyle/>
        <a:p>
          <a:r>
            <a:rPr lang="es-MX" dirty="0"/>
            <a:t>Models</a:t>
          </a:r>
        </a:p>
      </dgm:t>
    </dgm:pt>
    <dgm:pt modelId="{970CFDBF-7FB3-8B4F-A169-9F20E23980A3}" type="parTrans" cxnId="{8AE3573B-A9FE-A24E-856E-76F21F7BD923}">
      <dgm:prSet/>
      <dgm:spPr/>
      <dgm:t>
        <a:bodyPr/>
        <a:lstStyle/>
        <a:p>
          <a:endParaRPr lang="es-MX"/>
        </a:p>
      </dgm:t>
    </dgm:pt>
    <dgm:pt modelId="{3AA38323-471D-2C45-B87A-DCE99431154B}" type="sibTrans" cxnId="{8AE3573B-A9FE-A24E-856E-76F21F7BD923}">
      <dgm:prSet/>
      <dgm:spPr/>
      <dgm:t>
        <a:bodyPr/>
        <a:lstStyle/>
        <a:p>
          <a:endParaRPr lang="es-MX"/>
        </a:p>
      </dgm:t>
    </dgm:pt>
    <dgm:pt modelId="{B25B87CB-71EA-3C49-BA27-03456D4BA828}">
      <dgm:prSet/>
      <dgm:spPr/>
      <dgm:t>
        <a:bodyPr/>
        <a:lstStyle/>
        <a:p>
          <a:r>
            <a:rPr lang="es-MX" dirty="0"/>
            <a:t>Naive Bayes</a:t>
          </a:r>
        </a:p>
      </dgm:t>
    </dgm:pt>
    <dgm:pt modelId="{1CFE4459-73EB-A64D-B5A3-4693ECAAB836}" type="parTrans" cxnId="{6856AED0-6F6A-AC49-A3F4-DBBC4A300888}">
      <dgm:prSet/>
      <dgm:spPr/>
      <dgm:t>
        <a:bodyPr/>
        <a:lstStyle/>
        <a:p>
          <a:endParaRPr lang="es-MX"/>
        </a:p>
      </dgm:t>
    </dgm:pt>
    <dgm:pt modelId="{F3F2CFF7-94B0-6F40-8AF8-1AF419D632CE}" type="sibTrans" cxnId="{6856AED0-6F6A-AC49-A3F4-DBBC4A300888}">
      <dgm:prSet/>
      <dgm:spPr/>
      <dgm:t>
        <a:bodyPr/>
        <a:lstStyle/>
        <a:p>
          <a:endParaRPr lang="es-MX"/>
        </a:p>
      </dgm:t>
    </dgm:pt>
    <dgm:pt modelId="{9E0E89C6-39B8-614F-970C-335BC4010768}">
      <dgm:prSet/>
      <dgm:spPr/>
      <dgm:t>
        <a:bodyPr/>
        <a:lstStyle/>
        <a:p>
          <a:r>
            <a:rPr lang="es-MX" b="1" dirty="0"/>
            <a:t>Random Forest</a:t>
          </a:r>
        </a:p>
      </dgm:t>
    </dgm:pt>
    <dgm:pt modelId="{AE1DAA7A-D579-BA4C-8DB5-4575FBFE6555}" type="parTrans" cxnId="{A6F245D5-F46E-2842-9B03-B2FBC4480F50}">
      <dgm:prSet/>
      <dgm:spPr/>
      <dgm:t>
        <a:bodyPr/>
        <a:lstStyle/>
        <a:p>
          <a:endParaRPr lang="es-MX"/>
        </a:p>
      </dgm:t>
    </dgm:pt>
    <dgm:pt modelId="{7AF12DA8-28F2-0F4C-8F12-CAF9D5208363}" type="sibTrans" cxnId="{A6F245D5-F46E-2842-9B03-B2FBC4480F50}">
      <dgm:prSet/>
      <dgm:spPr/>
      <dgm:t>
        <a:bodyPr/>
        <a:lstStyle/>
        <a:p>
          <a:endParaRPr lang="es-MX"/>
        </a:p>
      </dgm:t>
    </dgm:pt>
    <dgm:pt modelId="{E87CB0EE-28C2-724C-B044-8C18CBF46955}">
      <dgm:prSet/>
      <dgm:spPr/>
      <dgm:t>
        <a:bodyPr/>
        <a:lstStyle/>
        <a:p>
          <a:r>
            <a:rPr lang="es-MX" dirty="0"/>
            <a:t>Linear Model</a:t>
          </a:r>
        </a:p>
      </dgm:t>
    </dgm:pt>
    <dgm:pt modelId="{5316F7BB-7A2F-3B40-9629-B6937FF6615A}" type="parTrans" cxnId="{12C4A070-0515-004C-B4C9-736E96E33848}">
      <dgm:prSet/>
      <dgm:spPr/>
      <dgm:t>
        <a:bodyPr/>
        <a:lstStyle/>
        <a:p>
          <a:endParaRPr lang="es-MX"/>
        </a:p>
      </dgm:t>
    </dgm:pt>
    <dgm:pt modelId="{4BD66F0F-7B92-DB46-9A24-60543F82AEF7}" type="sibTrans" cxnId="{12C4A070-0515-004C-B4C9-736E96E33848}">
      <dgm:prSet/>
      <dgm:spPr/>
      <dgm:t>
        <a:bodyPr/>
        <a:lstStyle/>
        <a:p>
          <a:endParaRPr lang="es-MX"/>
        </a:p>
      </dgm:t>
    </dgm:pt>
    <dgm:pt modelId="{84E14708-3D7C-CA48-B320-E6DE9DC8ABBC}" type="pres">
      <dgm:prSet presAssocID="{3AE2EA41-4127-41AC-BF0F-01E9BAAE0268}" presName="linear" presStyleCnt="0">
        <dgm:presLayoutVars>
          <dgm:dir/>
          <dgm:animLvl val="lvl"/>
          <dgm:resizeHandles val="exact"/>
        </dgm:presLayoutVars>
      </dgm:prSet>
      <dgm:spPr/>
    </dgm:pt>
    <dgm:pt modelId="{B750381D-8627-E549-A194-42528A39D60B}" type="pres">
      <dgm:prSet presAssocID="{D0B0B524-3C7B-406B-ACF5-9DB024E86272}" presName="parentLin" presStyleCnt="0"/>
      <dgm:spPr/>
    </dgm:pt>
    <dgm:pt modelId="{E0023829-7EDB-6642-8E18-40B132088B03}" type="pres">
      <dgm:prSet presAssocID="{D0B0B524-3C7B-406B-ACF5-9DB024E86272}" presName="parentLeftMargin" presStyleLbl="node1" presStyleIdx="0" presStyleCnt="3"/>
      <dgm:spPr/>
    </dgm:pt>
    <dgm:pt modelId="{8CADCA10-ABA0-1642-96B4-0BB044EDB53B}" type="pres">
      <dgm:prSet presAssocID="{D0B0B524-3C7B-406B-ACF5-9DB024E86272}" presName="parentText" presStyleLbl="node1" presStyleIdx="0" presStyleCnt="3">
        <dgm:presLayoutVars>
          <dgm:chMax val="0"/>
          <dgm:bulletEnabled val="1"/>
        </dgm:presLayoutVars>
      </dgm:prSet>
      <dgm:spPr/>
    </dgm:pt>
    <dgm:pt modelId="{110CEFB3-638E-6047-AEDA-395C2F71CF19}" type="pres">
      <dgm:prSet presAssocID="{D0B0B524-3C7B-406B-ACF5-9DB024E86272}" presName="negativeSpace" presStyleCnt="0"/>
      <dgm:spPr/>
    </dgm:pt>
    <dgm:pt modelId="{96A2416B-1918-4C42-967C-A0C15ADA6E99}" type="pres">
      <dgm:prSet presAssocID="{D0B0B524-3C7B-406B-ACF5-9DB024E86272}" presName="childText" presStyleLbl="conFgAcc1" presStyleIdx="0" presStyleCnt="3" custScaleX="100000">
        <dgm:presLayoutVars>
          <dgm:bulletEnabled val="1"/>
        </dgm:presLayoutVars>
      </dgm:prSet>
      <dgm:spPr/>
    </dgm:pt>
    <dgm:pt modelId="{0D69BB17-8BBE-9447-95E8-E90AB75B3F02}" type="pres">
      <dgm:prSet presAssocID="{2F211E95-67BA-4BE7-8A44-D7D12A6A4A18}" presName="spaceBetweenRectangles" presStyleCnt="0"/>
      <dgm:spPr/>
    </dgm:pt>
    <dgm:pt modelId="{A8051331-6E19-B441-AD3F-B3FFCB010813}" type="pres">
      <dgm:prSet presAssocID="{EF610E1F-5FAF-4D38-B4FF-E2630C438BD1}" presName="parentLin" presStyleCnt="0"/>
      <dgm:spPr/>
    </dgm:pt>
    <dgm:pt modelId="{AC499DF7-8A4B-F640-A43F-260067A73A2E}" type="pres">
      <dgm:prSet presAssocID="{EF610E1F-5FAF-4D38-B4FF-E2630C438BD1}" presName="parentLeftMargin" presStyleLbl="node1" presStyleIdx="0" presStyleCnt="3"/>
      <dgm:spPr/>
    </dgm:pt>
    <dgm:pt modelId="{C9DF5708-F857-4A42-A86E-F59F2ED5DAE5}" type="pres">
      <dgm:prSet presAssocID="{EF610E1F-5FAF-4D38-B4FF-E2630C438BD1}" presName="parentText" presStyleLbl="node1" presStyleIdx="1" presStyleCnt="3">
        <dgm:presLayoutVars>
          <dgm:chMax val="0"/>
          <dgm:bulletEnabled val="1"/>
        </dgm:presLayoutVars>
      </dgm:prSet>
      <dgm:spPr/>
    </dgm:pt>
    <dgm:pt modelId="{7C76C496-5029-214D-9F22-7D100D08CC73}" type="pres">
      <dgm:prSet presAssocID="{EF610E1F-5FAF-4D38-B4FF-E2630C438BD1}" presName="negativeSpace" presStyleCnt="0"/>
      <dgm:spPr/>
    </dgm:pt>
    <dgm:pt modelId="{AF38C464-266A-D345-8104-D741664A9877}" type="pres">
      <dgm:prSet presAssocID="{EF610E1F-5FAF-4D38-B4FF-E2630C438BD1}" presName="childText" presStyleLbl="conFgAcc1" presStyleIdx="1" presStyleCnt="3">
        <dgm:presLayoutVars>
          <dgm:bulletEnabled val="1"/>
        </dgm:presLayoutVars>
      </dgm:prSet>
      <dgm:spPr/>
    </dgm:pt>
    <dgm:pt modelId="{E2677452-6598-3F41-BFBC-371F0C98DB07}" type="pres">
      <dgm:prSet presAssocID="{DED0567D-468D-4E5A-A050-0C67EC263A77}" presName="spaceBetweenRectangles" presStyleCnt="0"/>
      <dgm:spPr/>
    </dgm:pt>
    <dgm:pt modelId="{53907BCF-EAAD-FA4D-95AC-6AEF214A6D93}" type="pres">
      <dgm:prSet presAssocID="{88705EF4-75A1-2C44-A3B2-AD25863E36CC}" presName="parentLin" presStyleCnt="0"/>
      <dgm:spPr/>
    </dgm:pt>
    <dgm:pt modelId="{C3B539CD-8B77-5847-9648-D9349A6B4724}" type="pres">
      <dgm:prSet presAssocID="{88705EF4-75A1-2C44-A3B2-AD25863E36CC}" presName="parentLeftMargin" presStyleLbl="node1" presStyleIdx="1" presStyleCnt="3"/>
      <dgm:spPr/>
    </dgm:pt>
    <dgm:pt modelId="{B317216A-F39E-494C-BF5D-D7EE58099FB1}" type="pres">
      <dgm:prSet presAssocID="{88705EF4-75A1-2C44-A3B2-AD25863E36CC}" presName="parentText" presStyleLbl="node1" presStyleIdx="2" presStyleCnt="3">
        <dgm:presLayoutVars>
          <dgm:chMax val="0"/>
          <dgm:bulletEnabled val="1"/>
        </dgm:presLayoutVars>
      </dgm:prSet>
      <dgm:spPr/>
    </dgm:pt>
    <dgm:pt modelId="{FDF4E8E7-69F1-514E-8027-2DABB0B7647C}" type="pres">
      <dgm:prSet presAssocID="{88705EF4-75A1-2C44-A3B2-AD25863E36CC}" presName="negativeSpace" presStyleCnt="0"/>
      <dgm:spPr/>
    </dgm:pt>
    <dgm:pt modelId="{3E24722C-C10C-F248-946E-8539C6018ED0}" type="pres">
      <dgm:prSet presAssocID="{88705EF4-75A1-2C44-A3B2-AD25863E36CC}" presName="childText" presStyleLbl="conFgAcc1" presStyleIdx="2" presStyleCnt="3">
        <dgm:presLayoutVars>
          <dgm:bulletEnabled val="1"/>
        </dgm:presLayoutVars>
      </dgm:prSet>
      <dgm:spPr/>
    </dgm:pt>
  </dgm:ptLst>
  <dgm:cxnLst>
    <dgm:cxn modelId="{6FAAFF05-072E-466D-820C-3F7D86E7B177}" srcId="{EF610E1F-5FAF-4D38-B4FF-E2630C438BD1}" destId="{BFCE9941-B6B0-43DB-B70A-3B4DC3784DE2}" srcOrd="0" destOrd="0" parTransId="{08EFA47F-EFE7-4D5A-9DFA-D007C867CE2C}" sibTransId="{E8006812-D2E6-4B1F-93CC-8F1FD4807234}"/>
    <dgm:cxn modelId="{F5BEA506-5482-4E3E-B430-F81E5538D03E}" srcId="{3AE2EA41-4127-41AC-BF0F-01E9BAAE0268}" destId="{D0B0B524-3C7B-406B-ACF5-9DB024E86272}" srcOrd="0" destOrd="0" parTransId="{15DACF04-0184-41CC-BFE5-1967B3F4878B}" sibTransId="{2F211E95-67BA-4BE7-8A44-D7D12A6A4A18}"/>
    <dgm:cxn modelId="{8C603D08-A053-BB4F-BE05-D4279057D359}" type="presOf" srcId="{88705EF4-75A1-2C44-A3B2-AD25863E36CC}" destId="{C3B539CD-8B77-5847-9648-D9349A6B4724}" srcOrd="0" destOrd="0" presId="urn:microsoft.com/office/officeart/2005/8/layout/list1"/>
    <dgm:cxn modelId="{7BB71D11-FD57-B04E-B3FE-ACD1BA50F2E1}" type="presOf" srcId="{88705EF4-75A1-2C44-A3B2-AD25863E36CC}" destId="{B317216A-F39E-494C-BF5D-D7EE58099FB1}" srcOrd="1" destOrd="0" presId="urn:microsoft.com/office/officeart/2005/8/layout/list1"/>
    <dgm:cxn modelId="{B6C8531C-5E3F-E846-A3F7-B9F5568658A8}" type="presOf" srcId="{BFCE9941-B6B0-43DB-B70A-3B4DC3784DE2}" destId="{AF38C464-266A-D345-8104-D741664A9877}" srcOrd="0" destOrd="0" presId="urn:microsoft.com/office/officeart/2005/8/layout/list1"/>
    <dgm:cxn modelId="{49C98028-1619-5E4C-9F06-A089C93F5C4A}" type="presOf" srcId="{D0B0B524-3C7B-406B-ACF5-9DB024E86272}" destId="{8CADCA10-ABA0-1642-96B4-0BB044EDB53B}" srcOrd="1" destOrd="0" presId="urn:microsoft.com/office/officeart/2005/8/layout/list1"/>
    <dgm:cxn modelId="{7ABD8429-C0B0-4EFE-B4A8-7AEBA098EC99}" srcId="{D0B0B524-3C7B-406B-ACF5-9DB024E86272}" destId="{0CCFC184-190E-4FF0-BB14-93F5BDFECFA1}" srcOrd="2" destOrd="0" parTransId="{B3E813C3-12A7-48E9-A45B-FB3BB4136725}" sibTransId="{E82E7DAE-E96B-46F0-AAD0-B8B4B8877772}"/>
    <dgm:cxn modelId="{8AE3573B-A9FE-A24E-856E-76F21F7BD923}" srcId="{3AE2EA41-4127-41AC-BF0F-01E9BAAE0268}" destId="{88705EF4-75A1-2C44-A3B2-AD25863E36CC}" srcOrd="2" destOrd="0" parTransId="{970CFDBF-7FB3-8B4F-A169-9F20E23980A3}" sibTransId="{3AA38323-471D-2C45-B87A-DCE99431154B}"/>
    <dgm:cxn modelId="{EB183C3F-5A16-6F4B-BD8C-1A298BD4AAC2}" type="presOf" srcId="{D0B0B524-3C7B-406B-ACF5-9DB024E86272}" destId="{E0023829-7EDB-6642-8E18-40B132088B03}" srcOrd="0" destOrd="0" presId="urn:microsoft.com/office/officeart/2005/8/layout/list1"/>
    <dgm:cxn modelId="{1F38464C-29EA-D944-B533-3B957FB7934D}" type="presOf" srcId="{F0C980AE-AA84-4008-85EA-73C2C29B4F43}" destId="{96A2416B-1918-4C42-967C-A0C15ADA6E99}" srcOrd="0" destOrd="0" presId="urn:microsoft.com/office/officeart/2005/8/layout/list1"/>
    <dgm:cxn modelId="{B245E04E-F381-BE4F-8A52-E47A61EAA615}" type="presOf" srcId="{EF610E1F-5FAF-4D38-B4FF-E2630C438BD1}" destId="{AC499DF7-8A4B-F640-A43F-260067A73A2E}" srcOrd="0" destOrd="0" presId="urn:microsoft.com/office/officeart/2005/8/layout/list1"/>
    <dgm:cxn modelId="{AF513055-847C-4E75-B38E-D491AD8DD2BC}" srcId="{D0B0B524-3C7B-406B-ACF5-9DB024E86272}" destId="{8F0FA27F-621C-4E93-9282-CDE3CF9199CE}" srcOrd="3" destOrd="0" parTransId="{7E13546F-7DEA-4264-940A-4AF0FA56A314}" sibTransId="{A3759BD7-65EE-40C6-BE83-DF4ACC5DC35F}"/>
    <dgm:cxn modelId="{00F6215C-0813-384E-8E43-7F567A5EDB94}" type="presOf" srcId="{E87CB0EE-28C2-724C-B044-8C18CBF46955}" destId="{3E24722C-C10C-F248-946E-8539C6018ED0}" srcOrd="0" destOrd="0" presId="urn:microsoft.com/office/officeart/2005/8/layout/list1"/>
    <dgm:cxn modelId="{1B91545C-C9A0-6045-A93B-607C2EA78112}" type="presOf" srcId="{CE246F0A-381F-489C-8551-ED0F5FB483E0}" destId="{AF38C464-266A-D345-8104-D741664A9877}" srcOrd="0" destOrd="1" presId="urn:microsoft.com/office/officeart/2005/8/layout/list1"/>
    <dgm:cxn modelId="{D575C062-F162-C44E-9DA1-29E28AF009F4}" type="presOf" srcId="{0CCFC184-190E-4FF0-BB14-93F5BDFECFA1}" destId="{96A2416B-1918-4C42-967C-A0C15ADA6E99}" srcOrd="0" destOrd="2" presId="urn:microsoft.com/office/officeart/2005/8/layout/list1"/>
    <dgm:cxn modelId="{12C4A070-0515-004C-B4C9-736E96E33848}" srcId="{88705EF4-75A1-2C44-A3B2-AD25863E36CC}" destId="{E87CB0EE-28C2-724C-B044-8C18CBF46955}" srcOrd="0" destOrd="0" parTransId="{5316F7BB-7A2F-3B40-9629-B6937FF6615A}" sibTransId="{4BD66F0F-7B92-DB46-9A24-60543F82AEF7}"/>
    <dgm:cxn modelId="{1777F272-E687-8749-AB19-F1067146AD35}" type="presOf" srcId="{8F0FA27F-621C-4E93-9282-CDE3CF9199CE}" destId="{96A2416B-1918-4C42-967C-A0C15ADA6E99}" srcOrd="0" destOrd="3" presId="urn:microsoft.com/office/officeart/2005/8/layout/list1"/>
    <dgm:cxn modelId="{46D0427A-0206-7F4A-A120-3C4C82949035}" type="presOf" srcId="{9E0E89C6-39B8-614F-970C-335BC4010768}" destId="{3E24722C-C10C-F248-946E-8539C6018ED0}" srcOrd="0" destOrd="2" presId="urn:microsoft.com/office/officeart/2005/8/layout/list1"/>
    <dgm:cxn modelId="{3187E182-4F32-6E4A-BD5C-3632705FE5A3}" type="presOf" srcId="{428002A0-8D68-4DE8-840B-52919C4550E3}" destId="{96A2416B-1918-4C42-967C-A0C15ADA6E99}" srcOrd="0" destOrd="1" presId="urn:microsoft.com/office/officeart/2005/8/layout/list1"/>
    <dgm:cxn modelId="{BA41A490-DB4C-409F-B4DB-EE7EB9C21761}" srcId="{D0B0B524-3C7B-406B-ACF5-9DB024E86272}" destId="{428002A0-8D68-4DE8-840B-52919C4550E3}" srcOrd="1" destOrd="0" parTransId="{EA23D2CF-ED63-4CFF-B13D-F56AFDD4B157}" sibTransId="{3BA19E70-6359-4DDF-82C0-78FBE32834F1}"/>
    <dgm:cxn modelId="{69CE81A4-1726-4C73-9B59-1749A1C8E243}" srcId="{3AE2EA41-4127-41AC-BF0F-01E9BAAE0268}" destId="{EF610E1F-5FAF-4D38-B4FF-E2630C438BD1}" srcOrd="1" destOrd="0" parTransId="{D1FEF6AE-12AA-4FDB-9189-EE789E0BDBE4}" sibTransId="{DED0567D-468D-4E5A-A050-0C67EC263A77}"/>
    <dgm:cxn modelId="{26F7EDAC-1E28-471A-9BD4-3B06E9C21143}" srcId="{EF610E1F-5FAF-4D38-B4FF-E2630C438BD1}" destId="{CE246F0A-381F-489C-8551-ED0F5FB483E0}" srcOrd="1" destOrd="0" parTransId="{6470155E-D60B-42CC-ADBB-0D6270CB040B}" sibTransId="{BBC8D885-5AD2-4222-B7B5-76F1FB19C3EA}"/>
    <dgm:cxn modelId="{35AD4AC5-C549-8343-8202-7DD4932EE5DE}" type="presOf" srcId="{EF610E1F-5FAF-4D38-B4FF-E2630C438BD1}" destId="{C9DF5708-F857-4A42-A86E-F59F2ED5DAE5}" srcOrd="1" destOrd="0" presId="urn:microsoft.com/office/officeart/2005/8/layout/list1"/>
    <dgm:cxn modelId="{35CE61CE-0358-473F-830E-CE95065B5060}" srcId="{D0B0B524-3C7B-406B-ACF5-9DB024E86272}" destId="{F0C980AE-AA84-4008-85EA-73C2C29B4F43}" srcOrd="0" destOrd="0" parTransId="{D4F515C9-45CF-4607-910A-D2D5FB03D9A8}" sibTransId="{96D177C4-827E-48CC-BCC7-270BBCD1825E}"/>
    <dgm:cxn modelId="{6856AED0-6F6A-AC49-A3F4-DBBC4A300888}" srcId="{88705EF4-75A1-2C44-A3B2-AD25863E36CC}" destId="{B25B87CB-71EA-3C49-BA27-03456D4BA828}" srcOrd="1" destOrd="0" parTransId="{1CFE4459-73EB-A64D-B5A3-4693ECAAB836}" sibTransId="{F3F2CFF7-94B0-6F40-8AF8-1AF419D632CE}"/>
    <dgm:cxn modelId="{43C377D1-4BC5-B743-A376-982692EBCA0C}" type="presOf" srcId="{3AE2EA41-4127-41AC-BF0F-01E9BAAE0268}" destId="{84E14708-3D7C-CA48-B320-E6DE9DC8ABBC}" srcOrd="0" destOrd="0" presId="urn:microsoft.com/office/officeart/2005/8/layout/list1"/>
    <dgm:cxn modelId="{A6F245D5-F46E-2842-9B03-B2FBC4480F50}" srcId="{88705EF4-75A1-2C44-A3B2-AD25863E36CC}" destId="{9E0E89C6-39B8-614F-970C-335BC4010768}" srcOrd="2" destOrd="0" parTransId="{AE1DAA7A-D579-BA4C-8DB5-4575FBFE6555}" sibTransId="{7AF12DA8-28F2-0F4C-8F12-CAF9D5208363}"/>
    <dgm:cxn modelId="{FACFDBED-D5D0-BC4F-8814-F688C3059F90}" type="presOf" srcId="{B25B87CB-71EA-3C49-BA27-03456D4BA828}" destId="{3E24722C-C10C-F248-946E-8539C6018ED0}" srcOrd="0" destOrd="1" presId="urn:microsoft.com/office/officeart/2005/8/layout/list1"/>
    <dgm:cxn modelId="{0ADB09B7-4540-074B-B9FD-EA12079F3CF1}" type="presParOf" srcId="{84E14708-3D7C-CA48-B320-E6DE9DC8ABBC}" destId="{B750381D-8627-E549-A194-42528A39D60B}" srcOrd="0" destOrd="0" presId="urn:microsoft.com/office/officeart/2005/8/layout/list1"/>
    <dgm:cxn modelId="{1D60A511-3FE5-DE48-BD02-B58F39CEB30C}" type="presParOf" srcId="{B750381D-8627-E549-A194-42528A39D60B}" destId="{E0023829-7EDB-6642-8E18-40B132088B03}" srcOrd="0" destOrd="0" presId="urn:microsoft.com/office/officeart/2005/8/layout/list1"/>
    <dgm:cxn modelId="{D0687DD9-2CF4-634F-857C-C8C181661708}" type="presParOf" srcId="{B750381D-8627-E549-A194-42528A39D60B}" destId="{8CADCA10-ABA0-1642-96B4-0BB044EDB53B}" srcOrd="1" destOrd="0" presId="urn:microsoft.com/office/officeart/2005/8/layout/list1"/>
    <dgm:cxn modelId="{A7EEA25E-5E67-844A-819A-FAEC61ACA174}" type="presParOf" srcId="{84E14708-3D7C-CA48-B320-E6DE9DC8ABBC}" destId="{110CEFB3-638E-6047-AEDA-395C2F71CF19}" srcOrd="1" destOrd="0" presId="urn:microsoft.com/office/officeart/2005/8/layout/list1"/>
    <dgm:cxn modelId="{FD0F69BA-35FC-F042-BCD2-9E9626BB8660}" type="presParOf" srcId="{84E14708-3D7C-CA48-B320-E6DE9DC8ABBC}" destId="{96A2416B-1918-4C42-967C-A0C15ADA6E99}" srcOrd="2" destOrd="0" presId="urn:microsoft.com/office/officeart/2005/8/layout/list1"/>
    <dgm:cxn modelId="{9D20E2EE-FC1F-B24E-A0F9-4C9479FF60F3}" type="presParOf" srcId="{84E14708-3D7C-CA48-B320-E6DE9DC8ABBC}" destId="{0D69BB17-8BBE-9447-95E8-E90AB75B3F02}" srcOrd="3" destOrd="0" presId="urn:microsoft.com/office/officeart/2005/8/layout/list1"/>
    <dgm:cxn modelId="{E15A7702-75F1-0B4A-9DB5-117CB6765A19}" type="presParOf" srcId="{84E14708-3D7C-CA48-B320-E6DE9DC8ABBC}" destId="{A8051331-6E19-B441-AD3F-B3FFCB010813}" srcOrd="4" destOrd="0" presId="urn:microsoft.com/office/officeart/2005/8/layout/list1"/>
    <dgm:cxn modelId="{591931BF-486A-B345-B298-9B03F3D014B6}" type="presParOf" srcId="{A8051331-6E19-B441-AD3F-B3FFCB010813}" destId="{AC499DF7-8A4B-F640-A43F-260067A73A2E}" srcOrd="0" destOrd="0" presId="urn:microsoft.com/office/officeart/2005/8/layout/list1"/>
    <dgm:cxn modelId="{AC943901-5944-5945-9B90-8A9F3A2B756E}" type="presParOf" srcId="{A8051331-6E19-B441-AD3F-B3FFCB010813}" destId="{C9DF5708-F857-4A42-A86E-F59F2ED5DAE5}" srcOrd="1" destOrd="0" presId="urn:microsoft.com/office/officeart/2005/8/layout/list1"/>
    <dgm:cxn modelId="{40062658-6A70-1441-A118-AB28191BFCD5}" type="presParOf" srcId="{84E14708-3D7C-CA48-B320-E6DE9DC8ABBC}" destId="{7C76C496-5029-214D-9F22-7D100D08CC73}" srcOrd="5" destOrd="0" presId="urn:microsoft.com/office/officeart/2005/8/layout/list1"/>
    <dgm:cxn modelId="{DBAF67C8-AD41-6B4C-9AAC-7BA1EE09A39F}" type="presParOf" srcId="{84E14708-3D7C-CA48-B320-E6DE9DC8ABBC}" destId="{AF38C464-266A-D345-8104-D741664A9877}" srcOrd="6" destOrd="0" presId="urn:microsoft.com/office/officeart/2005/8/layout/list1"/>
    <dgm:cxn modelId="{4E0BC85C-5C49-3C49-BEFD-D164D9D70896}" type="presParOf" srcId="{84E14708-3D7C-CA48-B320-E6DE9DC8ABBC}" destId="{E2677452-6598-3F41-BFBC-371F0C98DB07}" srcOrd="7" destOrd="0" presId="urn:microsoft.com/office/officeart/2005/8/layout/list1"/>
    <dgm:cxn modelId="{ED56FFB5-1198-1C4E-9301-622A3E2C52A5}" type="presParOf" srcId="{84E14708-3D7C-CA48-B320-E6DE9DC8ABBC}" destId="{53907BCF-EAAD-FA4D-95AC-6AEF214A6D93}" srcOrd="8" destOrd="0" presId="urn:microsoft.com/office/officeart/2005/8/layout/list1"/>
    <dgm:cxn modelId="{4AFCA4E1-A30D-A34B-813B-35A40418FC13}" type="presParOf" srcId="{53907BCF-EAAD-FA4D-95AC-6AEF214A6D93}" destId="{C3B539CD-8B77-5847-9648-D9349A6B4724}" srcOrd="0" destOrd="0" presId="urn:microsoft.com/office/officeart/2005/8/layout/list1"/>
    <dgm:cxn modelId="{4EB4F27A-54A0-A44B-957A-5132718F5012}" type="presParOf" srcId="{53907BCF-EAAD-FA4D-95AC-6AEF214A6D93}" destId="{B317216A-F39E-494C-BF5D-D7EE58099FB1}" srcOrd="1" destOrd="0" presId="urn:microsoft.com/office/officeart/2005/8/layout/list1"/>
    <dgm:cxn modelId="{E72648F0-06E5-0040-A1DA-97273C0FD736}" type="presParOf" srcId="{84E14708-3D7C-CA48-B320-E6DE9DC8ABBC}" destId="{FDF4E8E7-69F1-514E-8027-2DABB0B7647C}" srcOrd="9" destOrd="0" presId="urn:microsoft.com/office/officeart/2005/8/layout/list1"/>
    <dgm:cxn modelId="{9616781C-2365-4942-8642-234F766D5ED3}" type="presParOf" srcId="{84E14708-3D7C-CA48-B320-E6DE9DC8ABBC}" destId="{3E24722C-C10C-F248-946E-8539C6018ED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2EA41-4127-41AC-BF0F-01E9BAAE026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D0B0B524-3C7B-406B-ACF5-9DB024E86272}">
      <dgm:prSet/>
      <dgm:spPr>
        <a:solidFill>
          <a:srgbClr val="002060"/>
        </a:solidFill>
      </dgm:spPr>
      <dgm:t>
        <a:bodyPr/>
        <a:lstStyle/>
        <a:p>
          <a:r>
            <a:rPr lang="en-US" dirty="0"/>
            <a:t>K Means Clustering:</a:t>
          </a:r>
        </a:p>
      </dgm:t>
    </dgm:pt>
    <dgm:pt modelId="{15DACF04-0184-41CC-BFE5-1967B3F4878B}" type="parTrans" cxnId="{F5BEA506-5482-4E3E-B430-F81E5538D03E}">
      <dgm:prSet/>
      <dgm:spPr/>
      <dgm:t>
        <a:bodyPr/>
        <a:lstStyle/>
        <a:p>
          <a:endParaRPr lang="en-US"/>
        </a:p>
      </dgm:t>
    </dgm:pt>
    <dgm:pt modelId="{2F211E95-67BA-4BE7-8A44-D7D12A6A4A18}" type="sibTrans" cxnId="{F5BEA506-5482-4E3E-B430-F81E5538D03E}">
      <dgm:prSet/>
      <dgm:spPr/>
      <dgm:t>
        <a:bodyPr/>
        <a:lstStyle/>
        <a:p>
          <a:endParaRPr lang="en-US"/>
        </a:p>
      </dgm:t>
    </dgm:pt>
    <dgm:pt modelId="{F0C980AE-AA84-4008-85EA-73C2C29B4F43}">
      <dgm:prSet/>
      <dgm:spPr/>
      <dgm:t>
        <a:bodyPr/>
        <a:lstStyle/>
        <a:p>
          <a:r>
            <a:rPr lang="en-US" dirty="0"/>
            <a:t>Elbow Method For Optimal K,</a:t>
          </a:r>
        </a:p>
      </dgm:t>
    </dgm:pt>
    <dgm:pt modelId="{D4F515C9-45CF-4607-910A-D2D5FB03D9A8}" type="parTrans" cxnId="{35CE61CE-0358-473F-830E-CE95065B5060}">
      <dgm:prSet/>
      <dgm:spPr/>
      <dgm:t>
        <a:bodyPr/>
        <a:lstStyle/>
        <a:p>
          <a:endParaRPr lang="en-US"/>
        </a:p>
      </dgm:t>
    </dgm:pt>
    <dgm:pt modelId="{96D177C4-827E-48CC-BCC7-270BBCD1825E}" type="sibTrans" cxnId="{35CE61CE-0358-473F-830E-CE95065B5060}">
      <dgm:prSet/>
      <dgm:spPr/>
      <dgm:t>
        <a:bodyPr/>
        <a:lstStyle/>
        <a:p>
          <a:endParaRPr lang="en-US"/>
        </a:p>
      </dgm:t>
    </dgm:pt>
    <dgm:pt modelId="{9D5DC94E-C66D-B34C-91E9-E47B8FA1B755}">
      <dgm:prSet/>
      <dgm:spPr/>
      <dgm:t>
        <a:bodyPr/>
        <a:lstStyle/>
        <a:p>
          <a:r>
            <a:rPr lang="en-US" dirty="0"/>
            <a:t>Knee Method Optimal Clustering : 8 </a:t>
          </a:r>
        </a:p>
      </dgm:t>
    </dgm:pt>
    <dgm:pt modelId="{0E9242E2-8D79-EB4A-A08F-27069973ACA4}" type="parTrans" cxnId="{AB3F8969-427E-EC4E-8B73-FC4397B946C0}">
      <dgm:prSet/>
      <dgm:spPr/>
      <dgm:t>
        <a:bodyPr/>
        <a:lstStyle/>
        <a:p>
          <a:endParaRPr lang="es-MX"/>
        </a:p>
      </dgm:t>
    </dgm:pt>
    <dgm:pt modelId="{D74619B0-EC0F-FC4D-A054-EC20183C6D1F}" type="sibTrans" cxnId="{AB3F8969-427E-EC4E-8B73-FC4397B946C0}">
      <dgm:prSet/>
      <dgm:spPr/>
      <dgm:t>
        <a:bodyPr/>
        <a:lstStyle/>
        <a:p>
          <a:endParaRPr lang="es-MX"/>
        </a:p>
      </dgm:t>
    </dgm:pt>
    <dgm:pt modelId="{84E14708-3D7C-CA48-B320-E6DE9DC8ABBC}" type="pres">
      <dgm:prSet presAssocID="{3AE2EA41-4127-41AC-BF0F-01E9BAAE0268}" presName="linear" presStyleCnt="0">
        <dgm:presLayoutVars>
          <dgm:dir/>
          <dgm:animLvl val="lvl"/>
          <dgm:resizeHandles val="exact"/>
        </dgm:presLayoutVars>
      </dgm:prSet>
      <dgm:spPr/>
    </dgm:pt>
    <dgm:pt modelId="{B750381D-8627-E549-A194-42528A39D60B}" type="pres">
      <dgm:prSet presAssocID="{D0B0B524-3C7B-406B-ACF5-9DB024E86272}" presName="parentLin" presStyleCnt="0"/>
      <dgm:spPr/>
    </dgm:pt>
    <dgm:pt modelId="{E0023829-7EDB-6642-8E18-40B132088B03}" type="pres">
      <dgm:prSet presAssocID="{D0B0B524-3C7B-406B-ACF5-9DB024E86272}" presName="parentLeftMargin" presStyleLbl="node1" presStyleIdx="0" presStyleCnt="1"/>
      <dgm:spPr/>
    </dgm:pt>
    <dgm:pt modelId="{8CADCA10-ABA0-1642-96B4-0BB044EDB53B}" type="pres">
      <dgm:prSet presAssocID="{D0B0B524-3C7B-406B-ACF5-9DB024E86272}" presName="parentText" presStyleLbl="node1" presStyleIdx="0" presStyleCnt="1">
        <dgm:presLayoutVars>
          <dgm:chMax val="0"/>
          <dgm:bulletEnabled val="1"/>
        </dgm:presLayoutVars>
      </dgm:prSet>
      <dgm:spPr/>
    </dgm:pt>
    <dgm:pt modelId="{110CEFB3-638E-6047-AEDA-395C2F71CF19}" type="pres">
      <dgm:prSet presAssocID="{D0B0B524-3C7B-406B-ACF5-9DB024E86272}" presName="negativeSpace" presStyleCnt="0"/>
      <dgm:spPr/>
    </dgm:pt>
    <dgm:pt modelId="{96A2416B-1918-4C42-967C-A0C15ADA6E99}" type="pres">
      <dgm:prSet presAssocID="{D0B0B524-3C7B-406B-ACF5-9DB024E86272}" presName="childText" presStyleLbl="conFgAcc1" presStyleIdx="0" presStyleCnt="1" custScaleX="100000">
        <dgm:presLayoutVars>
          <dgm:bulletEnabled val="1"/>
        </dgm:presLayoutVars>
      </dgm:prSet>
      <dgm:spPr/>
    </dgm:pt>
  </dgm:ptLst>
  <dgm:cxnLst>
    <dgm:cxn modelId="{F5BEA506-5482-4E3E-B430-F81E5538D03E}" srcId="{3AE2EA41-4127-41AC-BF0F-01E9BAAE0268}" destId="{D0B0B524-3C7B-406B-ACF5-9DB024E86272}" srcOrd="0" destOrd="0" parTransId="{15DACF04-0184-41CC-BFE5-1967B3F4878B}" sibTransId="{2F211E95-67BA-4BE7-8A44-D7D12A6A4A18}"/>
    <dgm:cxn modelId="{49C98028-1619-5E4C-9F06-A089C93F5C4A}" type="presOf" srcId="{D0B0B524-3C7B-406B-ACF5-9DB024E86272}" destId="{8CADCA10-ABA0-1642-96B4-0BB044EDB53B}" srcOrd="1" destOrd="0" presId="urn:microsoft.com/office/officeart/2005/8/layout/list1"/>
    <dgm:cxn modelId="{EB183C3F-5A16-6F4B-BD8C-1A298BD4AAC2}" type="presOf" srcId="{D0B0B524-3C7B-406B-ACF5-9DB024E86272}" destId="{E0023829-7EDB-6642-8E18-40B132088B03}" srcOrd="0" destOrd="0" presId="urn:microsoft.com/office/officeart/2005/8/layout/list1"/>
    <dgm:cxn modelId="{1F38464C-29EA-D944-B533-3B957FB7934D}" type="presOf" srcId="{F0C980AE-AA84-4008-85EA-73C2C29B4F43}" destId="{96A2416B-1918-4C42-967C-A0C15ADA6E99}" srcOrd="0" destOrd="0" presId="urn:microsoft.com/office/officeart/2005/8/layout/list1"/>
    <dgm:cxn modelId="{AB3F8969-427E-EC4E-8B73-FC4397B946C0}" srcId="{D0B0B524-3C7B-406B-ACF5-9DB024E86272}" destId="{9D5DC94E-C66D-B34C-91E9-E47B8FA1B755}" srcOrd="1" destOrd="0" parTransId="{0E9242E2-8D79-EB4A-A08F-27069973ACA4}" sibTransId="{D74619B0-EC0F-FC4D-A054-EC20183C6D1F}"/>
    <dgm:cxn modelId="{148ED3A4-A56A-F843-A0A0-16690FB6423B}" type="presOf" srcId="{9D5DC94E-C66D-B34C-91E9-E47B8FA1B755}" destId="{96A2416B-1918-4C42-967C-A0C15ADA6E99}" srcOrd="0" destOrd="1" presId="urn:microsoft.com/office/officeart/2005/8/layout/list1"/>
    <dgm:cxn modelId="{35CE61CE-0358-473F-830E-CE95065B5060}" srcId="{D0B0B524-3C7B-406B-ACF5-9DB024E86272}" destId="{F0C980AE-AA84-4008-85EA-73C2C29B4F43}" srcOrd="0" destOrd="0" parTransId="{D4F515C9-45CF-4607-910A-D2D5FB03D9A8}" sibTransId="{96D177C4-827E-48CC-BCC7-270BBCD1825E}"/>
    <dgm:cxn modelId="{43C377D1-4BC5-B743-A376-982692EBCA0C}" type="presOf" srcId="{3AE2EA41-4127-41AC-BF0F-01E9BAAE0268}" destId="{84E14708-3D7C-CA48-B320-E6DE9DC8ABBC}" srcOrd="0" destOrd="0" presId="urn:microsoft.com/office/officeart/2005/8/layout/list1"/>
    <dgm:cxn modelId="{0ADB09B7-4540-074B-B9FD-EA12079F3CF1}" type="presParOf" srcId="{84E14708-3D7C-CA48-B320-E6DE9DC8ABBC}" destId="{B750381D-8627-E549-A194-42528A39D60B}" srcOrd="0" destOrd="0" presId="urn:microsoft.com/office/officeart/2005/8/layout/list1"/>
    <dgm:cxn modelId="{1D60A511-3FE5-DE48-BD02-B58F39CEB30C}" type="presParOf" srcId="{B750381D-8627-E549-A194-42528A39D60B}" destId="{E0023829-7EDB-6642-8E18-40B132088B03}" srcOrd="0" destOrd="0" presId="urn:microsoft.com/office/officeart/2005/8/layout/list1"/>
    <dgm:cxn modelId="{D0687DD9-2CF4-634F-857C-C8C181661708}" type="presParOf" srcId="{B750381D-8627-E549-A194-42528A39D60B}" destId="{8CADCA10-ABA0-1642-96B4-0BB044EDB53B}" srcOrd="1" destOrd="0" presId="urn:microsoft.com/office/officeart/2005/8/layout/list1"/>
    <dgm:cxn modelId="{A7EEA25E-5E67-844A-819A-FAEC61ACA174}" type="presParOf" srcId="{84E14708-3D7C-CA48-B320-E6DE9DC8ABBC}" destId="{110CEFB3-638E-6047-AEDA-395C2F71CF19}" srcOrd="1" destOrd="0" presId="urn:microsoft.com/office/officeart/2005/8/layout/list1"/>
    <dgm:cxn modelId="{FD0F69BA-35FC-F042-BCD2-9E9626BB8660}" type="presParOf" srcId="{84E14708-3D7C-CA48-B320-E6DE9DC8ABBC}" destId="{96A2416B-1918-4C42-967C-A0C15ADA6E9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2416B-1918-4C42-967C-A0C15ADA6E99}">
      <dsp:nvSpPr>
        <dsp:cNvPr id="0" name=""/>
        <dsp:cNvSpPr/>
      </dsp:nvSpPr>
      <dsp:spPr>
        <a:xfrm>
          <a:off x="0" y="686329"/>
          <a:ext cx="5257800" cy="118754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8064" tIns="270764" rIns="40806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Lowercase conversion, </a:t>
          </a:r>
        </a:p>
        <a:p>
          <a:pPr marL="114300" lvl="1" indent="-114300" algn="l" defTabSz="577850">
            <a:lnSpc>
              <a:spcPct val="90000"/>
            </a:lnSpc>
            <a:spcBef>
              <a:spcPct val="0"/>
            </a:spcBef>
            <a:spcAft>
              <a:spcPct val="15000"/>
            </a:spcAft>
            <a:buChar char="•"/>
          </a:pPr>
          <a:r>
            <a:rPr lang="en-US" sz="1300" kern="1200"/>
            <a:t>Punctuation removal, </a:t>
          </a:r>
        </a:p>
        <a:p>
          <a:pPr marL="114300" lvl="1" indent="-114300" algn="l" defTabSz="577850">
            <a:lnSpc>
              <a:spcPct val="90000"/>
            </a:lnSpc>
            <a:spcBef>
              <a:spcPct val="0"/>
            </a:spcBef>
            <a:spcAft>
              <a:spcPct val="15000"/>
            </a:spcAft>
            <a:buChar char="•"/>
          </a:pPr>
          <a:r>
            <a:rPr lang="en-US" sz="1300" kern="1200"/>
            <a:t>Stopword removal, </a:t>
          </a:r>
        </a:p>
        <a:p>
          <a:pPr marL="114300" lvl="1" indent="-114300" algn="l" defTabSz="577850">
            <a:lnSpc>
              <a:spcPct val="90000"/>
            </a:lnSpc>
            <a:spcBef>
              <a:spcPct val="0"/>
            </a:spcBef>
            <a:spcAft>
              <a:spcPct val="15000"/>
            </a:spcAft>
            <a:buChar char="•"/>
          </a:pPr>
          <a:r>
            <a:rPr lang="en-US" sz="1300" kern="1200" dirty="0"/>
            <a:t>Lemmatization.</a:t>
          </a:r>
        </a:p>
      </dsp:txBody>
      <dsp:txXfrm>
        <a:off x="0" y="686329"/>
        <a:ext cx="5257800" cy="1187549"/>
      </dsp:txXfrm>
    </dsp:sp>
    <dsp:sp modelId="{8CADCA10-ABA0-1642-96B4-0BB044EDB53B}">
      <dsp:nvSpPr>
        <dsp:cNvPr id="0" name=""/>
        <dsp:cNvSpPr/>
      </dsp:nvSpPr>
      <dsp:spPr>
        <a:xfrm>
          <a:off x="262890" y="494449"/>
          <a:ext cx="3680460" cy="383760"/>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577850">
            <a:lnSpc>
              <a:spcPct val="90000"/>
            </a:lnSpc>
            <a:spcBef>
              <a:spcPct val="0"/>
            </a:spcBef>
            <a:spcAft>
              <a:spcPct val="35000"/>
            </a:spcAft>
            <a:buNone/>
          </a:pPr>
          <a:r>
            <a:rPr lang="en-US" sz="1300" kern="1200" dirty="0"/>
            <a:t>Techniques (NLTK library):</a:t>
          </a:r>
        </a:p>
      </dsp:txBody>
      <dsp:txXfrm>
        <a:off x="281624" y="513183"/>
        <a:ext cx="3642992" cy="346292"/>
      </dsp:txXfrm>
    </dsp:sp>
    <dsp:sp modelId="{AF38C464-266A-D345-8104-D741664A9877}">
      <dsp:nvSpPr>
        <dsp:cNvPr id="0" name=""/>
        <dsp:cNvSpPr/>
      </dsp:nvSpPr>
      <dsp:spPr>
        <a:xfrm>
          <a:off x="0" y="2135959"/>
          <a:ext cx="5257800" cy="11261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8064" tIns="270764" rIns="40806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TF-IDF (Term Frequency - Inverse Document Frequency)</a:t>
          </a:r>
        </a:p>
        <a:p>
          <a:pPr marL="114300" lvl="1" indent="-114300" algn="l" defTabSz="577850">
            <a:lnSpc>
              <a:spcPct val="90000"/>
            </a:lnSpc>
            <a:spcBef>
              <a:spcPct val="0"/>
            </a:spcBef>
            <a:spcAft>
              <a:spcPct val="15000"/>
            </a:spcAft>
            <a:buChar char="•"/>
          </a:pPr>
          <a:r>
            <a:rPr lang="en-US" sz="1300" kern="1200" dirty="0"/>
            <a:t>Word2Vec (</a:t>
          </a:r>
          <a:r>
            <a:rPr lang="es-419" sz="1300" b="0" i="0" u="none" strike="noStrike" kern="1200" dirty="0">
              <a:solidFill>
                <a:srgbClr val="242424"/>
              </a:solidFill>
              <a:effectLst/>
              <a:latin typeface="source-serif-pro"/>
            </a:rPr>
            <a:t>neural network-based technique that learns continuous word embeddings, capturing the semantic relationships between words.</a:t>
          </a:r>
          <a:r>
            <a:rPr lang="en-US" sz="1300" kern="1200" dirty="0"/>
            <a:t>)</a:t>
          </a:r>
        </a:p>
      </dsp:txBody>
      <dsp:txXfrm>
        <a:off x="0" y="2135959"/>
        <a:ext cx="5257800" cy="1126125"/>
      </dsp:txXfrm>
    </dsp:sp>
    <dsp:sp modelId="{C9DF5708-F857-4A42-A86E-F59F2ED5DAE5}">
      <dsp:nvSpPr>
        <dsp:cNvPr id="0" name=""/>
        <dsp:cNvSpPr/>
      </dsp:nvSpPr>
      <dsp:spPr>
        <a:xfrm>
          <a:off x="262890" y="1944079"/>
          <a:ext cx="3680460" cy="383760"/>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577850">
            <a:lnSpc>
              <a:spcPct val="90000"/>
            </a:lnSpc>
            <a:spcBef>
              <a:spcPct val="0"/>
            </a:spcBef>
            <a:spcAft>
              <a:spcPct val="35000"/>
            </a:spcAft>
            <a:buNone/>
          </a:pPr>
          <a:r>
            <a:rPr lang="en-US" sz="1300" kern="1200" dirty="0"/>
            <a:t>Word embedding  techniques (Vectorization):</a:t>
          </a:r>
        </a:p>
      </dsp:txBody>
      <dsp:txXfrm>
        <a:off x="281624" y="1962813"/>
        <a:ext cx="3642992" cy="346292"/>
      </dsp:txXfrm>
    </dsp:sp>
    <dsp:sp modelId="{3E24722C-C10C-F248-946E-8539C6018ED0}">
      <dsp:nvSpPr>
        <dsp:cNvPr id="0" name=""/>
        <dsp:cNvSpPr/>
      </dsp:nvSpPr>
      <dsp:spPr>
        <a:xfrm>
          <a:off x="0" y="3524164"/>
          <a:ext cx="5257800" cy="98279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8064" tIns="270764" rIns="408064" bIns="92456" numCol="1" spcCol="1270" anchor="t" anchorCtr="0">
          <a:noAutofit/>
        </a:bodyPr>
        <a:lstStyle/>
        <a:p>
          <a:pPr marL="114300" lvl="1" indent="-114300" algn="l" defTabSz="577850">
            <a:lnSpc>
              <a:spcPct val="90000"/>
            </a:lnSpc>
            <a:spcBef>
              <a:spcPct val="0"/>
            </a:spcBef>
            <a:spcAft>
              <a:spcPct val="15000"/>
            </a:spcAft>
            <a:buChar char="•"/>
          </a:pPr>
          <a:r>
            <a:rPr lang="es-MX" sz="1300" kern="1200" dirty="0"/>
            <a:t>Linear Model</a:t>
          </a:r>
        </a:p>
        <a:p>
          <a:pPr marL="114300" lvl="1" indent="-114300" algn="l" defTabSz="577850">
            <a:lnSpc>
              <a:spcPct val="90000"/>
            </a:lnSpc>
            <a:spcBef>
              <a:spcPct val="0"/>
            </a:spcBef>
            <a:spcAft>
              <a:spcPct val="15000"/>
            </a:spcAft>
            <a:buChar char="•"/>
          </a:pPr>
          <a:r>
            <a:rPr lang="es-MX" sz="1300" kern="1200" dirty="0"/>
            <a:t>Naive Bayes</a:t>
          </a:r>
        </a:p>
        <a:p>
          <a:pPr marL="114300" lvl="1" indent="-114300" algn="l" defTabSz="577850">
            <a:lnSpc>
              <a:spcPct val="90000"/>
            </a:lnSpc>
            <a:spcBef>
              <a:spcPct val="0"/>
            </a:spcBef>
            <a:spcAft>
              <a:spcPct val="15000"/>
            </a:spcAft>
            <a:buChar char="•"/>
          </a:pPr>
          <a:r>
            <a:rPr lang="es-MX" sz="1300" b="1" kern="1200" dirty="0"/>
            <a:t>Random Forest</a:t>
          </a:r>
        </a:p>
      </dsp:txBody>
      <dsp:txXfrm>
        <a:off x="0" y="3524164"/>
        <a:ext cx="5257800" cy="982799"/>
      </dsp:txXfrm>
    </dsp:sp>
    <dsp:sp modelId="{B317216A-F39E-494C-BF5D-D7EE58099FB1}">
      <dsp:nvSpPr>
        <dsp:cNvPr id="0" name=""/>
        <dsp:cNvSpPr/>
      </dsp:nvSpPr>
      <dsp:spPr>
        <a:xfrm>
          <a:off x="262890" y="3332284"/>
          <a:ext cx="3680460" cy="383760"/>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13" tIns="0" rIns="139113" bIns="0" numCol="1" spcCol="1270" anchor="ctr" anchorCtr="0">
          <a:noAutofit/>
        </a:bodyPr>
        <a:lstStyle/>
        <a:p>
          <a:pPr marL="0" lvl="0" indent="0" algn="l" defTabSz="577850">
            <a:lnSpc>
              <a:spcPct val="90000"/>
            </a:lnSpc>
            <a:spcBef>
              <a:spcPct val="0"/>
            </a:spcBef>
            <a:spcAft>
              <a:spcPct val="35000"/>
            </a:spcAft>
            <a:buNone/>
          </a:pPr>
          <a:r>
            <a:rPr lang="es-MX" sz="1300" kern="1200" dirty="0"/>
            <a:t>Models</a:t>
          </a:r>
        </a:p>
      </dsp:txBody>
      <dsp:txXfrm>
        <a:off x="281624" y="3351018"/>
        <a:ext cx="364299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A2416B-1918-4C42-967C-A0C15ADA6E99}">
      <dsp:nvSpPr>
        <dsp:cNvPr id="0" name=""/>
        <dsp:cNvSpPr/>
      </dsp:nvSpPr>
      <dsp:spPr>
        <a:xfrm>
          <a:off x="0" y="338758"/>
          <a:ext cx="5395254" cy="1282049"/>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8732" tIns="458216" rIns="41873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Elbow Method For Optimal K,</a:t>
          </a:r>
        </a:p>
        <a:p>
          <a:pPr marL="228600" lvl="1" indent="-228600" algn="l" defTabSz="977900">
            <a:lnSpc>
              <a:spcPct val="90000"/>
            </a:lnSpc>
            <a:spcBef>
              <a:spcPct val="0"/>
            </a:spcBef>
            <a:spcAft>
              <a:spcPct val="15000"/>
            </a:spcAft>
            <a:buChar char="•"/>
          </a:pPr>
          <a:r>
            <a:rPr lang="en-US" sz="2200" kern="1200" dirty="0"/>
            <a:t>Knee Method Optimal Clustering : 8 </a:t>
          </a:r>
        </a:p>
      </dsp:txBody>
      <dsp:txXfrm>
        <a:off x="0" y="338758"/>
        <a:ext cx="5395254" cy="1282049"/>
      </dsp:txXfrm>
    </dsp:sp>
    <dsp:sp modelId="{8CADCA10-ABA0-1642-96B4-0BB044EDB53B}">
      <dsp:nvSpPr>
        <dsp:cNvPr id="0" name=""/>
        <dsp:cNvSpPr/>
      </dsp:nvSpPr>
      <dsp:spPr>
        <a:xfrm>
          <a:off x="269762" y="14038"/>
          <a:ext cx="3776677" cy="649440"/>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749" tIns="0" rIns="142749" bIns="0" numCol="1" spcCol="1270" anchor="ctr" anchorCtr="0">
          <a:noAutofit/>
        </a:bodyPr>
        <a:lstStyle/>
        <a:p>
          <a:pPr marL="0" lvl="0" indent="0" algn="l" defTabSz="977900">
            <a:lnSpc>
              <a:spcPct val="90000"/>
            </a:lnSpc>
            <a:spcBef>
              <a:spcPct val="0"/>
            </a:spcBef>
            <a:spcAft>
              <a:spcPct val="35000"/>
            </a:spcAft>
            <a:buNone/>
          </a:pPr>
          <a:r>
            <a:rPr lang="en-US" sz="2200" kern="1200" dirty="0"/>
            <a:t>K Means Clustering:</a:t>
          </a:r>
        </a:p>
      </dsp:txBody>
      <dsp:txXfrm>
        <a:off x="301465" y="45741"/>
        <a:ext cx="3713271"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A0C7589-7643-5AD5-8CA6-F3DD12BDC5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a:extLst>
              <a:ext uri="{FF2B5EF4-FFF2-40B4-BE49-F238E27FC236}">
                <a16:creationId xmlns:a16="http://schemas.microsoft.com/office/drawing/2014/main" id="{58554244-8273-36A8-3FFE-8FF318C45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3024CB-8578-F64D-9799-036E00747261}" type="datetimeFigureOut">
              <a:rPr lang="en-US" smtClean="0"/>
              <a:t>1/31/25</a:t>
            </a:fld>
            <a:endParaRPr lang="en-US"/>
          </a:p>
        </p:txBody>
      </p:sp>
      <p:sp>
        <p:nvSpPr>
          <p:cNvPr id="4" name="Marcador de pie de página 3">
            <a:extLst>
              <a:ext uri="{FF2B5EF4-FFF2-40B4-BE49-F238E27FC236}">
                <a16:creationId xmlns:a16="http://schemas.microsoft.com/office/drawing/2014/main" id="{59AE8E72-5087-055C-86BF-FF94FB8402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a:extLst>
              <a:ext uri="{FF2B5EF4-FFF2-40B4-BE49-F238E27FC236}">
                <a16:creationId xmlns:a16="http://schemas.microsoft.com/office/drawing/2014/main" id="{325BC9CB-A28C-17F0-B7BD-3A5B615C63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6095FD-E9C9-6F4E-A9C4-704FB305F963}" type="slidenum">
              <a:rPr lang="en-US" smtClean="0"/>
              <a:t>‹Nº›</a:t>
            </a:fld>
            <a:endParaRPr lang="en-US"/>
          </a:p>
        </p:txBody>
      </p:sp>
    </p:spTree>
    <p:extLst>
      <p:ext uri="{BB962C8B-B14F-4D97-AF65-F5344CB8AC3E}">
        <p14:creationId xmlns:p14="http://schemas.microsoft.com/office/powerpoint/2010/main" val="33277246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D7CC8-5ECF-4E47-BA03-ECB3E7B1D120}" type="datetimeFigureOut">
              <a:rPr lang="en-US" smtClean="0"/>
              <a:t>1/31/25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F4FE6C-5793-6B4C-874D-AAB15F0BC939}" type="slidenum">
              <a:rPr lang="en-US" smtClean="0"/>
              <a:t>‹Nº›</a:t>
            </a:fld>
            <a:endParaRPr lang="en-US"/>
          </a:p>
        </p:txBody>
      </p:sp>
    </p:spTree>
    <p:extLst>
      <p:ext uri="{BB962C8B-B14F-4D97-AF65-F5344CB8AC3E}">
        <p14:creationId xmlns:p14="http://schemas.microsoft.com/office/powerpoint/2010/main" val="85383056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1FC4A-1D2B-90A0-E89E-24E0C82483F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12A6F2B-143D-4A5B-3050-CEA2AE07D1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E857F47-4BE0-24CD-1C97-9BF79BC08B29}"/>
              </a:ext>
            </a:extLst>
          </p:cNvPr>
          <p:cNvSpPr>
            <a:spLocks noGrp="1"/>
          </p:cNvSpPr>
          <p:nvPr>
            <p:ph type="body" idx="1"/>
          </p:nvPr>
        </p:nvSpPr>
        <p:spPr/>
        <p:txBody>
          <a:bodyPr/>
          <a:lstStyle/>
          <a:p>
            <a:endParaRPr lang="en-US" dirty="0"/>
          </a:p>
          <a:p>
            <a:pPr marL="171450" indent="-171450">
              <a:buFontTx/>
              <a:buChar char="-"/>
            </a:pPr>
            <a:r>
              <a:rPr lang="en-US" dirty="0" err="1"/>
              <a:t>Multipillar</a:t>
            </a:r>
            <a:r>
              <a:rPr lang="en-US" dirty="0"/>
              <a:t> WB 1994 report “Averaging the Old Age Crisis” (1) A mandatory publicly managed tax-financed public pension. (2) Mandatory privately managed, fully funded benefits (3) Voluntary privately managed fully funded personal savings.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There is no single best pension design </a:t>
            </a:r>
            <a:r>
              <a:rPr lang="en-US" dirty="0">
                <a:solidFill>
                  <a:schemeClr val="bg1">
                    <a:lumMod val="50000"/>
                  </a:schemeClr>
                </a:solidFill>
              </a:rPr>
              <a:t>(Barr and Diamond 2009)</a:t>
            </a:r>
            <a:r>
              <a:rPr lang="en-US" dirty="0"/>
              <a:t>, but it matters </a:t>
            </a:r>
            <a:r>
              <a:rPr lang="en-US" dirty="0">
                <a:solidFill>
                  <a:schemeClr val="bg1">
                    <a:lumMod val="50000"/>
                  </a:schemeClr>
                </a:solidFill>
              </a:rPr>
              <a:t>(</a:t>
            </a:r>
            <a:r>
              <a:rPr lang="en-US" dirty="0" err="1">
                <a:solidFill>
                  <a:schemeClr val="bg1">
                    <a:lumMod val="50000"/>
                  </a:schemeClr>
                </a:solidFill>
              </a:rPr>
              <a:t>Fouejieu</a:t>
            </a:r>
            <a:r>
              <a:rPr lang="en-US" dirty="0">
                <a:solidFill>
                  <a:schemeClr val="bg1">
                    <a:lumMod val="50000"/>
                  </a:schemeClr>
                </a:solidFill>
              </a:rPr>
              <a:t> et al.2021)</a:t>
            </a:r>
            <a:r>
              <a:rPr lang="en-US"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Crisis (Lora and Oliver), political diffusion – based on decision made in peer nations – (Brooks 2005, 2007), political institutions like concentration of legislative power, chief executive’s constraints, political competition and fiscal federalism (Brooks 2002, </a:t>
            </a:r>
            <a:r>
              <a:rPr lang="en-US" dirty="0" err="1"/>
              <a:t>Verbic</a:t>
            </a:r>
            <a:r>
              <a:rPr lang="en-US" dirty="0"/>
              <a:t> and </a:t>
            </a:r>
            <a:r>
              <a:rPr lang="en-US" dirty="0" err="1"/>
              <a:t>Spruk</a:t>
            </a:r>
            <a:r>
              <a:rPr lang="en-US" dirty="0"/>
              <a:t> 2019), globalization (Fong 2020), business cycles (</a:t>
            </a:r>
            <a:r>
              <a:rPr lang="en-US" dirty="0" err="1"/>
              <a:t>Beestma</a:t>
            </a:r>
            <a:r>
              <a:rPr lang="en-US" dirty="0"/>
              <a:t> 2020, Brooks 2007</a:t>
            </a:r>
          </a:p>
        </p:txBody>
      </p:sp>
      <p:sp>
        <p:nvSpPr>
          <p:cNvPr id="4" name="Marcador de número de diapositiva 3">
            <a:extLst>
              <a:ext uri="{FF2B5EF4-FFF2-40B4-BE49-F238E27FC236}">
                <a16:creationId xmlns:a16="http://schemas.microsoft.com/office/drawing/2014/main" id="{83EA3B75-484A-A7D0-184E-A3D62C03C3E5}"/>
              </a:ext>
            </a:extLst>
          </p:cNvPr>
          <p:cNvSpPr>
            <a:spLocks noGrp="1"/>
          </p:cNvSpPr>
          <p:nvPr>
            <p:ph type="sldNum" sz="quarter" idx="5"/>
          </p:nvPr>
        </p:nvSpPr>
        <p:spPr/>
        <p:txBody>
          <a:bodyPr/>
          <a:lstStyle/>
          <a:p>
            <a:fld id="{FFF4FE6C-5793-6B4C-874D-AAB15F0BC939}" type="slidenum">
              <a:rPr lang="en-US" smtClean="0"/>
              <a:t>3</a:t>
            </a:fld>
            <a:endParaRPr lang="en-US"/>
          </a:p>
        </p:txBody>
      </p:sp>
    </p:spTree>
    <p:extLst>
      <p:ext uri="{BB962C8B-B14F-4D97-AF65-F5344CB8AC3E}">
        <p14:creationId xmlns:p14="http://schemas.microsoft.com/office/powerpoint/2010/main" val="3662490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r>
              <a:rPr lang="es-419" b="1" i="0" u="none" strike="noStrike" dirty="0">
                <a:effectLst/>
                <a:latin typeface="__Inter_d9825c"/>
              </a:rPr>
              <a:t>Understanding Feature Importances in Decision Trees</a:t>
            </a:r>
          </a:p>
          <a:p>
            <a:pPr algn="l">
              <a:buFont typeface="+mj-lt"/>
              <a:buAutoNum type="arabicPeriod"/>
            </a:pPr>
            <a:r>
              <a:rPr lang="es-419" b="1" i="0" u="none" strike="noStrike" dirty="0">
                <a:solidFill>
                  <a:srgbClr val="D1D5DB"/>
                </a:solidFill>
                <a:effectLst/>
                <a:latin typeface="__Inter_d9825c"/>
              </a:rPr>
              <a:t>Calculation</a:t>
            </a:r>
            <a:r>
              <a:rPr lang="es-419" b="0" i="0" u="none" strike="noStrike" dirty="0">
                <a:solidFill>
                  <a:srgbClr val="D1D5DB"/>
                </a:solidFill>
                <a:effectLst/>
                <a:latin typeface="__Inter_d9825c"/>
              </a:rPr>
              <a:t>: The importance of a feature is computed as the (normalized) total reduction of the impurity brought by that feature. It is weighted by the probability of reaching the node (which is approximated by the proportion of samples reaching the node).</a:t>
            </a:r>
          </a:p>
          <a:p>
            <a:pPr algn="l">
              <a:buFont typeface="+mj-lt"/>
              <a:buAutoNum type="arabicPeriod"/>
            </a:pPr>
            <a:r>
              <a:rPr lang="es-419" b="1" i="0" u="none" strike="noStrike" dirty="0">
                <a:solidFill>
                  <a:srgbClr val="D1D5DB"/>
                </a:solidFill>
                <a:effectLst/>
                <a:latin typeface="__Inter_d9825c"/>
              </a:rPr>
              <a:t>Interpretation</a:t>
            </a:r>
            <a:r>
              <a:rPr lang="es-419" b="0" i="0" u="none" strike="noStrike" dirty="0">
                <a:solidFill>
                  <a:srgbClr val="D1D5DB"/>
                </a:solidFill>
                <a:effectLst/>
                <a:latin typeface="__Inter_d9825c"/>
              </a:rPr>
              <a:t>: The higher the feature importance, the more significant the feature is likely to be for making predictions. Features with zero importance are not used in the decision-making process of the tree.</a:t>
            </a:r>
          </a:p>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16</a:t>
            </a:fld>
            <a:endParaRPr lang="en-US"/>
          </a:p>
        </p:txBody>
      </p:sp>
    </p:spTree>
    <p:extLst>
      <p:ext uri="{BB962C8B-B14F-4D97-AF65-F5344CB8AC3E}">
        <p14:creationId xmlns:p14="http://schemas.microsoft.com/office/powerpoint/2010/main" val="513014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pPr marL="171450" indent="-171450">
              <a:buFontTx/>
              <a:buChar char="-"/>
            </a:pPr>
            <a:r>
              <a:rPr lang="en-US" dirty="0"/>
              <a:t>Significant differences remain across countries between the </a:t>
            </a:r>
            <a:r>
              <a:rPr lang="en-US" b="1" dirty="0"/>
              <a:t>level of assets in pension funds relative to the size of the domestic economy.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OECD definition: </a:t>
            </a:r>
            <a:r>
              <a:rPr lang="en-US" i="1" dirty="0"/>
              <a:t>“assets bought with the contributions to a pension plan for the exclusive purpose of financing pension plan benefits. The pension fund is a pool of assets forming an independent legal entity.”</a:t>
            </a:r>
            <a:r>
              <a:rPr lang="en-US" dirty="0"/>
              <a:t> </a:t>
            </a:r>
            <a:r>
              <a:rPr lang="en-US" strike="sngStrike" dirty="0"/>
              <a:t>This indicator has been used to capture the strength of pension fund and as a basic one-dimension indicator of financialization levels of pension schemes. </a:t>
            </a:r>
          </a:p>
          <a:p>
            <a:pPr marL="171450" indent="-171450">
              <a:buFontTx/>
              <a:buChar char="-"/>
            </a:pPr>
            <a:r>
              <a:rPr lang="en-US" dirty="0"/>
              <a:t>Assets exceeded the size of the domestic economy in five countries: the Netherlands (210.3%), Iceland (194.3%), Switzerland (149.1%), Australia (128.7%) and the United Kingdom (118.5%). In contrast, pension fund assets remained much smaller in countries such as Albania, Greece and France, accounting for 0.2%, 1% and 2.6% of GDP respectively. Spain 9.29 and Sweden 4.21</a:t>
            </a:r>
          </a:p>
          <a:p>
            <a:pPr marL="171450" indent="-171450">
              <a:buFontTx/>
              <a:buChar char="-"/>
            </a:pPr>
            <a:endParaRPr lang="en-US" dirty="0"/>
          </a:p>
          <a:p>
            <a:pPr marL="171450" indent="-171450">
              <a:buFontTx/>
              <a:buChar char="-"/>
            </a:pPr>
            <a:r>
              <a:rPr lang="en-US" dirty="0"/>
              <a:t>In some countries, retirement savings are accumulated in vehicles other than pension funds. Examples include provisions in employers’ books (e.g. Austria, Germany, Sweden); pension insurance contracts (e.g. Belgium, Denmark, France, Sweden); and, vehicles offered and managed by banks, investment companies or other entities (e.g. Belgium, Denmark, the United States)</a:t>
            </a:r>
          </a:p>
          <a:p>
            <a:pPr marL="171450" indent="-171450">
              <a:buFontTx/>
              <a:buChar char="-"/>
            </a:pPr>
            <a:r>
              <a:rPr lang="en-US" dirty="0"/>
              <a:t>Nordic countries have the most sustainable and adequate pension systems (Mercer, 2021). Nonetheless, other European countries, as the Southern countries, are still out of the scheme and rely entirely on the first pillar  </a:t>
            </a:r>
          </a:p>
          <a:p>
            <a:pPr marL="171450" indent="-171450">
              <a:buFontTx/>
              <a:buChar char="-"/>
            </a:pPr>
            <a:r>
              <a:rPr lang="en-US" b="1" dirty="0"/>
              <a:t>The Netherlands</a:t>
            </a:r>
            <a:r>
              <a:rPr lang="en-US" dirty="0"/>
              <a:t> retirement income system comprises a flat-rate public pension and a </a:t>
            </a:r>
            <a:r>
              <a:rPr lang="en-US" b="1" dirty="0"/>
              <a:t>quasi-mandatory</a:t>
            </a:r>
            <a:r>
              <a:rPr lang="en-US" dirty="0"/>
              <a:t> earnings-related occupational pension linked to industrial agreements. </a:t>
            </a:r>
          </a:p>
          <a:p>
            <a:pPr marL="171450" indent="-171450">
              <a:buFontTx/>
              <a:buChar char="-"/>
            </a:pPr>
            <a:r>
              <a:rPr lang="en-US" b="1" dirty="0"/>
              <a:t>Iceland</a:t>
            </a:r>
            <a:r>
              <a:rPr lang="en-US" dirty="0"/>
              <a:t>’s retirement income system comprises a state pension with two components (both of which are income tested according to different rules); </a:t>
            </a:r>
            <a:r>
              <a:rPr lang="en-US" b="1" dirty="0"/>
              <a:t>mandatory occupational</a:t>
            </a:r>
            <a:r>
              <a:rPr lang="en-US" dirty="0"/>
              <a:t> pension schemes with contributions from both employers and employees; and </a:t>
            </a:r>
            <a:r>
              <a:rPr lang="en-US" b="1" dirty="0"/>
              <a:t>voluntary contributions </a:t>
            </a:r>
            <a:r>
              <a:rPr lang="en-US" dirty="0"/>
              <a:t>in government-approved pension products.</a:t>
            </a:r>
          </a:p>
          <a:p>
            <a:pPr marL="171450" indent="-171450">
              <a:buFontTx/>
              <a:buChar char="-"/>
            </a:pPr>
            <a:r>
              <a:rPr lang="en-US" b="1" dirty="0"/>
              <a:t>Spain</a:t>
            </a:r>
            <a:r>
              <a:rPr lang="en-US" dirty="0"/>
              <a:t>’s retirement income system comprises an earnings-related public pension system and a minimum means-tested social assistance benefit. Voluntary personal and occupational pension schemes exist but coverage is low compared to the public pension.</a:t>
            </a:r>
          </a:p>
          <a:p>
            <a:endParaRPr lang="en-US" dirty="0"/>
          </a:p>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4</a:t>
            </a:fld>
            <a:endParaRPr lang="en-US"/>
          </a:p>
        </p:txBody>
      </p:sp>
    </p:spTree>
    <p:extLst>
      <p:ext uri="{BB962C8B-B14F-4D97-AF65-F5344CB8AC3E}">
        <p14:creationId xmlns:p14="http://schemas.microsoft.com/office/powerpoint/2010/main" val="110863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n-US" dirty="0"/>
              <a:t>Parametric reforms aimed at modifying </a:t>
            </a:r>
            <a:r>
              <a:rPr lang="en-US" b="1" dirty="0"/>
              <a:t>concrete aspects of the pension systems parameters</a:t>
            </a:r>
            <a:r>
              <a:rPr lang="en-US" dirty="0"/>
              <a:t>: changing the eligibility (i.e. increasing retirement age), changing generosity (i.e. benefits including benefits over time -indexation-, pensionable earnings, ) </a:t>
            </a:r>
          </a:p>
          <a:p>
            <a:pPr marL="171450" indent="-171450">
              <a:buFontTx/>
              <a:buChar char="-"/>
            </a:pPr>
            <a:r>
              <a:rPr lang="en-US" dirty="0"/>
              <a:t>Pension reforms from September 2013 to September 2015. Details of pension reforms by country and prime objective. OECD changes the objectives in some reports</a:t>
            </a:r>
          </a:p>
          <a:p>
            <a:pPr marL="171450" indent="-171450">
              <a:buFontTx/>
              <a:buChar char="-"/>
            </a:pPr>
            <a:r>
              <a:rPr lang="en-US" dirty="0"/>
              <a:t>OECD: Pensions at a Glance and Pensions outlook.</a:t>
            </a:r>
          </a:p>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5</a:t>
            </a:fld>
            <a:endParaRPr lang="en-US"/>
          </a:p>
        </p:txBody>
      </p:sp>
    </p:spTree>
    <p:extLst>
      <p:ext uri="{BB962C8B-B14F-4D97-AF65-F5344CB8AC3E}">
        <p14:creationId xmlns:p14="http://schemas.microsoft.com/office/powerpoint/2010/main" val="97397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n-US" dirty="0"/>
              <a:t>Number of (country, year)-combinations by direction and topic of reforms.</a:t>
            </a:r>
          </a:p>
          <a:p>
            <a:pPr marL="171450" indent="-171450">
              <a:buFontTx/>
              <a:buChar char="-"/>
            </a:pPr>
            <a:r>
              <a:rPr lang="en-US" dirty="0"/>
              <a:t>Phasing-out or closure of some plans. Ex. Czech Republic closed a voluntary individual account due to low take-up. </a:t>
            </a:r>
          </a:p>
          <a:p>
            <a:pPr marL="171450" indent="-171450">
              <a:buFontTx/>
              <a:buChar char="-"/>
            </a:pPr>
            <a:r>
              <a:rPr lang="en-US" dirty="0"/>
              <a:t>Diversification: regulations on the investment activity such as changes in solvency rules (Canada 2009) or share in the permitted foreign assets (Chile 2012).</a:t>
            </a:r>
          </a:p>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7</a:t>
            </a:fld>
            <a:endParaRPr lang="en-US"/>
          </a:p>
        </p:txBody>
      </p:sp>
    </p:spTree>
    <p:extLst>
      <p:ext uri="{BB962C8B-B14F-4D97-AF65-F5344CB8AC3E}">
        <p14:creationId xmlns:p14="http://schemas.microsoft.com/office/powerpoint/2010/main" val="1183963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9</a:t>
            </a:fld>
            <a:endParaRPr lang="en-US"/>
          </a:p>
        </p:txBody>
      </p:sp>
    </p:spTree>
    <p:extLst>
      <p:ext uri="{BB962C8B-B14F-4D97-AF65-F5344CB8AC3E}">
        <p14:creationId xmlns:p14="http://schemas.microsoft.com/office/powerpoint/2010/main" val="4063883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11</a:t>
            </a:fld>
            <a:endParaRPr lang="en-US"/>
          </a:p>
        </p:txBody>
      </p:sp>
    </p:spTree>
    <p:extLst>
      <p:ext uri="{BB962C8B-B14F-4D97-AF65-F5344CB8AC3E}">
        <p14:creationId xmlns:p14="http://schemas.microsoft.com/office/powerpoint/2010/main" val="7159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350"/>
              </a:lnSpc>
            </a:pPr>
            <a:r>
              <a:rPr lang="es-419" b="1" dirty="0">
                <a:solidFill>
                  <a:srgbClr val="000080"/>
                </a:solidFill>
                <a:effectLst/>
                <a:latin typeface="Menlo" panose="020B0609030804020204" pitchFamily="49" charset="0"/>
              </a:rPr>
              <a:t>**Theory variables**</a:t>
            </a:r>
            <a:endParaRPr lang="es-419" b="0" dirty="0">
              <a:solidFill>
                <a:srgbClr val="000000"/>
              </a:solidFill>
              <a:effectLst/>
              <a:latin typeface="Menlo" panose="020B0609030804020204" pitchFamily="49" charset="0"/>
            </a:endParaRPr>
          </a:p>
          <a:p>
            <a:pPr>
              <a:lnSpc>
                <a:spcPts val="1350"/>
              </a:lnSpc>
            </a:pP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**wdi_gdpgr: GDP growth (annual %)**</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Annual percentage growth rate of GDP at market prices based on constant local currency. Aggregates are based on constant 2010 U.S. dollars. GDP is the sum of gross value added by all resident producers in the economy plus any product taxes and minus any subsidies not included in the value of the products. It is calculated without making deductions for depreciation of fabricated assets or for depletion and degradation of natural resources.</a:t>
            </a:r>
          </a:p>
          <a:p>
            <a:pPr>
              <a:lnSpc>
                <a:spcPts val="1350"/>
              </a:lnSpc>
            </a:pPr>
            <a:r>
              <a:rPr lang="es-419" b="0" dirty="0">
                <a:solidFill>
                  <a:srgbClr val="000000"/>
                </a:solidFill>
                <a:effectLst/>
                <a:latin typeface="Menlo" panose="020B0609030804020204" pitchFamily="49" charset="0"/>
              </a:rPr>
              <a:t>Times series: 1961-2022. Countries: 40</a:t>
            </a:r>
          </a:p>
          <a:p>
            <a:pPr>
              <a:lnSpc>
                <a:spcPts val="1350"/>
              </a:lnSpc>
            </a:pP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**wdi_gdpcapcon2015: GDP per capita (constant 2015 US dollar)**</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GDP per capita is gross domestic product divided by midyear population. GDP is the sum of gross value added by all resident producers in the economy plus any product taxes and minus any subsidies not included in the value of the products. It is calculated without making deductions for depreciation of fabricated assets or for depletion and degradation of natural resources. Data are in constant 2015 U.S. dollars.</a:t>
            </a:r>
          </a:p>
          <a:p>
            <a:pPr>
              <a:lnSpc>
                <a:spcPts val="1350"/>
              </a:lnSpc>
            </a:pPr>
            <a:r>
              <a:rPr lang="es-419" b="0" dirty="0">
                <a:solidFill>
                  <a:srgbClr val="000000"/>
                </a:solidFill>
                <a:effectLst/>
                <a:latin typeface="Menlo" panose="020B0609030804020204" pitchFamily="49" charset="0"/>
              </a:rPr>
              <a:t>Times series: 1960-2022. Countries: 40</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**wdi_gdpcappppcon2017: GDP per capita, PPP (constant 2017 international dollar)**</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GDP per capita based on purchasing power parity (PPP). PPP GDP is gross domestic product converted to international dollars using purchasing power parity rates. An international dollar has the same purchasing power over GDP as the U.S. dollar has in the United States. GDP at purchaser’s prices is the sum of gross value added by all resident producers in the economy plus any product taxes and minus any subsidies not included in the value of the products. It is calculated without making deductions for depreciation of fabricated assets or for depletion and degradation of natural resources.</a:t>
            </a:r>
          </a:p>
          <a:p>
            <a:pPr>
              <a:lnSpc>
                <a:spcPts val="1350"/>
              </a:lnSpc>
            </a:pPr>
            <a:r>
              <a:rPr lang="es-419" b="0" dirty="0">
                <a:solidFill>
                  <a:srgbClr val="000000"/>
                </a:solidFill>
                <a:effectLst/>
                <a:latin typeface="Menlo" panose="020B0609030804020204" pitchFamily="49" charset="0"/>
              </a:rPr>
              <a:t>Data are in constant 2017 international dollars.</a:t>
            </a:r>
          </a:p>
          <a:p>
            <a:pPr>
              <a:lnSpc>
                <a:spcPts val="1350"/>
              </a:lnSpc>
            </a:pPr>
            <a:r>
              <a:rPr lang="es-419" b="0" dirty="0">
                <a:solidFill>
                  <a:srgbClr val="000000"/>
                </a:solidFill>
                <a:effectLst/>
                <a:latin typeface="Menlo" panose="020B0609030804020204" pitchFamily="49" charset="0"/>
              </a:rPr>
              <a:t>Times series: 1990-2022. Countries: 39</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**wdi_inflation: Inflation, consumer prices (annual %)**</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Inflation as measured by the consumer price index reflects the annual percentage change in the cost to the average consumer of acquiring a basket of goods and services that may be fixed or changed at specified intervals, such as yearly. The Laspeyres formula is generally used.</a:t>
            </a:r>
          </a:p>
          <a:p>
            <a:pPr>
              <a:lnSpc>
                <a:spcPts val="1350"/>
              </a:lnSpc>
            </a:pPr>
            <a:r>
              <a:rPr lang="es-419" b="0" dirty="0">
                <a:solidFill>
                  <a:srgbClr val="000000"/>
                </a:solidFill>
                <a:effectLst/>
                <a:latin typeface="Menlo" panose="020B0609030804020204" pitchFamily="49" charset="0"/>
              </a:rPr>
              <a:t>Times series: 1960-2022. Countries</a:t>
            </a:r>
            <a:r>
              <a:rPr lang="es-419" b="0">
                <a:solidFill>
                  <a:srgbClr val="000000"/>
                </a:solidFill>
                <a:effectLst/>
                <a:latin typeface="Menlo" panose="020B0609030804020204" pitchFamily="49" charset="0"/>
              </a:rPr>
              <a:t>: 40</a:t>
            </a:r>
          </a:p>
          <a:p>
            <a:pPr>
              <a:lnSpc>
                <a:spcPts val="1350"/>
              </a:lnSpc>
            </a:pPr>
            <a:endParaRPr lang="es-419" b="0" dirty="0">
              <a:solidFill>
                <a:srgbClr val="000000"/>
              </a:solidFill>
              <a:effectLst/>
              <a:latin typeface="Menlo" panose="020B0609030804020204" pitchFamily="49" charset="0"/>
            </a:endParaRPr>
          </a:p>
          <a:p>
            <a:pPr>
              <a:lnSpc>
                <a:spcPts val="1350"/>
              </a:lnSpc>
            </a:pP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**wdi_fertility: Fertility rate, total (births per woman)**</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Total fertility rate represents the number of children that would be born to a woman if she were to live to the end of her childbearing years and bear children in accordance with age-specific fertility rates of the specified year.</a:t>
            </a:r>
          </a:p>
          <a:p>
            <a:pPr>
              <a:lnSpc>
                <a:spcPts val="1350"/>
              </a:lnSpc>
            </a:pPr>
            <a:r>
              <a:rPr lang="es-419" b="0" dirty="0">
                <a:solidFill>
                  <a:srgbClr val="000000"/>
                </a:solidFill>
                <a:effectLst/>
                <a:latin typeface="Menlo" panose="020B0609030804020204" pitchFamily="49" charset="0"/>
              </a:rPr>
              <a:t>Times series: 1960-2021. Countries: 40</a:t>
            </a:r>
          </a:p>
          <a:p>
            <a:pPr>
              <a:lnSpc>
                <a:spcPts val="1350"/>
              </a:lnSpc>
            </a:pPr>
            <a:br>
              <a:rPr lang="es-419" b="0" dirty="0">
                <a:solidFill>
                  <a:srgbClr val="000000"/>
                </a:solidFill>
                <a:effectLst/>
                <a:latin typeface="Menlo" panose="020B0609030804020204" pitchFamily="49" charset="0"/>
              </a:rPr>
            </a:br>
            <a:r>
              <a:rPr lang="es-419" b="1" dirty="0">
                <a:solidFill>
                  <a:srgbClr val="000080"/>
                </a:solidFill>
                <a:effectLst/>
                <a:latin typeface="Menlo" panose="020B0609030804020204" pitchFamily="49" charset="0"/>
              </a:rPr>
              <a:t>**Variables with the highest correlations**</a:t>
            </a:r>
            <a:endParaRPr lang="es-419" b="0" dirty="0">
              <a:solidFill>
                <a:srgbClr val="000000"/>
              </a:solidFill>
              <a:effectLst/>
              <a:latin typeface="Menlo" panose="020B0609030804020204" pitchFamily="49" charset="0"/>
            </a:endParaRP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**oecd_houswealth_t1a: Financial asset of households - Currency and deposits :**</a:t>
            </a:r>
            <a:r>
              <a:rPr lang="es-419" b="0" dirty="0">
                <a:solidFill>
                  <a:srgbClr val="000000"/>
                </a:solidFill>
                <a:effectLst/>
                <a:latin typeface="Menlo" panose="020B0609030804020204" pitchFamily="49" charset="0"/>
              </a:rPr>
              <a:t> </a:t>
            </a:r>
          </a:p>
          <a:p>
            <a:pPr>
              <a:lnSpc>
                <a:spcPts val="1350"/>
              </a:lnSpc>
            </a:pPr>
            <a:r>
              <a:rPr lang="es-419" b="0" dirty="0">
                <a:solidFill>
                  <a:srgbClr val="000000"/>
                </a:solidFill>
                <a:effectLst/>
                <a:latin typeface="Menlo" panose="020B0609030804020204" pitchFamily="49" charset="0"/>
              </a:rPr>
              <a:t>Financial asset of households as a percentage of total financial assets: currency and deposits</a:t>
            </a:r>
          </a:p>
          <a:p>
            <a:pPr>
              <a:lnSpc>
                <a:spcPts val="1350"/>
              </a:lnSpc>
            </a:pPr>
            <a:r>
              <a:rPr lang="es-419" b="0" dirty="0">
                <a:solidFill>
                  <a:srgbClr val="000000"/>
                </a:solidFill>
                <a:effectLst/>
                <a:latin typeface="Menlo" panose="020B0609030804020204" pitchFamily="49" charset="0"/>
              </a:rPr>
              <a:t>Times series: 1995-2018. Countries: 36</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**oecd_houswealth_t1f: Financial asset of households: Pension funds :**</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Financial asset of households as a percentage of total financial assets: pension funds</a:t>
            </a:r>
          </a:p>
          <a:p>
            <a:pPr>
              <a:lnSpc>
                <a:spcPts val="1350"/>
              </a:lnSpc>
            </a:pPr>
            <a:r>
              <a:rPr lang="es-419" b="0" dirty="0">
                <a:solidFill>
                  <a:srgbClr val="000000"/>
                </a:solidFill>
                <a:effectLst/>
                <a:latin typeface="Menlo" panose="020B0609030804020204" pitchFamily="49" charset="0"/>
              </a:rPr>
              <a:t>Times series: 1995-2018. Countries: 33</a:t>
            </a:r>
          </a:p>
          <a:p>
            <a:pPr>
              <a:lnSpc>
                <a:spcPts val="1350"/>
              </a:lnSpc>
            </a:pP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**oecd_emplage_t1a: Employment rates for age group 15-24**</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Employment rates for age group 15-24 as a percentage of population in that age group</a:t>
            </a:r>
          </a:p>
          <a:p>
            <a:pPr>
              <a:lnSpc>
                <a:spcPts val="1350"/>
              </a:lnSpc>
            </a:pPr>
            <a:r>
              <a:rPr lang="es-419" b="0" dirty="0">
                <a:solidFill>
                  <a:srgbClr val="000000"/>
                </a:solidFill>
                <a:effectLst/>
                <a:latin typeface="Menlo" panose="020B0609030804020204" pitchFamily="49" charset="0"/>
              </a:rPr>
              <a:t>Times series: 1955-2018. Countries: 37</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**wdi_lfpyne: Labor force participation rate 15-24, total (%) (national est.)**</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Labor force participation rate 15-24, total (%) (national estimate). Labor force participation rate for ages 15-24 is the proportion of the population ages 15-24 that is economically active: all people who supply labor for the production of goods and services during a specified period.</a:t>
            </a:r>
          </a:p>
          <a:p>
            <a:pPr>
              <a:lnSpc>
                <a:spcPts val="1350"/>
              </a:lnSpc>
            </a:pPr>
            <a:r>
              <a:rPr lang="es-419" b="0" dirty="0">
                <a:solidFill>
                  <a:srgbClr val="000000"/>
                </a:solidFill>
                <a:effectLst/>
                <a:latin typeface="Menlo" panose="020B0609030804020204" pitchFamily="49" charset="0"/>
              </a:rPr>
              <a:t>Times series: 1960-2022. Countries: 40</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**oecd_taxapw_t1: Taxes on the average worker**</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Taxes on the average worker as a percentage of labour cost</a:t>
            </a:r>
          </a:p>
          <a:p>
            <a:pPr>
              <a:lnSpc>
                <a:spcPts val="1350"/>
              </a:lnSpc>
            </a:pPr>
            <a:r>
              <a:rPr lang="es-419" b="0" dirty="0">
                <a:solidFill>
                  <a:srgbClr val="000000"/>
                </a:solidFill>
                <a:effectLst/>
                <a:latin typeface="Menlo" panose="020B0609030804020204" pitchFamily="49" charset="0"/>
              </a:rPr>
              <a:t>Times series: 2000-2018. Countries: 36</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**kun_wiqreco_all: Economic World Institutional Quality Ranking (all countries)**</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Economic World Institutional Quality Ranking (all countries).</a:t>
            </a:r>
          </a:p>
          <a:p>
            <a:pPr>
              <a:lnSpc>
                <a:spcPts val="1350"/>
              </a:lnSpc>
            </a:pPr>
            <a:r>
              <a:rPr lang="es-419" b="0" dirty="0">
                <a:solidFill>
                  <a:srgbClr val="000000"/>
                </a:solidFill>
                <a:effectLst/>
                <a:latin typeface="Menlo" panose="020B0609030804020204" pitchFamily="49" charset="0"/>
              </a:rPr>
              <a:t>Times series: 1990-2010. Countries: 39</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**nrmi_nrpi: Natural Resource Protection Indicator**</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Natural Resource Protection Indicator assesses whether a country is protecting at least 17% of all of its biomes (e.g. deserts, forests, grasslands, aquatic, and tundra). It is designed to capture the comprehensiveness of a government’s commitment to habitat preservation and biodiversity protection. The World Wildlife Fund provides the underlying biome data, and the United Nations Environment Program World Conservation Monitoring Center provides the underlying data on protected areas.</a:t>
            </a:r>
          </a:p>
          <a:p>
            <a:pPr>
              <a:lnSpc>
                <a:spcPts val="1350"/>
              </a:lnSpc>
            </a:pPr>
            <a:r>
              <a:rPr lang="es-419" b="0" dirty="0">
                <a:solidFill>
                  <a:srgbClr val="000000"/>
                </a:solidFill>
                <a:effectLst/>
                <a:latin typeface="Menlo" panose="020B0609030804020204" pitchFamily="49" charset="0"/>
              </a:rPr>
              <a:t>Times series: 1995-2022. Countries: 38</a:t>
            </a:r>
          </a:p>
          <a:p>
            <a:pPr>
              <a:lnSpc>
                <a:spcPts val="1350"/>
              </a:lnSpc>
            </a:pPr>
            <a:br>
              <a:rPr lang="es-419" b="0" dirty="0">
                <a:solidFill>
                  <a:srgbClr val="000000"/>
                </a:solidFill>
                <a:effectLst/>
                <a:latin typeface="Menlo" panose="020B0609030804020204" pitchFamily="49" charset="0"/>
              </a:rPr>
            </a:br>
            <a:r>
              <a:rPr lang="es-419" b="0" dirty="0">
                <a:solidFill>
                  <a:srgbClr val="0451A5"/>
                </a:solidFill>
                <a:effectLst/>
                <a:latin typeface="Menlo" panose="020B0609030804020204" pitchFamily="49" charset="0"/>
              </a:rPr>
              <a:t>-</a:t>
            </a:r>
            <a:r>
              <a:rPr lang="es-419" b="0" dirty="0">
                <a:solidFill>
                  <a:srgbClr val="000000"/>
                </a:solidFill>
                <a:effectLst/>
                <a:latin typeface="Menlo" panose="020B0609030804020204" pitchFamily="49" charset="0"/>
              </a:rPr>
              <a:t> </a:t>
            </a:r>
            <a:r>
              <a:rPr lang="es-419" b="1" dirty="0">
                <a:solidFill>
                  <a:srgbClr val="000080"/>
                </a:solidFill>
                <a:effectLst/>
                <a:latin typeface="Menlo" panose="020B0609030804020204" pitchFamily="49" charset="0"/>
              </a:rPr>
              <a:t>**kun_wiqreco_full: Economic World Institutional Quality Ranking (full obs.)**</a:t>
            </a:r>
            <a:endParaRPr lang="es-419" b="0" dirty="0">
              <a:solidFill>
                <a:srgbClr val="000000"/>
              </a:solidFill>
              <a:effectLst/>
              <a:latin typeface="Menlo" panose="020B0609030804020204" pitchFamily="49" charset="0"/>
            </a:endParaRPr>
          </a:p>
          <a:p>
            <a:pPr>
              <a:lnSpc>
                <a:spcPts val="1350"/>
              </a:lnSpc>
            </a:pPr>
            <a:r>
              <a:rPr lang="es-419" b="0" dirty="0">
                <a:solidFill>
                  <a:srgbClr val="000000"/>
                </a:solidFill>
                <a:effectLst/>
                <a:latin typeface="Menlo" panose="020B0609030804020204" pitchFamily="49" charset="0"/>
              </a:rPr>
              <a:t>Economic World Institutional Quality Ranking (countries with full observations).</a:t>
            </a:r>
          </a:p>
          <a:p>
            <a:pPr>
              <a:lnSpc>
                <a:spcPts val="1350"/>
              </a:lnSpc>
            </a:pPr>
            <a:r>
              <a:rPr lang="es-419" b="0" dirty="0">
                <a:solidFill>
                  <a:srgbClr val="000000"/>
                </a:solidFill>
                <a:effectLst/>
                <a:latin typeface="Menlo" panose="020B0609030804020204" pitchFamily="49" charset="0"/>
              </a:rPr>
              <a:t>Times series: 1990-2010. Countries: 32</a:t>
            </a:r>
          </a:p>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12</a:t>
            </a:fld>
            <a:endParaRPr lang="en-US"/>
          </a:p>
        </p:txBody>
      </p:sp>
    </p:spTree>
    <p:extLst>
      <p:ext uri="{BB962C8B-B14F-4D97-AF65-F5344CB8AC3E}">
        <p14:creationId xmlns:p14="http://schemas.microsoft.com/office/powerpoint/2010/main" val="153412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nSpc>
                <a:spcPts val="1350"/>
              </a:lnSpc>
            </a:pPr>
            <a:r>
              <a:rPr lang="es-419" b="0" dirty="0">
                <a:solidFill>
                  <a:srgbClr val="0451A5"/>
                </a:solidFill>
                <a:effectLst/>
                <a:latin typeface="Menlo" panose="020B0609030804020204" pitchFamily="49" charset="0"/>
              </a:rPr>
              <a:t>1.</a:t>
            </a:r>
            <a:r>
              <a:rPr lang="es-419" b="0" dirty="0">
                <a:solidFill>
                  <a:srgbClr val="000000"/>
                </a:solidFill>
                <a:effectLst/>
                <a:latin typeface="Menlo" panose="020B0609030804020204" pitchFamily="49" charset="0"/>
              </a:rPr>
              <a:t> Coefficient of determination ($R^{</a:t>
            </a:r>
            <a:r>
              <a:rPr lang="es-419" b="0" dirty="0">
                <a:solidFill>
                  <a:srgbClr val="098658"/>
                </a:solidFill>
                <a:effectLst/>
                <a:latin typeface="Menlo" panose="020B0609030804020204" pitchFamily="49" charset="0"/>
              </a:rPr>
              <a:t>2</a:t>
            </a:r>
            <a:r>
              <a:rPr lang="es-419" b="0" dirty="0">
                <a:solidFill>
                  <a:srgbClr val="000000"/>
                </a:solidFill>
                <a:effectLst/>
                <a:latin typeface="Menlo" panose="020B0609030804020204" pitchFamily="49" charset="0"/>
              </a:rPr>
              <a:t>}$)</a:t>
            </a:r>
          </a:p>
          <a:p>
            <a:pPr>
              <a:lnSpc>
                <a:spcPts val="1350"/>
              </a:lnSpc>
            </a:pPr>
            <a:r>
              <a:rPr lang="es-419" b="0" dirty="0">
                <a:solidFill>
                  <a:srgbClr val="0451A5"/>
                </a:solidFill>
                <a:effectLst/>
                <a:latin typeface="Menlo" panose="020B0609030804020204" pitchFamily="49" charset="0"/>
              </a:rPr>
              <a:t>2.</a:t>
            </a:r>
            <a:r>
              <a:rPr lang="es-419" b="0" dirty="0">
                <a:solidFill>
                  <a:srgbClr val="000000"/>
                </a:solidFill>
                <a:effectLst/>
                <a:latin typeface="Menlo" panose="020B0609030804020204" pitchFamily="49" charset="0"/>
              </a:rPr>
              <a:t> Mean Absolute Error (MAE)</a:t>
            </a:r>
          </a:p>
          <a:p>
            <a:pPr>
              <a:lnSpc>
                <a:spcPts val="1350"/>
              </a:lnSpc>
            </a:pPr>
            <a:r>
              <a:rPr lang="es-419" b="0" dirty="0">
                <a:solidFill>
                  <a:srgbClr val="0451A5"/>
                </a:solidFill>
                <a:effectLst/>
                <a:latin typeface="Menlo" panose="020B0609030804020204" pitchFamily="49" charset="0"/>
              </a:rPr>
              <a:t>3.</a:t>
            </a:r>
            <a:r>
              <a:rPr lang="es-419" b="0" dirty="0">
                <a:solidFill>
                  <a:srgbClr val="000000"/>
                </a:solidFill>
                <a:effectLst/>
                <a:latin typeface="Menlo" panose="020B0609030804020204" pitchFamily="49" charset="0"/>
              </a:rPr>
              <a:t> Mean Squared Error (MSE)</a:t>
            </a:r>
          </a:p>
          <a:p>
            <a:pPr>
              <a:lnSpc>
                <a:spcPts val="1350"/>
              </a:lnSpc>
            </a:pPr>
            <a:r>
              <a:rPr lang="es-419" b="0" dirty="0">
                <a:solidFill>
                  <a:srgbClr val="0451A5"/>
                </a:solidFill>
                <a:effectLst/>
                <a:latin typeface="Menlo" panose="020B0609030804020204" pitchFamily="49" charset="0"/>
              </a:rPr>
              <a:t>4.</a:t>
            </a:r>
            <a:r>
              <a:rPr lang="es-419" b="0" dirty="0">
                <a:solidFill>
                  <a:srgbClr val="000000"/>
                </a:solidFill>
                <a:effectLst/>
                <a:latin typeface="Menlo" panose="020B0609030804020204" pitchFamily="49" charset="0"/>
              </a:rPr>
              <a:t> Root Mean Squared Error (RMSE)</a:t>
            </a:r>
          </a:p>
          <a:p>
            <a:endParaRPr lang="en-US" dirty="0"/>
          </a:p>
        </p:txBody>
      </p:sp>
      <p:sp>
        <p:nvSpPr>
          <p:cNvPr id="4" name="Marcador de número de diapositiva 3"/>
          <p:cNvSpPr>
            <a:spLocks noGrp="1"/>
          </p:cNvSpPr>
          <p:nvPr>
            <p:ph type="sldNum" sz="quarter" idx="5"/>
          </p:nvPr>
        </p:nvSpPr>
        <p:spPr/>
        <p:txBody>
          <a:bodyPr/>
          <a:lstStyle/>
          <a:p>
            <a:fld id="{FFF4FE6C-5793-6B4C-874D-AAB15F0BC939}" type="slidenum">
              <a:rPr lang="en-US" smtClean="0"/>
              <a:t>13</a:t>
            </a:fld>
            <a:endParaRPr lang="en-US"/>
          </a:p>
        </p:txBody>
      </p:sp>
    </p:spTree>
    <p:extLst>
      <p:ext uri="{BB962C8B-B14F-4D97-AF65-F5344CB8AC3E}">
        <p14:creationId xmlns:p14="http://schemas.microsoft.com/office/powerpoint/2010/main" val="25044747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A Decision Tree is a versatile machine learning model that is used for both classification and regression tasks. It's called a decision tree because it uses a tree-like model of decisions.</a:t>
            </a:r>
          </a:p>
          <a:p>
            <a:endParaRPr lang="en-US" dirty="0"/>
          </a:p>
          <a:p>
            <a:r>
              <a:rPr lang="en-US" dirty="0"/>
              <a:t>### Key Concepts of Decision Trees:</a:t>
            </a:r>
          </a:p>
          <a:p>
            <a:endParaRPr lang="en-US" dirty="0"/>
          </a:p>
          <a:p>
            <a:r>
              <a:rPr lang="en-US" dirty="0"/>
              <a:t>1. **Structure**: </a:t>
            </a:r>
          </a:p>
          <a:p>
            <a:r>
              <a:rPr lang="en-US" dirty="0"/>
              <a:t>   - **Nodes**: Each node represents a feature or attribute. Internal nodes represent tests on an attribute, and leaf nodes represent the outcome or decision.</a:t>
            </a:r>
          </a:p>
          <a:p>
            <a:r>
              <a:rPr lang="en-US" dirty="0"/>
              <a:t>   - **Branches**: A branch represents the outcome of a test on an attribute and leads to another node or leaf.</a:t>
            </a:r>
          </a:p>
          <a:p>
            <a:r>
              <a:rPr lang="en-US" dirty="0"/>
              <a:t>   - **Root Node**: The top node in a tree which starts the decision-making process.</a:t>
            </a:r>
          </a:p>
          <a:p>
            <a:endParaRPr lang="en-US" dirty="0"/>
          </a:p>
          <a:p>
            <a:r>
              <a:rPr lang="en-US" dirty="0"/>
              <a:t>2. **How It Works**:</a:t>
            </a:r>
          </a:p>
          <a:p>
            <a:r>
              <a:rPr lang="en-US" dirty="0"/>
              <a:t>   - **Splitting Criteria**: The tree splits based on criteria that maximize some metric (like Gini impurity or entropy in classification trees, and variance reduction in regression trees).</a:t>
            </a:r>
          </a:p>
          <a:p>
            <a:r>
              <a:rPr lang="en-US" dirty="0"/>
              <a:t>   - **Recursive Splitting**: The tree grows by splitting the data into subsets based on attribute values to create nodes and branches.</a:t>
            </a:r>
          </a:p>
          <a:p>
            <a:r>
              <a:rPr lang="en-US" dirty="0"/>
              <a:t>   - **Stopping Criteria**: The tree stops growing when it reaches a specified maximum depth, or when additional splits no longer significantly improve the model.</a:t>
            </a:r>
          </a:p>
          <a:p>
            <a:endParaRPr lang="en-US" dirty="0"/>
          </a:p>
          <a:p>
            <a:r>
              <a:rPr lang="en-US" dirty="0"/>
              <a:t>3. **Advantages**:</a:t>
            </a:r>
          </a:p>
          <a:p>
            <a:r>
              <a:rPr lang="en-US" dirty="0"/>
              <a:t>   - **Interpretability**: Decision trees are easy to understand and interpret. They can be visualized, allowing you to see how decisions are made.</a:t>
            </a:r>
          </a:p>
          <a:p>
            <a:r>
              <a:rPr lang="en-US" dirty="0"/>
              <a:t>   - **Non-parametric**: They do not assume any specific structure of the underlying data distribution.</a:t>
            </a:r>
          </a:p>
          <a:p>
            <a:r>
              <a:rPr lang="en-US" dirty="0"/>
              <a:t>   - **Flexible with Missing Values**: Can handle both numerical and categorical data, and handle missing values relatively well.</a:t>
            </a:r>
          </a:p>
          <a:p>
            <a:endParaRPr lang="en-US" dirty="0"/>
          </a:p>
          <a:p>
            <a:r>
              <a:rPr lang="en-US" dirty="0"/>
              <a:t>4. **Disadvantages**:</a:t>
            </a:r>
          </a:p>
          <a:p>
            <a:r>
              <a:rPr lang="en-US" dirty="0"/>
              <a:t>   - **Overfitting**: Decision trees can become complex and overfit to the training data, especially if not controlled with parameters like maximum depth or minimum samples per leaf.</a:t>
            </a:r>
          </a:p>
          <a:p>
            <a:r>
              <a:rPr lang="en-US" dirty="0"/>
              <a:t>   - **Instability**: A small change in the data can lead to a completely different tree structure.</a:t>
            </a:r>
          </a:p>
          <a:p>
            <a:endParaRPr lang="en-US" dirty="0"/>
          </a:p>
          <a:p>
            <a:r>
              <a:rPr lang="en-US" dirty="0"/>
              <a:t>### Applications:</a:t>
            </a:r>
          </a:p>
          <a:p>
            <a:r>
              <a:rPr lang="en-US" dirty="0"/>
              <a:t>- Commonly used for decision-making processes, like credit scoring, medical diagnosis, and customer segmentation.</a:t>
            </a:r>
          </a:p>
          <a:p>
            <a:endParaRPr lang="en-US" dirty="0"/>
          </a:p>
          <a:p>
            <a:r>
              <a:rPr lang="en-US" dirty="0"/>
              <a:t>Decision trees form the basis for more advanced models like Random Forests and Gradient Boosted Trees, which enhance performance by building multiple trees. If you have more specific questions or need further clarification, feel free to ask!</a:t>
            </a:r>
          </a:p>
        </p:txBody>
      </p:sp>
      <p:sp>
        <p:nvSpPr>
          <p:cNvPr id="4" name="Marcador de número de diapositiva 3"/>
          <p:cNvSpPr>
            <a:spLocks noGrp="1"/>
          </p:cNvSpPr>
          <p:nvPr>
            <p:ph type="sldNum" sz="quarter" idx="5"/>
          </p:nvPr>
        </p:nvSpPr>
        <p:spPr/>
        <p:txBody>
          <a:bodyPr/>
          <a:lstStyle/>
          <a:p>
            <a:fld id="{FFF4FE6C-5793-6B4C-874D-AAB15F0BC939}" type="slidenum">
              <a:rPr lang="en-US" smtClean="0"/>
              <a:t>14</a:t>
            </a:fld>
            <a:endParaRPr lang="en-US"/>
          </a:p>
        </p:txBody>
      </p:sp>
    </p:spTree>
    <p:extLst>
      <p:ext uri="{BB962C8B-B14F-4D97-AF65-F5344CB8AC3E}">
        <p14:creationId xmlns:p14="http://schemas.microsoft.com/office/powerpoint/2010/main" val="315191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CCBED3-7D83-40F8-6726-373D36545863}"/>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a:p>
        </p:txBody>
      </p:sp>
      <p:sp>
        <p:nvSpPr>
          <p:cNvPr id="3" name="Subtítulo 2">
            <a:extLst>
              <a:ext uri="{FF2B5EF4-FFF2-40B4-BE49-F238E27FC236}">
                <a16:creationId xmlns:a16="http://schemas.microsoft.com/office/drawing/2014/main" id="{064AB46E-AC69-CFC5-073B-BF56B77B00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a:p>
        </p:txBody>
      </p:sp>
      <p:sp>
        <p:nvSpPr>
          <p:cNvPr id="4" name="Marcador de fecha 3">
            <a:extLst>
              <a:ext uri="{FF2B5EF4-FFF2-40B4-BE49-F238E27FC236}">
                <a16:creationId xmlns:a16="http://schemas.microsoft.com/office/drawing/2014/main" id="{F5FF29B1-2108-98C7-5D9E-C40E034603F3}"/>
              </a:ext>
            </a:extLst>
          </p:cNvPr>
          <p:cNvSpPr>
            <a:spLocks noGrp="1"/>
          </p:cNvSpPr>
          <p:nvPr>
            <p:ph type="dt" sz="half" idx="10"/>
          </p:nvPr>
        </p:nvSpPr>
        <p:spPr/>
        <p:txBody>
          <a:bodyPr/>
          <a:lstStyle/>
          <a:p>
            <a:fld id="{3F224568-AEB4-7740-AC8F-7BDAD1D322B0}" type="datetime1">
              <a:rPr lang="es-419" smtClean="0"/>
              <a:t>31/1/25</a:t>
            </a:fld>
            <a:endParaRPr lang="en-US"/>
          </a:p>
        </p:txBody>
      </p:sp>
      <p:sp>
        <p:nvSpPr>
          <p:cNvPr id="5" name="Marcador de pie de página 4">
            <a:extLst>
              <a:ext uri="{FF2B5EF4-FFF2-40B4-BE49-F238E27FC236}">
                <a16:creationId xmlns:a16="http://schemas.microsoft.com/office/drawing/2014/main" id="{89E525BF-C33B-D9BB-7141-0AFB46F42A9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8C034A6C-3DF8-2304-570D-0E76591AD1C4}"/>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237599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C300F-3213-E742-C4E4-C4990F0DFE13}"/>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110E7D46-8A32-1CD0-FA25-E4D70AF0FA46}"/>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C529F816-9975-40B4-2C22-2800C35FBBEA}"/>
              </a:ext>
            </a:extLst>
          </p:cNvPr>
          <p:cNvSpPr>
            <a:spLocks noGrp="1"/>
          </p:cNvSpPr>
          <p:nvPr>
            <p:ph type="dt" sz="half" idx="10"/>
          </p:nvPr>
        </p:nvSpPr>
        <p:spPr/>
        <p:txBody>
          <a:bodyPr/>
          <a:lstStyle/>
          <a:p>
            <a:fld id="{18A14962-7AD1-4D4E-BA1B-740DABC9560F}" type="datetime1">
              <a:rPr lang="es-419" smtClean="0"/>
              <a:t>31/1/25</a:t>
            </a:fld>
            <a:endParaRPr lang="en-US"/>
          </a:p>
        </p:txBody>
      </p:sp>
      <p:sp>
        <p:nvSpPr>
          <p:cNvPr id="5" name="Marcador de pie de página 4">
            <a:extLst>
              <a:ext uri="{FF2B5EF4-FFF2-40B4-BE49-F238E27FC236}">
                <a16:creationId xmlns:a16="http://schemas.microsoft.com/office/drawing/2014/main" id="{A4CF646B-1010-B1B5-908E-D7A7702FFE8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B4AAC825-8A77-779F-C383-7A404106EDCC}"/>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21027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F22D603-7F23-962A-11CF-2335BF29FB7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a:p>
        </p:txBody>
      </p:sp>
      <p:sp>
        <p:nvSpPr>
          <p:cNvPr id="3" name="Marcador de texto vertical 2">
            <a:extLst>
              <a:ext uri="{FF2B5EF4-FFF2-40B4-BE49-F238E27FC236}">
                <a16:creationId xmlns:a16="http://schemas.microsoft.com/office/drawing/2014/main" id="{095B1DBD-2972-3B9B-9805-E03283E5F7D8}"/>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EC01F647-9F29-2E4A-782A-CC2042942C44}"/>
              </a:ext>
            </a:extLst>
          </p:cNvPr>
          <p:cNvSpPr>
            <a:spLocks noGrp="1"/>
          </p:cNvSpPr>
          <p:nvPr>
            <p:ph type="dt" sz="half" idx="10"/>
          </p:nvPr>
        </p:nvSpPr>
        <p:spPr/>
        <p:txBody>
          <a:bodyPr/>
          <a:lstStyle/>
          <a:p>
            <a:fld id="{1D7285F7-217D-E344-A0FD-9457A57051C5}" type="datetime1">
              <a:rPr lang="es-419" smtClean="0"/>
              <a:t>31/1/25</a:t>
            </a:fld>
            <a:endParaRPr lang="en-US"/>
          </a:p>
        </p:txBody>
      </p:sp>
      <p:sp>
        <p:nvSpPr>
          <p:cNvPr id="5" name="Marcador de pie de página 4">
            <a:extLst>
              <a:ext uri="{FF2B5EF4-FFF2-40B4-BE49-F238E27FC236}">
                <a16:creationId xmlns:a16="http://schemas.microsoft.com/office/drawing/2014/main" id="{BEDBC56F-F17D-A576-4589-3DCF86500FB4}"/>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94817E68-6C71-6D37-7875-3796A7E592C2}"/>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1194401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10FCA0-96BA-EDC3-21BD-D3B138EC7585}"/>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959DEF80-B5E9-7424-D0D6-4BA8AE3A2A3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9DCFAF4C-5B13-96E3-FCED-1DDB4236194D}"/>
              </a:ext>
            </a:extLst>
          </p:cNvPr>
          <p:cNvSpPr>
            <a:spLocks noGrp="1"/>
          </p:cNvSpPr>
          <p:nvPr>
            <p:ph type="dt" sz="half" idx="10"/>
          </p:nvPr>
        </p:nvSpPr>
        <p:spPr/>
        <p:txBody>
          <a:bodyPr/>
          <a:lstStyle/>
          <a:p>
            <a:fld id="{8793B6EF-2099-9644-8819-22664E927B92}" type="datetime1">
              <a:rPr lang="es-419" smtClean="0"/>
              <a:t>31/1/25</a:t>
            </a:fld>
            <a:endParaRPr lang="en-US"/>
          </a:p>
        </p:txBody>
      </p:sp>
      <p:sp>
        <p:nvSpPr>
          <p:cNvPr id="5" name="Marcador de pie de página 4">
            <a:extLst>
              <a:ext uri="{FF2B5EF4-FFF2-40B4-BE49-F238E27FC236}">
                <a16:creationId xmlns:a16="http://schemas.microsoft.com/office/drawing/2014/main" id="{380F3711-3320-F8D3-DB1E-F8321B26A80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7494FDA-AD50-58F3-2ED8-79952E48B4DF}"/>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226877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FAF9F-51B9-EF2C-5F4B-717578DDDF37}"/>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F7E55884-4047-6140-649F-7266EE8C1B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C1AE542D-6220-F8AB-3B63-56991BA04BA2}"/>
              </a:ext>
            </a:extLst>
          </p:cNvPr>
          <p:cNvSpPr>
            <a:spLocks noGrp="1"/>
          </p:cNvSpPr>
          <p:nvPr>
            <p:ph type="dt" sz="half" idx="10"/>
          </p:nvPr>
        </p:nvSpPr>
        <p:spPr/>
        <p:txBody>
          <a:bodyPr/>
          <a:lstStyle/>
          <a:p>
            <a:fld id="{8DBDD156-5C7D-2F48-AEA3-9B8363A313A2}" type="datetime1">
              <a:rPr lang="es-419" smtClean="0"/>
              <a:t>31/1/25</a:t>
            </a:fld>
            <a:endParaRPr lang="en-US"/>
          </a:p>
        </p:txBody>
      </p:sp>
      <p:sp>
        <p:nvSpPr>
          <p:cNvPr id="5" name="Marcador de pie de página 4">
            <a:extLst>
              <a:ext uri="{FF2B5EF4-FFF2-40B4-BE49-F238E27FC236}">
                <a16:creationId xmlns:a16="http://schemas.microsoft.com/office/drawing/2014/main" id="{87C4DC04-1DA9-9F0B-C6B5-D729B79406D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A87AACAA-C9C0-D814-2E7D-B304D741D2E3}"/>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3823698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206214-ADCF-0351-D087-35AD91048A6F}"/>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35FC8897-95C6-720B-C925-F0765EA6C27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contenido 3">
            <a:extLst>
              <a:ext uri="{FF2B5EF4-FFF2-40B4-BE49-F238E27FC236}">
                <a16:creationId xmlns:a16="http://schemas.microsoft.com/office/drawing/2014/main" id="{0E5A13D6-EE5D-4476-8CCE-A2EDE3F6811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fecha 4">
            <a:extLst>
              <a:ext uri="{FF2B5EF4-FFF2-40B4-BE49-F238E27FC236}">
                <a16:creationId xmlns:a16="http://schemas.microsoft.com/office/drawing/2014/main" id="{09451713-B437-6B0A-C974-999252A889D5}"/>
              </a:ext>
            </a:extLst>
          </p:cNvPr>
          <p:cNvSpPr>
            <a:spLocks noGrp="1"/>
          </p:cNvSpPr>
          <p:nvPr>
            <p:ph type="dt" sz="half" idx="10"/>
          </p:nvPr>
        </p:nvSpPr>
        <p:spPr/>
        <p:txBody>
          <a:bodyPr/>
          <a:lstStyle/>
          <a:p>
            <a:fld id="{AE040456-4BA9-1A44-A13B-6AA623D11FF0}" type="datetime1">
              <a:rPr lang="es-419" smtClean="0"/>
              <a:t>31/1/25</a:t>
            </a:fld>
            <a:endParaRPr lang="en-US"/>
          </a:p>
        </p:txBody>
      </p:sp>
      <p:sp>
        <p:nvSpPr>
          <p:cNvPr id="6" name="Marcador de pie de página 5">
            <a:extLst>
              <a:ext uri="{FF2B5EF4-FFF2-40B4-BE49-F238E27FC236}">
                <a16:creationId xmlns:a16="http://schemas.microsoft.com/office/drawing/2014/main" id="{C8EAEB9B-E34B-9375-60D1-E0175888A391}"/>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44303793-5923-99ED-7851-FB1665AE077E}"/>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404879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F94A66-AFB5-60C6-7A10-5A04B4A45557}"/>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F00DA90B-FFD6-CA7C-C4D6-C4C9FB0C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B5BE95A3-F6A0-DFC4-B2FA-874560061E5C}"/>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5" name="Marcador de texto 4">
            <a:extLst>
              <a:ext uri="{FF2B5EF4-FFF2-40B4-BE49-F238E27FC236}">
                <a16:creationId xmlns:a16="http://schemas.microsoft.com/office/drawing/2014/main" id="{A4A8A9A3-D9D7-9E89-6EE8-0CAC8AC475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B4B5DB1-CD06-5E83-1C51-08AC66B86AA4}"/>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7" name="Marcador de fecha 6">
            <a:extLst>
              <a:ext uri="{FF2B5EF4-FFF2-40B4-BE49-F238E27FC236}">
                <a16:creationId xmlns:a16="http://schemas.microsoft.com/office/drawing/2014/main" id="{3BB73CD6-0643-4C0A-26F8-137FC38D6E43}"/>
              </a:ext>
            </a:extLst>
          </p:cNvPr>
          <p:cNvSpPr>
            <a:spLocks noGrp="1"/>
          </p:cNvSpPr>
          <p:nvPr>
            <p:ph type="dt" sz="half" idx="10"/>
          </p:nvPr>
        </p:nvSpPr>
        <p:spPr/>
        <p:txBody>
          <a:bodyPr/>
          <a:lstStyle/>
          <a:p>
            <a:fld id="{890C7B26-8C94-2347-A00A-CC6CBCB0390B}" type="datetime1">
              <a:rPr lang="es-419" smtClean="0"/>
              <a:t>31/1/25</a:t>
            </a:fld>
            <a:endParaRPr lang="en-US"/>
          </a:p>
        </p:txBody>
      </p:sp>
      <p:sp>
        <p:nvSpPr>
          <p:cNvPr id="8" name="Marcador de pie de página 7">
            <a:extLst>
              <a:ext uri="{FF2B5EF4-FFF2-40B4-BE49-F238E27FC236}">
                <a16:creationId xmlns:a16="http://schemas.microsoft.com/office/drawing/2014/main" id="{728CDDBD-A3AD-B81F-263D-AC950331F89D}"/>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C6F96962-8D12-F24D-D06F-997434092C5F}"/>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1148186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4E4D77-65F8-4957-58E1-3B34E86C16F7}"/>
              </a:ext>
            </a:extLst>
          </p:cNvPr>
          <p:cNvSpPr>
            <a:spLocks noGrp="1"/>
          </p:cNvSpPr>
          <p:nvPr>
            <p:ph type="title"/>
          </p:nvPr>
        </p:nvSpPr>
        <p:spPr/>
        <p:txBody>
          <a:bodyPr/>
          <a:lstStyle/>
          <a:p>
            <a:r>
              <a:rPr lang="es-MX"/>
              <a:t>Haz clic para modificar el estilo de título del patrón</a:t>
            </a:r>
            <a:endParaRPr lang="en-US"/>
          </a:p>
        </p:txBody>
      </p:sp>
      <p:sp>
        <p:nvSpPr>
          <p:cNvPr id="3" name="Marcador de fecha 2">
            <a:extLst>
              <a:ext uri="{FF2B5EF4-FFF2-40B4-BE49-F238E27FC236}">
                <a16:creationId xmlns:a16="http://schemas.microsoft.com/office/drawing/2014/main" id="{A322BCB6-EDD0-5596-7316-B5D275BCACE8}"/>
              </a:ext>
            </a:extLst>
          </p:cNvPr>
          <p:cNvSpPr>
            <a:spLocks noGrp="1"/>
          </p:cNvSpPr>
          <p:nvPr>
            <p:ph type="dt" sz="half" idx="10"/>
          </p:nvPr>
        </p:nvSpPr>
        <p:spPr/>
        <p:txBody>
          <a:bodyPr/>
          <a:lstStyle/>
          <a:p>
            <a:fld id="{FB695FC0-76FF-3C40-895E-313F98F8C75F}" type="datetime1">
              <a:rPr lang="es-419" smtClean="0"/>
              <a:t>31/1/25</a:t>
            </a:fld>
            <a:endParaRPr lang="en-US"/>
          </a:p>
        </p:txBody>
      </p:sp>
      <p:sp>
        <p:nvSpPr>
          <p:cNvPr id="4" name="Marcador de pie de página 3">
            <a:extLst>
              <a:ext uri="{FF2B5EF4-FFF2-40B4-BE49-F238E27FC236}">
                <a16:creationId xmlns:a16="http://schemas.microsoft.com/office/drawing/2014/main" id="{0DB12215-4F9A-E9B4-D475-21C7BD43E2B6}"/>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D9C210B-5924-8E0F-E0A4-A1BBC66902FE}"/>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3940323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7A924E-7F00-8241-5B3C-55EEDA0E9DB7}"/>
              </a:ext>
            </a:extLst>
          </p:cNvPr>
          <p:cNvSpPr>
            <a:spLocks noGrp="1"/>
          </p:cNvSpPr>
          <p:nvPr>
            <p:ph type="dt" sz="half" idx="10"/>
          </p:nvPr>
        </p:nvSpPr>
        <p:spPr/>
        <p:txBody>
          <a:bodyPr/>
          <a:lstStyle/>
          <a:p>
            <a:fld id="{9965AFEB-8B85-7546-9799-F624CDA288FE}" type="datetime1">
              <a:rPr lang="es-419" smtClean="0"/>
              <a:t>31/1/25</a:t>
            </a:fld>
            <a:endParaRPr lang="en-US"/>
          </a:p>
        </p:txBody>
      </p:sp>
      <p:sp>
        <p:nvSpPr>
          <p:cNvPr id="3" name="Marcador de pie de página 2">
            <a:extLst>
              <a:ext uri="{FF2B5EF4-FFF2-40B4-BE49-F238E27FC236}">
                <a16:creationId xmlns:a16="http://schemas.microsoft.com/office/drawing/2014/main" id="{48175A8C-ACC4-19E3-91FD-735395871733}"/>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053E9D75-C961-26DD-3C91-FBDEA232AC27}"/>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415129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FD0754-D4EF-775D-735F-638071F881E5}"/>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contenido 2">
            <a:extLst>
              <a:ext uri="{FF2B5EF4-FFF2-40B4-BE49-F238E27FC236}">
                <a16:creationId xmlns:a16="http://schemas.microsoft.com/office/drawing/2014/main" id="{1C9F3A5D-265B-2F84-EEB4-D984B9359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texto 3">
            <a:extLst>
              <a:ext uri="{FF2B5EF4-FFF2-40B4-BE49-F238E27FC236}">
                <a16:creationId xmlns:a16="http://schemas.microsoft.com/office/drawing/2014/main" id="{9151060E-D1B5-698D-A4C1-96D71533A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74073127-51B4-CB0B-5E7D-6124C36CAEBE}"/>
              </a:ext>
            </a:extLst>
          </p:cNvPr>
          <p:cNvSpPr>
            <a:spLocks noGrp="1"/>
          </p:cNvSpPr>
          <p:nvPr>
            <p:ph type="dt" sz="half" idx="10"/>
          </p:nvPr>
        </p:nvSpPr>
        <p:spPr/>
        <p:txBody>
          <a:bodyPr/>
          <a:lstStyle/>
          <a:p>
            <a:fld id="{C54A857B-6710-CC41-B153-BA8568AC353D}" type="datetime1">
              <a:rPr lang="es-419" smtClean="0"/>
              <a:t>31/1/25</a:t>
            </a:fld>
            <a:endParaRPr lang="en-US"/>
          </a:p>
        </p:txBody>
      </p:sp>
      <p:sp>
        <p:nvSpPr>
          <p:cNvPr id="6" name="Marcador de pie de página 5">
            <a:extLst>
              <a:ext uri="{FF2B5EF4-FFF2-40B4-BE49-F238E27FC236}">
                <a16:creationId xmlns:a16="http://schemas.microsoft.com/office/drawing/2014/main" id="{F968D51F-5C2F-EC25-7ABE-0C3678BE6F43}"/>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1A1DA339-0E2D-545F-D325-3DF59BDC860D}"/>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2247794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2D0C71-A086-23D1-1F5B-7919380CDB65}"/>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a:p>
        </p:txBody>
      </p:sp>
      <p:sp>
        <p:nvSpPr>
          <p:cNvPr id="3" name="Marcador de posición de imagen 2">
            <a:extLst>
              <a:ext uri="{FF2B5EF4-FFF2-40B4-BE49-F238E27FC236}">
                <a16:creationId xmlns:a16="http://schemas.microsoft.com/office/drawing/2014/main" id="{F0060907-AD1C-FEB4-5EF0-988E4BF61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BC5CB527-C3A5-7D4D-D636-1F605B63A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E4C3ABDA-48E0-F4B8-0D3E-EA878EE9B440}"/>
              </a:ext>
            </a:extLst>
          </p:cNvPr>
          <p:cNvSpPr>
            <a:spLocks noGrp="1"/>
          </p:cNvSpPr>
          <p:nvPr>
            <p:ph type="dt" sz="half" idx="10"/>
          </p:nvPr>
        </p:nvSpPr>
        <p:spPr/>
        <p:txBody>
          <a:bodyPr/>
          <a:lstStyle/>
          <a:p>
            <a:fld id="{AA472D24-E61A-B545-BF0D-D810B1260383}" type="datetime1">
              <a:rPr lang="es-419" smtClean="0"/>
              <a:t>31/1/25</a:t>
            </a:fld>
            <a:endParaRPr lang="en-US"/>
          </a:p>
        </p:txBody>
      </p:sp>
      <p:sp>
        <p:nvSpPr>
          <p:cNvPr id="6" name="Marcador de pie de página 5">
            <a:extLst>
              <a:ext uri="{FF2B5EF4-FFF2-40B4-BE49-F238E27FC236}">
                <a16:creationId xmlns:a16="http://schemas.microsoft.com/office/drawing/2014/main" id="{B9886F56-5D1F-D6FC-12D0-5EF096285037}"/>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393B803C-4F68-0CC4-AA2F-C9D7820A03AE}"/>
              </a:ext>
            </a:extLst>
          </p:cNvPr>
          <p:cNvSpPr>
            <a:spLocks noGrp="1"/>
          </p:cNvSpPr>
          <p:nvPr>
            <p:ph type="sldNum" sz="quarter" idx="12"/>
          </p:nvPr>
        </p:nvSpPr>
        <p:spPr/>
        <p:txBody>
          <a:bodyPr/>
          <a:lstStyle/>
          <a:p>
            <a:fld id="{39BB44AC-58CC-DE44-B617-9ACC00E747C4}" type="slidenum">
              <a:rPr lang="en-US" smtClean="0"/>
              <a:t>‹Nº›</a:t>
            </a:fld>
            <a:endParaRPr lang="en-US"/>
          </a:p>
        </p:txBody>
      </p:sp>
    </p:spTree>
    <p:extLst>
      <p:ext uri="{BB962C8B-B14F-4D97-AF65-F5344CB8AC3E}">
        <p14:creationId xmlns:p14="http://schemas.microsoft.com/office/powerpoint/2010/main" val="1230870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5CB140-C0E1-62C3-E2E2-1423A3539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a:p>
        </p:txBody>
      </p:sp>
      <p:sp>
        <p:nvSpPr>
          <p:cNvPr id="3" name="Marcador de texto 2">
            <a:extLst>
              <a:ext uri="{FF2B5EF4-FFF2-40B4-BE49-F238E27FC236}">
                <a16:creationId xmlns:a16="http://schemas.microsoft.com/office/drawing/2014/main" id="{48C3FFAD-2A2C-CB0A-8239-909F75F37F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a:p>
        </p:txBody>
      </p:sp>
      <p:sp>
        <p:nvSpPr>
          <p:cNvPr id="4" name="Marcador de fecha 3">
            <a:extLst>
              <a:ext uri="{FF2B5EF4-FFF2-40B4-BE49-F238E27FC236}">
                <a16:creationId xmlns:a16="http://schemas.microsoft.com/office/drawing/2014/main" id="{20B0CC03-B478-CC11-5BEE-3086C9CA15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8D29F9-5351-984C-A2D1-CE6A1BA44F44}" type="datetime1">
              <a:rPr lang="es-419" smtClean="0"/>
              <a:t>31/1/25</a:t>
            </a:fld>
            <a:endParaRPr lang="en-US"/>
          </a:p>
        </p:txBody>
      </p:sp>
      <p:sp>
        <p:nvSpPr>
          <p:cNvPr id="5" name="Marcador de pie de página 4">
            <a:extLst>
              <a:ext uri="{FF2B5EF4-FFF2-40B4-BE49-F238E27FC236}">
                <a16:creationId xmlns:a16="http://schemas.microsoft.com/office/drawing/2014/main" id="{14598ED5-A48D-DCA4-EAB7-3D96607C0D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Marcador de número de diapositiva 5">
            <a:extLst>
              <a:ext uri="{FF2B5EF4-FFF2-40B4-BE49-F238E27FC236}">
                <a16:creationId xmlns:a16="http://schemas.microsoft.com/office/drawing/2014/main" id="{5C5DD12C-8BB1-8AE0-D03F-CF065DCED2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BB44AC-58CC-DE44-B617-9ACC00E747C4}" type="slidenum">
              <a:rPr lang="en-US" smtClean="0"/>
              <a:t>‹Nº›</a:t>
            </a:fld>
            <a:endParaRPr lang="en-US"/>
          </a:p>
        </p:txBody>
      </p:sp>
    </p:spTree>
    <p:extLst>
      <p:ext uri="{BB962C8B-B14F-4D97-AF65-F5344CB8AC3E}">
        <p14:creationId xmlns:p14="http://schemas.microsoft.com/office/powerpoint/2010/main" val="2245885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A4B8A5-81E6-E204-B9A1-57F25DC79888}"/>
              </a:ext>
            </a:extLst>
          </p:cNvPr>
          <p:cNvSpPr>
            <a:spLocks noGrp="1"/>
          </p:cNvSpPr>
          <p:nvPr>
            <p:ph type="ctrTitle"/>
          </p:nvPr>
        </p:nvSpPr>
        <p:spPr>
          <a:xfrm>
            <a:off x="239843" y="2211186"/>
            <a:ext cx="11602387" cy="1729985"/>
          </a:xfrm>
        </p:spPr>
        <p:txBody>
          <a:bodyPr>
            <a:normAutofit/>
          </a:bodyPr>
          <a:lstStyle/>
          <a:p>
            <a:r>
              <a:rPr lang="en-US" sz="4800" b="1" dirty="0">
                <a:solidFill>
                  <a:srgbClr val="000E78"/>
                </a:solidFill>
                <a:latin typeface="Times" pitchFamily="2" charset="0"/>
              </a:rPr>
              <a:t>Private pension size and reforms</a:t>
            </a:r>
            <a:br>
              <a:rPr lang="en-US" sz="4800" b="1" dirty="0">
                <a:solidFill>
                  <a:srgbClr val="000E78"/>
                </a:solidFill>
                <a:latin typeface="Times" pitchFamily="2" charset="0"/>
              </a:rPr>
            </a:br>
            <a:r>
              <a:rPr lang="en-US" sz="4800" b="1" dirty="0">
                <a:solidFill>
                  <a:srgbClr val="000E78"/>
                </a:solidFill>
                <a:latin typeface="Times" pitchFamily="2" charset="0"/>
              </a:rPr>
              <a:t>OECD countries, 2005-2020</a:t>
            </a:r>
            <a:endParaRPr lang="en-US" sz="4800" dirty="0"/>
          </a:p>
        </p:txBody>
      </p:sp>
      <p:sp>
        <p:nvSpPr>
          <p:cNvPr id="3" name="CuadroTexto 2">
            <a:extLst>
              <a:ext uri="{FF2B5EF4-FFF2-40B4-BE49-F238E27FC236}">
                <a16:creationId xmlns:a16="http://schemas.microsoft.com/office/drawing/2014/main" id="{643A26DE-F9A5-1E1E-31EC-E1EAB484B484}"/>
              </a:ext>
            </a:extLst>
          </p:cNvPr>
          <p:cNvSpPr txBox="1"/>
          <p:nvPr/>
        </p:nvSpPr>
        <p:spPr>
          <a:xfrm>
            <a:off x="5015227" y="5273972"/>
            <a:ext cx="3148553" cy="461665"/>
          </a:xfrm>
          <a:prstGeom prst="rect">
            <a:avLst/>
          </a:prstGeom>
          <a:noFill/>
        </p:spPr>
        <p:txBody>
          <a:bodyPr wrap="square" rtlCol="0">
            <a:spAutoFit/>
          </a:bodyPr>
          <a:lstStyle/>
          <a:p>
            <a:r>
              <a:rPr lang="es-ES" sz="2400" dirty="0">
                <a:solidFill>
                  <a:srgbClr val="000E78"/>
                </a:solidFill>
                <a:latin typeface="Times" pitchFamily="2" charset="0"/>
              </a:rPr>
              <a:t>Sara Gonzales</a:t>
            </a:r>
          </a:p>
        </p:txBody>
      </p:sp>
      <p:sp>
        <p:nvSpPr>
          <p:cNvPr id="4" name="CuadroTexto 3">
            <a:extLst>
              <a:ext uri="{FF2B5EF4-FFF2-40B4-BE49-F238E27FC236}">
                <a16:creationId xmlns:a16="http://schemas.microsoft.com/office/drawing/2014/main" id="{D42CCBCF-728B-96D8-5097-F381A6CB9580}"/>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cxnSp>
        <p:nvCxnSpPr>
          <p:cNvPr id="6" name="Conector recto 5">
            <a:extLst>
              <a:ext uri="{FF2B5EF4-FFF2-40B4-BE49-F238E27FC236}">
                <a16:creationId xmlns:a16="http://schemas.microsoft.com/office/drawing/2014/main" id="{A007DFA6-6B77-57C2-BEF9-F90783E59FEA}"/>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CuadroTexto 6">
            <a:extLst>
              <a:ext uri="{FF2B5EF4-FFF2-40B4-BE49-F238E27FC236}">
                <a16:creationId xmlns:a16="http://schemas.microsoft.com/office/drawing/2014/main" id="{55F66EEC-04A5-527C-4EBF-E1A59CB2F580}"/>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sp>
        <p:nvSpPr>
          <p:cNvPr id="5" name="Título 1">
            <a:extLst>
              <a:ext uri="{FF2B5EF4-FFF2-40B4-BE49-F238E27FC236}">
                <a16:creationId xmlns:a16="http://schemas.microsoft.com/office/drawing/2014/main" id="{0D7974C2-8561-01C5-FCB6-78FEA03B0BDC}"/>
              </a:ext>
            </a:extLst>
          </p:cNvPr>
          <p:cNvSpPr txBox="1">
            <a:spLocks/>
          </p:cNvSpPr>
          <p:nvPr/>
        </p:nvSpPr>
        <p:spPr>
          <a:xfrm>
            <a:off x="177930" y="821959"/>
            <a:ext cx="11602387" cy="172998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chemeClr val="tx1">
                    <a:lumMod val="50000"/>
                    <a:lumOff val="50000"/>
                  </a:schemeClr>
                </a:solidFill>
                <a:latin typeface="Times" pitchFamily="2" charset="0"/>
              </a:rPr>
              <a:t>Final Project</a:t>
            </a:r>
            <a:endParaRPr lang="en-US" sz="4800" dirty="0">
              <a:solidFill>
                <a:schemeClr val="tx1">
                  <a:lumMod val="50000"/>
                  <a:lumOff val="50000"/>
                </a:schemeClr>
              </a:solidFill>
            </a:endParaRPr>
          </a:p>
        </p:txBody>
      </p:sp>
    </p:spTree>
    <p:extLst>
      <p:ext uri="{BB962C8B-B14F-4D97-AF65-F5344CB8AC3E}">
        <p14:creationId xmlns:p14="http://schemas.microsoft.com/office/powerpoint/2010/main" val="3857321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86C60-0A6B-0032-E65C-3BE3F58FF2A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4611FA8-A3B8-E957-9281-FC98DE846F0B}"/>
              </a:ext>
            </a:extLst>
          </p:cNvPr>
          <p:cNvSpPr>
            <a:spLocks noGrp="1"/>
          </p:cNvSpPr>
          <p:nvPr>
            <p:ph type="title"/>
          </p:nvPr>
        </p:nvSpPr>
        <p:spPr/>
        <p:txBody>
          <a:bodyPr/>
          <a:lstStyle/>
          <a:p>
            <a:r>
              <a:rPr lang="en-US" b="1" dirty="0">
                <a:solidFill>
                  <a:srgbClr val="002060"/>
                </a:solidFill>
              </a:rPr>
              <a:t>Unsupervised NLP</a:t>
            </a:r>
          </a:p>
        </p:txBody>
      </p:sp>
      <p:sp>
        <p:nvSpPr>
          <p:cNvPr id="5" name="Marcador de número de diapositiva 4">
            <a:extLst>
              <a:ext uri="{FF2B5EF4-FFF2-40B4-BE49-F238E27FC236}">
                <a16:creationId xmlns:a16="http://schemas.microsoft.com/office/drawing/2014/main" id="{447C509C-A401-5441-6ECB-91500266DE0F}"/>
              </a:ext>
            </a:extLst>
          </p:cNvPr>
          <p:cNvSpPr>
            <a:spLocks noGrp="1"/>
          </p:cNvSpPr>
          <p:nvPr>
            <p:ph type="sldNum" sz="quarter" idx="12"/>
          </p:nvPr>
        </p:nvSpPr>
        <p:spPr/>
        <p:txBody>
          <a:bodyPr/>
          <a:lstStyle/>
          <a:p>
            <a:fld id="{39BB44AC-58CC-DE44-B617-9ACC00E747C4}" type="slidenum">
              <a:rPr lang="en-US" smtClean="0"/>
              <a:t>10</a:t>
            </a:fld>
            <a:endParaRPr lang="en-US"/>
          </a:p>
        </p:txBody>
      </p:sp>
      <p:cxnSp>
        <p:nvCxnSpPr>
          <p:cNvPr id="7" name="Conector recto 6">
            <a:extLst>
              <a:ext uri="{FF2B5EF4-FFF2-40B4-BE49-F238E27FC236}">
                <a16:creationId xmlns:a16="http://schemas.microsoft.com/office/drawing/2014/main" id="{BD7D09E2-7190-26AE-6CB6-6C580211B8BE}"/>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50498CCA-991B-A653-8362-85BD70680FA3}"/>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9" name="CuadroTexto 8">
            <a:extLst>
              <a:ext uri="{FF2B5EF4-FFF2-40B4-BE49-F238E27FC236}">
                <a16:creationId xmlns:a16="http://schemas.microsoft.com/office/drawing/2014/main" id="{19398DB9-4A74-63B7-FBBA-E6E2B3284F2D}"/>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pic>
        <p:nvPicPr>
          <p:cNvPr id="20" name="Imagen 19">
            <a:extLst>
              <a:ext uri="{FF2B5EF4-FFF2-40B4-BE49-F238E27FC236}">
                <a16:creationId xmlns:a16="http://schemas.microsoft.com/office/drawing/2014/main" id="{8AC75F1D-505D-7F63-0E1E-7CB8E7A1779D}"/>
              </a:ext>
            </a:extLst>
          </p:cNvPr>
          <p:cNvPicPr>
            <a:picLocks noChangeAspect="1"/>
          </p:cNvPicPr>
          <p:nvPr/>
        </p:nvPicPr>
        <p:blipFill>
          <a:blip r:embed="rId2"/>
          <a:stretch>
            <a:fillRect/>
          </a:stretch>
        </p:blipFill>
        <p:spPr>
          <a:xfrm>
            <a:off x="2293495" y="3744389"/>
            <a:ext cx="7772400" cy="2397626"/>
          </a:xfrm>
          <a:prstGeom prst="rect">
            <a:avLst/>
          </a:prstGeom>
        </p:spPr>
      </p:pic>
      <p:graphicFrame>
        <p:nvGraphicFramePr>
          <p:cNvPr id="21" name="Marcador de contenido 2">
            <a:extLst>
              <a:ext uri="{FF2B5EF4-FFF2-40B4-BE49-F238E27FC236}">
                <a16:creationId xmlns:a16="http://schemas.microsoft.com/office/drawing/2014/main" id="{68487C51-421D-DC2F-B468-D4CA36D48417}"/>
              </a:ext>
            </a:extLst>
          </p:cNvPr>
          <p:cNvGraphicFramePr>
            <a:graphicFrameLocks noGrp="1"/>
          </p:cNvGraphicFramePr>
          <p:nvPr>
            <p:ph idx="1"/>
            <p:extLst>
              <p:ext uri="{D42A27DB-BD31-4B8C-83A1-F6EECF244321}">
                <p14:modId xmlns:p14="http://schemas.microsoft.com/office/powerpoint/2010/main" val="2908075123"/>
              </p:ext>
            </p:extLst>
          </p:nvPr>
        </p:nvGraphicFramePr>
        <p:xfrm>
          <a:off x="460948" y="1478766"/>
          <a:ext cx="5395254" cy="1634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3" name="Imagen 22">
            <a:extLst>
              <a:ext uri="{FF2B5EF4-FFF2-40B4-BE49-F238E27FC236}">
                <a16:creationId xmlns:a16="http://schemas.microsoft.com/office/drawing/2014/main" id="{BBAE8F75-A276-F001-811B-0FF3547DD822}"/>
              </a:ext>
            </a:extLst>
          </p:cNvPr>
          <p:cNvPicPr>
            <a:picLocks noChangeAspect="1"/>
          </p:cNvPicPr>
          <p:nvPr/>
        </p:nvPicPr>
        <p:blipFill>
          <a:blip r:embed="rId8"/>
          <a:stretch>
            <a:fillRect/>
          </a:stretch>
        </p:blipFill>
        <p:spPr>
          <a:xfrm>
            <a:off x="5856201" y="1380871"/>
            <a:ext cx="6095956" cy="1953454"/>
          </a:xfrm>
          <a:prstGeom prst="rect">
            <a:avLst/>
          </a:prstGeom>
        </p:spPr>
      </p:pic>
      <p:pic>
        <p:nvPicPr>
          <p:cNvPr id="24" name="Imagen 23">
            <a:extLst>
              <a:ext uri="{FF2B5EF4-FFF2-40B4-BE49-F238E27FC236}">
                <a16:creationId xmlns:a16="http://schemas.microsoft.com/office/drawing/2014/main" id="{BFF8BB33-9472-3C49-6B27-13643B11DF9C}"/>
              </a:ext>
            </a:extLst>
          </p:cNvPr>
          <p:cNvPicPr>
            <a:picLocks noChangeAspect="1"/>
          </p:cNvPicPr>
          <p:nvPr/>
        </p:nvPicPr>
        <p:blipFill>
          <a:blip r:embed="rId8"/>
          <a:stretch>
            <a:fillRect/>
          </a:stretch>
        </p:blipFill>
        <p:spPr>
          <a:xfrm>
            <a:off x="6008601" y="1533271"/>
            <a:ext cx="6095956" cy="1953454"/>
          </a:xfrm>
          <a:prstGeom prst="rect">
            <a:avLst/>
          </a:prstGeom>
        </p:spPr>
      </p:pic>
    </p:spTree>
    <p:extLst>
      <p:ext uri="{BB962C8B-B14F-4D97-AF65-F5344CB8AC3E}">
        <p14:creationId xmlns:p14="http://schemas.microsoft.com/office/powerpoint/2010/main" val="36748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CC250-3093-8243-891A-DBC60532813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733D217-EF2E-1424-A8BA-50D0795A3942}"/>
              </a:ext>
            </a:extLst>
          </p:cNvPr>
          <p:cNvSpPr>
            <a:spLocks noGrp="1"/>
          </p:cNvSpPr>
          <p:nvPr>
            <p:ph type="title"/>
          </p:nvPr>
        </p:nvSpPr>
        <p:spPr/>
        <p:txBody>
          <a:bodyPr/>
          <a:lstStyle/>
          <a:p>
            <a:r>
              <a:rPr lang="en-US" sz="4400" b="1" dirty="0">
                <a:solidFill>
                  <a:srgbClr val="002060"/>
                </a:solidFill>
              </a:rPr>
              <a:t>Regression Model: Target “PFA”</a:t>
            </a:r>
          </a:p>
        </p:txBody>
      </p:sp>
      <p:sp>
        <p:nvSpPr>
          <p:cNvPr id="4" name="Marcador de pie de página 3">
            <a:extLst>
              <a:ext uri="{FF2B5EF4-FFF2-40B4-BE49-F238E27FC236}">
                <a16:creationId xmlns:a16="http://schemas.microsoft.com/office/drawing/2014/main" id="{ED898F01-EEA5-58BB-7462-4DD2EFFE24D1}"/>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EB86FD8E-7788-918C-2626-B50A01B7DFD1}"/>
              </a:ext>
            </a:extLst>
          </p:cNvPr>
          <p:cNvSpPr>
            <a:spLocks noGrp="1"/>
          </p:cNvSpPr>
          <p:nvPr>
            <p:ph type="sldNum" sz="quarter" idx="12"/>
          </p:nvPr>
        </p:nvSpPr>
        <p:spPr/>
        <p:txBody>
          <a:bodyPr/>
          <a:lstStyle/>
          <a:p>
            <a:fld id="{39BB44AC-58CC-DE44-B617-9ACC00E747C4}" type="slidenum">
              <a:rPr lang="en-US" smtClean="0"/>
              <a:t>11</a:t>
            </a:fld>
            <a:endParaRPr lang="en-US"/>
          </a:p>
        </p:txBody>
      </p:sp>
      <p:sp>
        <p:nvSpPr>
          <p:cNvPr id="6" name="CuadroTexto 5">
            <a:extLst>
              <a:ext uri="{FF2B5EF4-FFF2-40B4-BE49-F238E27FC236}">
                <a16:creationId xmlns:a16="http://schemas.microsoft.com/office/drawing/2014/main" id="{41D6C811-BB0F-D379-8CA3-59A01BA471FB}"/>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7" name="CuadroTexto 6">
            <a:extLst>
              <a:ext uri="{FF2B5EF4-FFF2-40B4-BE49-F238E27FC236}">
                <a16:creationId xmlns:a16="http://schemas.microsoft.com/office/drawing/2014/main" id="{59A65A79-F643-F6C6-CEF1-809E9568A255}"/>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cxnSp>
        <p:nvCxnSpPr>
          <p:cNvPr id="8" name="Conector recto 7">
            <a:extLst>
              <a:ext uri="{FF2B5EF4-FFF2-40B4-BE49-F238E27FC236}">
                <a16:creationId xmlns:a16="http://schemas.microsoft.com/office/drawing/2014/main" id="{7C1680DB-EC01-07EA-A563-22475906453B}"/>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pic>
        <p:nvPicPr>
          <p:cNvPr id="12" name="Imagen 11">
            <a:extLst>
              <a:ext uri="{FF2B5EF4-FFF2-40B4-BE49-F238E27FC236}">
                <a16:creationId xmlns:a16="http://schemas.microsoft.com/office/drawing/2014/main" id="{61E11798-BBD9-4324-681C-4ABBDFD90F7F}"/>
              </a:ext>
            </a:extLst>
          </p:cNvPr>
          <p:cNvPicPr>
            <a:picLocks noChangeAspect="1"/>
          </p:cNvPicPr>
          <p:nvPr/>
        </p:nvPicPr>
        <p:blipFill>
          <a:blip r:embed="rId3"/>
          <a:stretch>
            <a:fillRect/>
          </a:stretch>
        </p:blipFill>
        <p:spPr>
          <a:xfrm>
            <a:off x="4939925" y="1314117"/>
            <a:ext cx="6157827" cy="4926262"/>
          </a:xfrm>
          <a:prstGeom prst="rect">
            <a:avLst/>
          </a:prstGeom>
        </p:spPr>
      </p:pic>
      <p:graphicFrame>
        <p:nvGraphicFramePr>
          <p:cNvPr id="13" name="Tabla 12">
            <a:extLst>
              <a:ext uri="{FF2B5EF4-FFF2-40B4-BE49-F238E27FC236}">
                <a16:creationId xmlns:a16="http://schemas.microsoft.com/office/drawing/2014/main" id="{C9E0AFE0-2634-CF0B-4FAC-57C8B600A58B}"/>
              </a:ext>
            </a:extLst>
          </p:cNvPr>
          <p:cNvGraphicFramePr>
            <a:graphicFrameLocks noGrp="1"/>
          </p:cNvGraphicFramePr>
          <p:nvPr>
            <p:extLst>
              <p:ext uri="{D42A27DB-BD31-4B8C-83A1-F6EECF244321}">
                <p14:modId xmlns:p14="http://schemas.microsoft.com/office/powerpoint/2010/main" val="1842208306"/>
              </p:ext>
            </p:extLst>
          </p:nvPr>
        </p:nvGraphicFramePr>
        <p:xfrm>
          <a:off x="1642604" y="1918402"/>
          <a:ext cx="2492918" cy="3600080"/>
        </p:xfrm>
        <a:graphic>
          <a:graphicData uri="http://schemas.openxmlformats.org/drawingml/2006/table">
            <a:tbl>
              <a:tblPr firstRow="1" bandRow="1">
                <a:tableStyleId>{2D5ABB26-0587-4C30-8999-92F81FD0307C}</a:tableStyleId>
              </a:tblPr>
              <a:tblGrid>
                <a:gridCol w="1246459">
                  <a:extLst>
                    <a:ext uri="{9D8B030D-6E8A-4147-A177-3AD203B41FA5}">
                      <a16:colId xmlns:a16="http://schemas.microsoft.com/office/drawing/2014/main" val="3806262941"/>
                    </a:ext>
                  </a:extLst>
                </a:gridCol>
                <a:gridCol w="1246459">
                  <a:extLst>
                    <a:ext uri="{9D8B030D-6E8A-4147-A177-3AD203B41FA5}">
                      <a16:colId xmlns:a16="http://schemas.microsoft.com/office/drawing/2014/main" val="1656094788"/>
                    </a:ext>
                  </a:extLst>
                </a:gridCol>
              </a:tblGrid>
              <a:tr h="450010">
                <a:tc>
                  <a:txBody>
                    <a:bodyPr/>
                    <a:lstStyle/>
                    <a:p>
                      <a:r>
                        <a:rPr lang="en-US" dirty="0"/>
                        <a:t>Count</a:t>
                      </a:r>
                    </a:p>
                  </a:txBody>
                  <a:tcPr/>
                </a:tc>
                <a:tc>
                  <a:txBody>
                    <a:bodyPr/>
                    <a:lstStyle/>
                    <a:p>
                      <a:pPr algn="r"/>
                      <a:r>
                        <a:rPr lang="en-US" dirty="0"/>
                        <a:t>274.00</a:t>
                      </a:r>
                    </a:p>
                  </a:txBody>
                  <a:tcPr/>
                </a:tc>
                <a:extLst>
                  <a:ext uri="{0D108BD9-81ED-4DB2-BD59-A6C34878D82A}">
                    <a16:rowId xmlns:a16="http://schemas.microsoft.com/office/drawing/2014/main" val="1997409060"/>
                  </a:ext>
                </a:extLst>
              </a:tr>
              <a:tr h="450010">
                <a:tc>
                  <a:txBody>
                    <a:bodyPr/>
                    <a:lstStyle/>
                    <a:p>
                      <a:r>
                        <a:rPr lang="en-US" dirty="0"/>
                        <a:t>Mean</a:t>
                      </a:r>
                    </a:p>
                  </a:txBody>
                  <a:tcPr/>
                </a:tc>
                <a:tc>
                  <a:txBody>
                    <a:bodyPr/>
                    <a:lstStyle/>
                    <a:p>
                      <a:pPr algn="r"/>
                      <a:r>
                        <a:rPr lang="en-US" dirty="0"/>
                        <a:t>33.44</a:t>
                      </a:r>
                    </a:p>
                  </a:txBody>
                  <a:tcPr/>
                </a:tc>
                <a:extLst>
                  <a:ext uri="{0D108BD9-81ED-4DB2-BD59-A6C34878D82A}">
                    <a16:rowId xmlns:a16="http://schemas.microsoft.com/office/drawing/2014/main" val="2212750525"/>
                  </a:ext>
                </a:extLst>
              </a:tr>
              <a:tr h="450010">
                <a:tc>
                  <a:txBody>
                    <a:bodyPr/>
                    <a:lstStyle/>
                    <a:p>
                      <a:r>
                        <a:rPr lang="en-US" dirty="0"/>
                        <a:t>Std.</a:t>
                      </a:r>
                    </a:p>
                  </a:txBody>
                  <a:tcPr/>
                </a:tc>
                <a:tc>
                  <a:txBody>
                    <a:bodyPr/>
                    <a:lstStyle/>
                    <a:p>
                      <a:pPr algn="r"/>
                      <a:r>
                        <a:rPr lang="en-US" dirty="0"/>
                        <a:t>40.55</a:t>
                      </a:r>
                    </a:p>
                  </a:txBody>
                  <a:tcPr/>
                </a:tc>
                <a:extLst>
                  <a:ext uri="{0D108BD9-81ED-4DB2-BD59-A6C34878D82A}">
                    <a16:rowId xmlns:a16="http://schemas.microsoft.com/office/drawing/2014/main" val="561526014"/>
                  </a:ext>
                </a:extLst>
              </a:tr>
              <a:tr h="450010">
                <a:tc>
                  <a:txBody>
                    <a:bodyPr/>
                    <a:lstStyle/>
                    <a:p>
                      <a:r>
                        <a:rPr lang="en-US" dirty="0"/>
                        <a:t>Min.</a:t>
                      </a:r>
                    </a:p>
                  </a:txBody>
                  <a:tcPr/>
                </a:tc>
                <a:tc>
                  <a:txBody>
                    <a:bodyPr/>
                    <a:lstStyle/>
                    <a:p>
                      <a:pPr algn="r"/>
                      <a:r>
                        <a:rPr lang="en-US" dirty="0"/>
                        <a:t>0.00</a:t>
                      </a:r>
                    </a:p>
                  </a:txBody>
                  <a:tcPr/>
                </a:tc>
                <a:extLst>
                  <a:ext uri="{0D108BD9-81ED-4DB2-BD59-A6C34878D82A}">
                    <a16:rowId xmlns:a16="http://schemas.microsoft.com/office/drawing/2014/main" val="328368395"/>
                  </a:ext>
                </a:extLst>
              </a:tr>
              <a:tr h="450010">
                <a:tc>
                  <a:txBody>
                    <a:bodyPr/>
                    <a:lstStyle/>
                    <a:p>
                      <a:r>
                        <a:rPr lang="en-US" dirty="0"/>
                        <a:t>25%</a:t>
                      </a:r>
                    </a:p>
                  </a:txBody>
                  <a:tcPr/>
                </a:tc>
                <a:tc>
                  <a:txBody>
                    <a:bodyPr/>
                    <a:lstStyle/>
                    <a:p>
                      <a:pPr algn="r"/>
                      <a:r>
                        <a:rPr lang="en-US" dirty="0"/>
                        <a:t>5.77</a:t>
                      </a:r>
                    </a:p>
                  </a:txBody>
                  <a:tcPr/>
                </a:tc>
                <a:extLst>
                  <a:ext uri="{0D108BD9-81ED-4DB2-BD59-A6C34878D82A}">
                    <a16:rowId xmlns:a16="http://schemas.microsoft.com/office/drawing/2014/main" val="622592351"/>
                  </a:ext>
                </a:extLst>
              </a:tr>
              <a:tr h="450010">
                <a:tc>
                  <a:txBody>
                    <a:bodyPr/>
                    <a:lstStyle/>
                    <a:p>
                      <a:r>
                        <a:rPr lang="en-US" dirty="0"/>
                        <a:t>50%</a:t>
                      </a:r>
                    </a:p>
                  </a:txBody>
                  <a:tcPr/>
                </a:tc>
                <a:tc>
                  <a:txBody>
                    <a:bodyPr/>
                    <a:lstStyle/>
                    <a:p>
                      <a:pPr algn="r"/>
                      <a:r>
                        <a:rPr lang="en-US" dirty="0"/>
                        <a:t>12.44</a:t>
                      </a:r>
                    </a:p>
                  </a:txBody>
                  <a:tcPr/>
                </a:tc>
                <a:extLst>
                  <a:ext uri="{0D108BD9-81ED-4DB2-BD59-A6C34878D82A}">
                    <a16:rowId xmlns:a16="http://schemas.microsoft.com/office/drawing/2014/main" val="1611069144"/>
                  </a:ext>
                </a:extLst>
              </a:tr>
              <a:tr h="450010">
                <a:tc>
                  <a:txBody>
                    <a:bodyPr/>
                    <a:lstStyle/>
                    <a:p>
                      <a:r>
                        <a:rPr lang="en-US" dirty="0"/>
                        <a:t>75%</a:t>
                      </a:r>
                    </a:p>
                  </a:txBody>
                  <a:tcPr/>
                </a:tc>
                <a:tc>
                  <a:txBody>
                    <a:bodyPr/>
                    <a:lstStyle/>
                    <a:p>
                      <a:pPr algn="r"/>
                      <a:r>
                        <a:rPr lang="en-US" dirty="0"/>
                        <a:t>55.23</a:t>
                      </a:r>
                    </a:p>
                  </a:txBody>
                  <a:tcPr/>
                </a:tc>
                <a:extLst>
                  <a:ext uri="{0D108BD9-81ED-4DB2-BD59-A6C34878D82A}">
                    <a16:rowId xmlns:a16="http://schemas.microsoft.com/office/drawing/2014/main" val="2262771437"/>
                  </a:ext>
                </a:extLst>
              </a:tr>
              <a:tr h="450010">
                <a:tc>
                  <a:txBody>
                    <a:bodyPr/>
                    <a:lstStyle/>
                    <a:p>
                      <a:r>
                        <a:rPr lang="en-US" dirty="0"/>
                        <a:t>Max.</a:t>
                      </a:r>
                    </a:p>
                  </a:txBody>
                  <a:tcPr/>
                </a:tc>
                <a:tc>
                  <a:txBody>
                    <a:bodyPr/>
                    <a:lstStyle/>
                    <a:p>
                      <a:pPr algn="r"/>
                      <a:r>
                        <a:rPr lang="en-US" dirty="0"/>
                        <a:t>194.19</a:t>
                      </a:r>
                    </a:p>
                  </a:txBody>
                  <a:tcPr/>
                </a:tc>
                <a:extLst>
                  <a:ext uri="{0D108BD9-81ED-4DB2-BD59-A6C34878D82A}">
                    <a16:rowId xmlns:a16="http://schemas.microsoft.com/office/drawing/2014/main" val="2368177247"/>
                  </a:ext>
                </a:extLst>
              </a:tr>
            </a:tbl>
          </a:graphicData>
        </a:graphic>
      </p:graphicFrame>
    </p:spTree>
    <p:extLst>
      <p:ext uri="{BB962C8B-B14F-4D97-AF65-F5344CB8AC3E}">
        <p14:creationId xmlns:p14="http://schemas.microsoft.com/office/powerpoint/2010/main" val="221465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A54BA-DCF4-E110-1E11-7AD7F8F865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9A0042-D422-ADB8-373A-9BD256116079}"/>
              </a:ext>
            </a:extLst>
          </p:cNvPr>
          <p:cNvSpPr>
            <a:spLocks noGrp="1"/>
          </p:cNvSpPr>
          <p:nvPr>
            <p:ph type="title"/>
          </p:nvPr>
        </p:nvSpPr>
        <p:spPr/>
        <p:txBody>
          <a:bodyPr/>
          <a:lstStyle/>
          <a:p>
            <a:r>
              <a:rPr lang="en-US" b="1" dirty="0">
                <a:solidFill>
                  <a:srgbClr val="002060"/>
                </a:solidFill>
              </a:rPr>
              <a:t>Exploratory Data Analysis</a:t>
            </a:r>
          </a:p>
        </p:txBody>
      </p:sp>
      <p:sp>
        <p:nvSpPr>
          <p:cNvPr id="5" name="Marcador de número de diapositiva 4">
            <a:extLst>
              <a:ext uri="{FF2B5EF4-FFF2-40B4-BE49-F238E27FC236}">
                <a16:creationId xmlns:a16="http://schemas.microsoft.com/office/drawing/2014/main" id="{03842DE2-FF3A-FEDD-ED62-1C3A63E7B676}"/>
              </a:ext>
            </a:extLst>
          </p:cNvPr>
          <p:cNvSpPr>
            <a:spLocks noGrp="1"/>
          </p:cNvSpPr>
          <p:nvPr>
            <p:ph type="sldNum" sz="quarter" idx="12"/>
          </p:nvPr>
        </p:nvSpPr>
        <p:spPr/>
        <p:txBody>
          <a:bodyPr/>
          <a:lstStyle/>
          <a:p>
            <a:fld id="{39BB44AC-58CC-DE44-B617-9ACC00E747C4}" type="slidenum">
              <a:rPr lang="en-US" smtClean="0"/>
              <a:t>12</a:t>
            </a:fld>
            <a:endParaRPr lang="en-US"/>
          </a:p>
        </p:txBody>
      </p:sp>
      <p:cxnSp>
        <p:nvCxnSpPr>
          <p:cNvPr id="7" name="Conector recto 6">
            <a:extLst>
              <a:ext uri="{FF2B5EF4-FFF2-40B4-BE49-F238E27FC236}">
                <a16:creationId xmlns:a16="http://schemas.microsoft.com/office/drawing/2014/main" id="{ED173DE1-5FC5-C9F7-982B-E3E2365380DE}"/>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2FC5D4A2-8E61-5812-544A-9B83F9B58BAB}"/>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9" name="CuadroTexto 8">
            <a:extLst>
              <a:ext uri="{FF2B5EF4-FFF2-40B4-BE49-F238E27FC236}">
                <a16:creationId xmlns:a16="http://schemas.microsoft.com/office/drawing/2014/main" id="{A2AD16CC-A7E4-1D00-D162-08E3AF06CB52}"/>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pic>
        <p:nvPicPr>
          <p:cNvPr id="10" name="Marcador de contenido 9">
            <a:extLst>
              <a:ext uri="{FF2B5EF4-FFF2-40B4-BE49-F238E27FC236}">
                <a16:creationId xmlns:a16="http://schemas.microsoft.com/office/drawing/2014/main" id="{E300C6BF-0736-8B3F-D1E0-9DECE3585712}"/>
              </a:ext>
            </a:extLst>
          </p:cNvPr>
          <p:cNvPicPr>
            <a:picLocks noGrp="1" noChangeAspect="1"/>
          </p:cNvPicPr>
          <p:nvPr>
            <p:ph idx="1"/>
          </p:nvPr>
        </p:nvPicPr>
        <p:blipFill>
          <a:blip r:embed="rId3"/>
          <a:stretch>
            <a:fillRect/>
          </a:stretch>
        </p:blipFill>
        <p:spPr>
          <a:xfrm>
            <a:off x="954401" y="1423298"/>
            <a:ext cx="5969572" cy="4840279"/>
          </a:xfrm>
        </p:spPr>
      </p:pic>
      <p:sp>
        <p:nvSpPr>
          <p:cNvPr id="11" name="Rectángulo 10">
            <a:extLst>
              <a:ext uri="{FF2B5EF4-FFF2-40B4-BE49-F238E27FC236}">
                <a16:creationId xmlns:a16="http://schemas.microsoft.com/office/drawing/2014/main" id="{3049622C-EE8F-0FED-58A1-018209BF5BD0}"/>
              </a:ext>
            </a:extLst>
          </p:cNvPr>
          <p:cNvSpPr/>
          <p:nvPr/>
        </p:nvSpPr>
        <p:spPr>
          <a:xfrm>
            <a:off x="1023363" y="5537192"/>
            <a:ext cx="5271420" cy="69214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Tabla 12">
            <a:extLst>
              <a:ext uri="{FF2B5EF4-FFF2-40B4-BE49-F238E27FC236}">
                <a16:creationId xmlns:a16="http://schemas.microsoft.com/office/drawing/2014/main" id="{77368536-4464-053F-BD45-CA722167F312}"/>
              </a:ext>
            </a:extLst>
          </p:cNvPr>
          <p:cNvGraphicFramePr>
            <a:graphicFrameLocks noGrp="1"/>
          </p:cNvGraphicFramePr>
          <p:nvPr>
            <p:extLst>
              <p:ext uri="{D42A27DB-BD31-4B8C-83A1-F6EECF244321}">
                <p14:modId xmlns:p14="http://schemas.microsoft.com/office/powerpoint/2010/main" val="1054184557"/>
              </p:ext>
            </p:extLst>
          </p:nvPr>
        </p:nvGraphicFramePr>
        <p:xfrm>
          <a:off x="7879669" y="1805248"/>
          <a:ext cx="3357930" cy="2595880"/>
        </p:xfrm>
        <a:graphic>
          <a:graphicData uri="http://schemas.openxmlformats.org/drawingml/2006/table">
            <a:tbl>
              <a:tblPr firstRow="1" bandRow="1">
                <a:tableStyleId>{2D5ABB26-0587-4C30-8999-92F81FD0307C}</a:tableStyleId>
              </a:tblPr>
              <a:tblGrid>
                <a:gridCol w="1678965">
                  <a:extLst>
                    <a:ext uri="{9D8B030D-6E8A-4147-A177-3AD203B41FA5}">
                      <a16:colId xmlns:a16="http://schemas.microsoft.com/office/drawing/2014/main" val="1672286654"/>
                    </a:ext>
                  </a:extLst>
                </a:gridCol>
                <a:gridCol w="1678965">
                  <a:extLst>
                    <a:ext uri="{9D8B030D-6E8A-4147-A177-3AD203B41FA5}">
                      <a16:colId xmlns:a16="http://schemas.microsoft.com/office/drawing/2014/main" val="1398622850"/>
                    </a:ext>
                  </a:extLst>
                </a:gridCol>
              </a:tblGrid>
              <a:tr h="370840">
                <a:tc gridSpan="2">
                  <a:txBody>
                    <a:bodyPr/>
                    <a:lstStyle/>
                    <a:p>
                      <a:pPr algn="ctr"/>
                      <a:r>
                        <a:rPr lang="en-US" b="1" dirty="0"/>
                        <a:t>PFA (%GDP) Correlation</a:t>
                      </a:r>
                    </a:p>
                  </a:txBody>
                  <a:tcPr anchor="ctr"/>
                </a:tc>
                <a:tc hMerge="1">
                  <a:txBody>
                    <a:bodyPr/>
                    <a:lstStyle/>
                    <a:p>
                      <a:endParaRPr lang="en-US" dirty="0"/>
                    </a:p>
                  </a:txBody>
                  <a:tcPr/>
                </a:tc>
                <a:extLst>
                  <a:ext uri="{0D108BD9-81ED-4DB2-BD59-A6C34878D82A}">
                    <a16:rowId xmlns:a16="http://schemas.microsoft.com/office/drawing/2014/main" val="1400723452"/>
                  </a:ext>
                </a:extLst>
              </a:tr>
              <a:tr h="370840">
                <a:tc>
                  <a:txBody>
                    <a:bodyPr/>
                    <a:lstStyle/>
                    <a:p>
                      <a:r>
                        <a:rPr lang="en-US" dirty="0"/>
                        <a:t>GDP per capita</a:t>
                      </a:r>
                    </a:p>
                  </a:txBody>
                  <a:tcPr/>
                </a:tc>
                <a:tc>
                  <a:txBody>
                    <a:bodyPr/>
                    <a:lstStyle/>
                    <a:p>
                      <a:pPr algn="r"/>
                      <a:r>
                        <a:rPr lang="en-US" dirty="0"/>
                        <a:t>0.462448</a:t>
                      </a:r>
                    </a:p>
                  </a:txBody>
                  <a:tcPr/>
                </a:tc>
                <a:extLst>
                  <a:ext uri="{0D108BD9-81ED-4DB2-BD59-A6C34878D82A}">
                    <a16:rowId xmlns:a16="http://schemas.microsoft.com/office/drawing/2014/main" val="1034574567"/>
                  </a:ext>
                </a:extLst>
              </a:tr>
              <a:tr h="370840">
                <a:tc>
                  <a:txBody>
                    <a:bodyPr/>
                    <a:lstStyle/>
                    <a:p>
                      <a:r>
                        <a:rPr lang="en-US" dirty="0"/>
                        <a:t>Fertility</a:t>
                      </a:r>
                    </a:p>
                  </a:txBody>
                  <a:tcPr/>
                </a:tc>
                <a:tc>
                  <a:txBody>
                    <a:bodyPr/>
                    <a:lstStyle/>
                    <a:p>
                      <a:pPr algn="r"/>
                      <a:r>
                        <a:rPr lang="en-US" dirty="0"/>
                        <a:t>0.155465</a:t>
                      </a:r>
                    </a:p>
                  </a:txBody>
                  <a:tcPr/>
                </a:tc>
                <a:extLst>
                  <a:ext uri="{0D108BD9-81ED-4DB2-BD59-A6C34878D82A}">
                    <a16:rowId xmlns:a16="http://schemas.microsoft.com/office/drawing/2014/main" val="4175529120"/>
                  </a:ext>
                </a:extLst>
              </a:tr>
              <a:tr h="370840">
                <a:tc>
                  <a:txBody>
                    <a:bodyPr/>
                    <a:lstStyle/>
                    <a:p>
                      <a:r>
                        <a:rPr lang="en-US" dirty="0"/>
                        <a:t>Year</a:t>
                      </a:r>
                    </a:p>
                  </a:txBody>
                  <a:tcPr/>
                </a:tc>
                <a:tc>
                  <a:txBody>
                    <a:bodyPr/>
                    <a:lstStyle/>
                    <a:p>
                      <a:pPr algn="r"/>
                      <a:r>
                        <a:rPr lang="en-US" dirty="0"/>
                        <a:t>0.140678</a:t>
                      </a:r>
                    </a:p>
                  </a:txBody>
                  <a:tcPr/>
                </a:tc>
                <a:extLst>
                  <a:ext uri="{0D108BD9-81ED-4DB2-BD59-A6C34878D82A}">
                    <a16:rowId xmlns:a16="http://schemas.microsoft.com/office/drawing/2014/main" val="2296848822"/>
                  </a:ext>
                </a:extLst>
              </a:tr>
              <a:tr h="370840">
                <a:tc>
                  <a:txBody>
                    <a:bodyPr/>
                    <a:lstStyle/>
                    <a:p>
                      <a:r>
                        <a:rPr lang="en-US" dirty="0"/>
                        <a:t>Reforms</a:t>
                      </a:r>
                    </a:p>
                  </a:txBody>
                  <a:tcPr/>
                </a:tc>
                <a:tc>
                  <a:txBody>
                    <a:bodyPr/>
                    <a:lstStyle/>
                    <a:p>
                      <a:pPr algn="r"/>
                      <a:r>
                        <a:rPr lang="en-US" dirty="0"/>
                        <a:t>0.093531</a:t>
                      </a:r>
                    </a:p>
                  </a:txBody>
                  <a:tcPr/>
                </a:tc>
                <a:extLst>
                  <a:ext uri="{0D108BD9-81ED-4DB2-BD59-A6C34878D82A}">
                    <a16:rowId xmlns:a16="http://schemas.microsoft.com/office/drawing/2014/main" val="1141759490"/>
                  </a:ext>
                </a:extLst>
              </a:tr>
              <a:tr h="370840">
                <a:tc>
                  <a:txBody>
                    <a:bodyPr/>
                    <a:lstStyle/>
                    <a:p>
                      <a:r>
                        <a:rPr lang="en-US" dirty="0"/>
                        <a:t>GDP Growth</a:t>
                      </a:r>
                    </a:p>
                  </a:txBody>
                  <a:tcPr/>
                </a:tc>
                <a:tc>
                  <a:txBody>
                    <a:bodyPr/>
                    <a:lstStyle/>
                    <a:p>
                      <a:pPr algn="r"/>
                      <a:r>
                        <a:rPr lang="en-US" dirty="0"/>
                        <a:t>0.002792</a:t>
                      </a:r>
                    </a:p>
                  </a:txBody>
                  <a:tcPr/>
                </a:tc>
                <a:extLst>
                  <a:ext uri="{0D108BD9-81ED-4DB2-BD59-A6C34878D82A}">
                    <a16:rowId xmlns:a16="http://schemas.microsoft.com/office/drawing/2014/main" val="1399553470"/>
                  </a:ext>
                </a:extLst>
              </a:tr>
              <a:tr h="370840">
                <a:tc>
                  <a:txBody>
                    <a:bodyPr/>
                    <a:lstStyle/>
                    <a:p>
                      <a:r>
                        <a:rPr lang="en-US" dirty="0"/>
                        <a:t>Inflation</a:t>
                      </a:r>
                    </a:p>
                  </a:txBody>
                  <a:tcPr/>
                </a:tc>
                <a:tc>
                  <a:txBody>
                    <a:bodyPr/>
                    <a:lstStyle/>
                    <a:p>
                      <a:pPr algn="r"/>
                      <a:r>
                        <a:rPr lang="en-US" dirty="0"/>
                        <a:t>-0.103258</a:t>
                      </a:r>
                    </a:p>
                  </a:txBody>
                  <a:tcPr/>
                </a:tc>
                <a:extLst>
                  <a:ext uri="{0D108BD9-81ED-4DB2-BD59-A6C34878D82A}">
                    <a16:rowId xmlns:a16="http://schemas.microsoft.com/office/drawing/2014/main" val="1838633741"/>
                  </a:ext>
                </a:extLst>
              </a:tr>
            </a:tbl>
          </a:graphicData>
        </a:graphic>
      </p:graphicFrame>
    </p:spTree>
    <p:extLst>
      <p:ext uri="{BB962C8B-B14F-4D97-AF65-F5344CB8AC3E}">
        <p14:creationId xmlns:p14="http://schemas.microsoft.com/office/powerpoint/2010/main" val="387013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E2405-7308-EE73-17A3-0E4E26A97205}"/>
              </a:ext>
            </a:extLst>
          </p:cNvPr>
          <p:cNvSpPr>
            <a:spLocks noGrp="1"/>
          </p:cNvSpPr>
          <p:nvPr>
            <p:ph type="title"/>
          </p:nvPr>
        </p:nvSpPr>
        <p:spPr/>
        <p:txBody>
          <a:bodyPr/>
          <a:lstStyle/>
          <a:p>
            <a:r>
              <a:rPr lang="en-US" sz="4400" b="1" dirty="0">
                <a:solidFill>
                  <a:srgbClr val="002060"/>
                </a:solidFill>
              </a:rPr>
              <a:t>Model Comparison</a:t>
            </a:r>
          </a:p>
        </p:txBody>
      </p:sp>
      <p:sp>
        <p:nvSpPr>
          <p:cNvPr id="4" name="Marcador de pie de página 3">
            <a:extLst>
              <a:ext uri="{FF2B5EF4-FFF2-40B4-BE49-F238E27FC236}">
                <a16:creationId xmlns:a16="http://schemas.microsoft.com/office/drawing/2014/main" id="{0EB62B72-62DC-F95D-3704-22A727E7B0FC}"/>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4B9A8AF-4883-87B9-6AD5-728D0A5DD005}"/>
              </a:ext>
            </a:extLst>
          </p:cNvPr>
          <p:cNvSpPr>
            <a:spLocks noGrp="1"/>
          </p:cNvSpPr>
          <p:nvPr>
            <p:ph type="sldNum" sz="quarter" idx="12"/>
          </p:nvPr>
        </p:nvSpPr>
        <p:spPr/>
        <p:txBody>
          <a:bodyPr/>
          <a:lstStyle/>
          <a:p>
            <a:fld id="{39BB44AC-58CC-DE44-B617-9ACC00E747C4}" type="slidenum">
              <a:rPr lang="en-US" smtClean="0"/>
              <a:t>13</a:t>
            </a:fld>
            <a:endParaRPr lang="en-US"/>
          </a:p>
        </p:txBody>
      </p:sp>
      <p:sp>
        <p:nvSpPr>
          <p:cNvPr id="6" name="CuadroTexto 5">
            <a:extLst>
              <a:ext uri="{FF2B5EF4-FFF2-40B4-BE49-F238E27FC236}">
                <a16:creationId xmlns:a16="http://schemas.microsoft.com/office/drawing/2014/main" id="{A29FBE9C-0B39-773A-095D-13CE2A4937C6}"/>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7" name="CuadroTexto 6">
            <a:extLst>
              <a:ext uri="{FF2B5EF4-FFF2-40B4-BE49-F238E27FC236}">
                <a16:creationId xmlns:a16="http://schemas.microsoft.com/office/drawing/2014/main" id="{B4A182EE-B98E-7553-B090-41CEBCA8A9C3}"/>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cxnSp>
        <p:nvCxnSpPr>
          <p:cNvPr id="8" name="Conector recto 7">
            <a:extLst>
              <a:ext uri="{FF2B5EF4-FFF2-40B4-BE49-F238E27FC236}">
                <a16:creationId xmlns:a16="http://schemas.microsoft.com/office/drawing/2014/main" id="{E8972877-4FC5-244D-378C-F0620400EE17}"/>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pic>
        <p:nvPicPr>
          <p:cNvPr id="15" name="Imagen 14">
            <a:extLst>
              <a:ext uri="{FF2B5EF4-FFF2-40B4-BE49-F238E27FC236}">
                <a16:creationId xmlns:a16="http://schemas.microsoft.com/office/drawing/2014/main" id="{0D9C21BD-C898-9B6E-64D8-129966377B77}"/>
              </a:ext>
            </a:extLst>
          </p:cNvPr>
          <p:cNvPicPr>
            <a:picLocks noChangeAspect="1"/>
          </p:cNvPicPr>
          <p:nvPr/>
        </p:nvPicPr>
        <p:blipFill>
          <a:blip r:embed="rId3"/>
          <a:stretch>
            <a:fillRect/>
          </a:stretch>
        </p:blipFill>
        <p:spPr>
          <a:xfrm>
            <a:off x="352258" y="2488678"/>
            <a:ext cx="4889500" cy="2311400"/>
          </a:xfrm>
          <a:prstGeom prst="rect">
            <a:avLst/>
          </a:prstGeom>
        </p:spPr>
      </p:pic>
      <p:pic>
        <p:nvPicPr>
          <p:cNvPr id="17" name="Imagen 16">
            <a:extLst>
              <a:ext uri="{FF2B5EF4-FFF2-40B4-BE49-F238E27FC236}">
                <a16:creationId xmlns:a16="http://schemas.microsoft.com/office/drawing/2014/main" id="{6697A025-6ABA-358E-9D91-11268E59FE82}"/>
              </a:ext>
            </a:extLst>
          </p:cNvPr>
          <p:cNvPicPr>
            <a:picLocks noChangeAspect="1"/>
          </p:cNvPicPr>
          <p:nvPr/>
        </p:nvPicPr>
        <p:blipFill>
          <a:blip r:embed="rId4"/>
          <a:stretch>
            <a:fillRect/>
          </a:stretch>
        </p:blipFill>
        <p:spPr>
          <a:xfrm>
            <a:off x="5873816" y="2488679"/>
            <a:ext cx="5965925" cy="2051238"/>
          </a:xfrm>
          <a:prstGeom prst="rect">
            <a:avLst/>
          </a:prstGeom>
        </p:spPr>
      </p:pic>
      <p:sp>
        <p:nvSpPr>
          <p:cNvPr id="18" name="CuadroTexto 17">
            <a:extLst>
              <a:ext uri="{FF2B5EF4-FFF2-40B4-BE49-F238E27FC236}">
                <a16:creationId xmlns:a16="http://schemas.microsoft.com/office/drawing/2014/main" id="{B7C5FE93-E49F-60ED-32B2-1C1840C8F7CD}"/>
              </a:ext>
            </a:extLst>
          </p:cNvPr>
          <p:cNvSpPr txBox="1"/>
          <p:nvPr/>
        </p:nvSpPr>
        <p:spPr>
          <a:xfrm>
            <a:off x="838200" y="2005263"/>
            <a:ext cx="4403558" cy="369332"/>
          </a:xfrm>
          <a:prstGeom prst="rect">
            <a:avLst/>
          </a:prstGeom>
          <a:noFill/>
        </p:spPr>
        <p:txBody>
          <a:bodyPr wrap="square" rtlCol="0">
            <a:spAutoFit/>
          </a:bodyPr>
          <a:lstStyle/>
          <a:p>
            <a:r>
              <a:rPr lang="en-US" dirty="0"/>
              <a:t>With original data</a:t>
            </a:r>
          </a:p>
        </p:txBody>
      </p:sp>
      <p:sp>
        <p:nvSpPr>
          <p:cNvPr id="19" name="CuadroTexto 18">
            <a:extLst>
              <a:ext uri="{FF2B5EF4-FFF2-40B4-BE49-F238E27FC236}">
                <a16:creationId xmlns:a16="http://schemas.microsoft.com/office/drawing/2014/main" id="{80E850CA-1A42-A339-AAC7-B015F92D2396}"/>
              </a:ext>
            </a:extLst>
          </p:cNvPr>
          <p:cNvSpPr txBox="1"/>
          <p:nvPr/>
        </p:nvSpPr>
        <p:spPr>
          <a:xfrm>
            <a:off x="6408821" y="2065442"/>
            <a:ext cx="4403558" cy="369332"/>
          </a:xfrm>
          <a:prstGeom prst="rect">
            <a:avLst/>
          </a:prstGeom>
          <a:noFill/>
        </p:spPr>
        <p:txBody>
          <a:bodyPr wrap="square" rtlCol="0">
            <a:spAutoFit/>
          </a:bodyPr>
          <a:lstStyle/>
          <a:p>
            <a:r>
              <a:rPr lang="en-US" dirty="0"/>
              <a:t>Improving </a:t>
            </a:r>
            <a:r>
              <a:rPr lang="en-US" dirty="0" err="1"/>
              <a:t>XGBoost</a:t>
            </a:r>
            <a:endParaRPr lang="en-US" dirty="0"/>
          </a:p>
        </p:txBody>
      </p:sp>
      <p:sp>
        <p:nvSpPr>
          <p:cNvPr id="3" name="Rectángulo 2">
            <a:extLst>
              <a:ext uri="{FF2B5EF4-FFF2-40B4-BE49-F238E27FC236}">
                <a16:creationId xmlns:a16="http://schemas.microsoft.com/office/drawing/2014/main" id="{72DD905B-28E1-87D8-20ED-5F990332E6DE}"/>
              </a:ext>
            </a:extLst>
          </p:cNvPr>
          <p:cNvSpPr/>
          <p:nvPr/>
        </p:nvSpPr>
        <p:spPr>
          <a:xfrm>
            <a:off x="498764" y="3930867"/>
            <a:ext cx="4742994" cy="25874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4726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B06F6-82A3-795F-DB93-123B076AB79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889F2F-D1A8-4604-F14D-2546AD107736}"/>
              </a:ext>
            </a:extLst>
          </p:cNvPr>
          <p:cNvSpPr>
            <a:spLocks noGrp="1"/>
          </p:cNvSpPr>
          <p:nvPr>
            <p:ph type="title"/>
          </p:nvPr>
        </p:nvSpPr>
        <p:spPr/>
        <p:txBody>
          <a:bodyPr/>
          <a:lstStyle/>
          <a:p>
            <a:r>
              <a:rPr lang="en-US" sz="4400" b="1" dirty="0">
                <a:solidFill>
                  <a:srgbClr val="002060"/>
                </a:solidFill>
              </a:rPr>
              <a:t>Best Regression Model</a:t>
            </a:r>
          </a:p>
        </p:txBody>
      </p:sp>
      <p:sp>
        <p:nvSpPr>
          <p:cNvPr id="4" name="Marcador de pie de página 3">
            <a:extLst>
              <a:ext uri="{FF2B5EF4-FFF2-40B4-BE49-F238E27FC236}">
                <a16:creationId xmlns:a16="http://schemas.microsoft.com/office/drawing/2014/main" id="{9364A298-F566-4414-D651-F9CDFDC6268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64331BBE-E368-BECF-3EA6-B0CF6B33FF59}"/>
              </a:ext>
            </a:extLst>
          </p:cNvPr>
          <p:cNvSpPr>
            <a:spLocks noGrp="1"/>
          </p:cNvSpPr>
          <p:nvPr>
            <p:ph type="sldNum" sz="quarter" idx="12"/>
          </p:nvPr>
        </p:nvSpPr>
        <p:spPr/>
        <p:txBody>
          <a:bodyPr/>
          <a:lstStyle/>
          <a:p>
            <a:fld id="{39BB44AC-58CC-DE44-B617-9ACC00E747C4}" type="slidenum">
              <a:rPr lang="en-US" smtClean="0"/>
              <a:t>14</a:t>
            </a:fld>
            <a:endParaRPr lang="en-US"/>
          </a:p>
        </p:txBody>
      </p:sp>
      <p:sp>
        <p:nvSpPr>
          <p:cNvPr id="6" name="CuadroTexto 5">
            <a:extLst>
              <a:ext uri="{FF2B5EF4-FFF2-40B4-BE49-F238E27FC236}">
                <a16:creationId xmlns:a16="http://schemas.microsoft.com/office/drawing/2014/main" id="{09E23673-9D17-A1FE-9C33-50D61969684E}"/>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7" name="CuadroTexto 6">
            <a:extLst>
              <a:ext uri="{FF2B5EF4-FFF2-40B4-BE49-F238E27FC236}">
                <a16:creationId xmlns:a16="http://schemas.microsoft.com/office/drawing/2014/main" id="{CA2DBC43-87B9-8AC9-9478-35A33B7913B2}"/>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cxnSp>
        <p:nvCxnSpPr>
          <p:cNvPr id="8" name="Conector recto 7">
            <a:extLst>
              <a:ext uri="{FF2B5EF4-FFF2-40B4-BE49-F238E27FC236}">
                <a16:creationId xmlns:a16="http://schemas.microsoft.com/office/drawing/2014/main" id="{FEB6119D-7872-9907-C44D-91844648CE21}"/>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pic>
        <p:nvPicPr>
          <p:cNvPr id="3" name="Marcador de contenido 6">
            <a:extLst>
              <a:ext uri="{FF2B5EF4-FFF2-40B4-BE49-F238E27FC236}">
                <a16:creationId xmlns:a16="http://schemas.microsoft.com/office/drawing/2014/main" id="{388781FE-FC1F-0772-EB98-4B508289A19B}"/>
              </a:ext>
            </a:extLst>
          </p:cNvPr>
          <p:cNvPicPr>
            <a:picLocks noGrp="1" noChangeAspect="1"/>
          </p:cNvPicPr>
          <p:nvPr>
            <p:ph idx="1"/>
          </p:nvPr>
        </p:nvPicPr>
        <p:blipFill>
          <a:blip r:embed="rId3"/>
          <a:stretch>
            <a:fillRect/>
          </a:stretch>
        </p:blipFill>
        <p:spPr>
          <a:xfrm>
            <a:off x="2866098" y="1825625"/>
            <a:ext cx="6459804" cy="4351338"/>
          </a:xfrm>
        </p:spPr>
      </p:pic>
    </p:spTree>
    <p:extLst>
      <p:ext uri="{BB962C8B-B14F-4D97-AF65-F5344CB8AC3E}">
        <p14:creationId xmlns:p14="http://schemas.microsoft.com/office/powerpoint/2010/main" val="1740221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025B5-58FC-5F3F-A7FE-F63D0B3790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D6020B2-529C-8694-CADE-BD4A83F53FFE}"/>
              </a:ext>
            </a:extLst>
          </p:cNvPr>
          <p:cNvSpPr>
            <a:spLocks noGrp="1"/>
          </p:cNvSpPr>
          <p:nvPr>
            <p:ph type="title"/>
          </p:nvPr>
        </p:nvSpPr>
        <p:spPr/>
        <p:txBody>
          <a:bodyPr/>
          <a:lstStyle/>
          <a:p>
            <a:r>
              <a:rPr lang="en-US" sz="4400" b="1" dirty="0">
                <a:solidFill>
                  <a:srgbClr val="002060"/>
                </a:solidFill>
              </a:rPr>
              <a:t>Best Regression Model</a:t>
            </a:r>
          </a:p>
        </p:txBody>
      </p:sp>
      <p:sp>
        <p:nvSpPr>
          <p:cNvPr id="4" name="Marcador de pie de página 3">
            <a:extLst>
              <a:ext uri="{FF2B5EF4-FFF2-40B4-BE49-F238E27FC236}">
                <a16:creationId xmlns:a16="http://schemas.microsoft.com/office/drawing/2014/main" id="{7B50FEF2-647A-2280-7272-4C59EBF3F47B}"/>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0DA67A98-FA4C-E6EE-CBE4-6E1D8EC62A49}"/>
              </a:ext>
            </a:extLst>
          </p:cNvPr>
          <p:cNvSpPr>
            <a:spLocks noGrp="1"/>
          </p:cNvSpPr>
          <p:nvPr>
            <p:ph type="sldNum" sz="quarter" idx="12"/>
          </p:nvPr>
        </p:nvSpPr>
        <p:spPr/>
        <p:txBody>
          <a:bodyPr/>
          <a:lstStyle/>
          <a:p>
            <a:fld id="{39BB44AC-58CC-DE44-B617-9ACC00E747C4}" type="slidenum">
              <a:rPr lang="en-US" smtClean="0"/>
              <a:t>15</a:t>
            </a:fld>
            <a:endParaRPr lang="en-US"/>
          </a:p>
        </p:txBody>
      </p:sp>
      <p:sp>
        <p:nvSpPr>
          <p:cNvPr id="6" name="CuadroTexto 5">
            <a:extLst>
              <a:ext uri="{FF2B5EF4-FFF2-40B4-BE49-F238E27FC236}">
                <a16:creationId xmlns:a16="http://schemas.microsoft.com/office/drawing/2014/main" id="{225191A1-E53E-C344-2677-2B9D66779F4A}"/>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7" name="CuadroTexto 6">
            <a:extLst>
              <a:ext uri="{FF2B5EF4-FFF2-40B4-BE49-F238E27FC236}">
                <a16:creationId xmlns:a16="http://schemas.microsoft.com/office/drawing/2014/main" id="{D357B7E7-E0B7-2425-238B-860181043AAB}"/>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cxnSp>
        <p:nvCxnSpPr>
          <p:cNvPr id="8" name="Conector recto 7">
            <a:extLst>
              <a:ext uri="{FF2B5EF4-FFF2-40B4-BE49-F238E27FC236}">
                <a16:creationId xmlns:a16="http://schemas.microsoft.com/office/drawing/2014/main" id="{7C61C332-32A5-532D-E981-3AF7A6714165}"/>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pic>
        <p:nvPicPr>
          <p:cNvPr id="12" name="Imagen 11">
            <a:extLst>
              <a:ext uri="{FF2B5EF4-FFF2-40B4-BE49-F238E27FC236}">
                <a16:creationId xmlns:a16="http://schemas.microsoft.com/office/drawing/2014/main" id="{9EEFB14A-F84F-2AF8-4471-35A7F4B7C517}"/>
              </a:ext>
            </a:extLst>
          </p:cNvPr>
          <p:cNvPicPr>
            <a:picLocks noChangeAspect="1"/>
          </p:cNvPicPr>
          <p:nvPr/>
        </p:nvPicPr>
        <p:blipFill>
          <a:blip r:embed="rId2"/>
          <a:stretch>
            <a:fillRect/>
          </a:stretch>
        </p:blipFill>
        <p:spPr>
          <a:xfrm>
            <a:off x="1210490" y="1414436"/>
            <a:ext cx="9771019" cy="5078439"/>
          </a:xfrm>
          <a:prstGeom prst="rect">
            <a:avLst/>
          </a:prstGeom>
        </p:spPr>
      </p:pic>
    </p:spTree>
    <p:extLst>
      <p:ext uri="{BB962C8B-B14F-4D97-AF65-F5344CB8AC3E}">
        <p14:creationId xmlns:p14="http://schemas.microsoft.com/office/powerpoint/2010/main" val="120421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AF3D5-5249-514D-B05E-AD856256AA8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69C2F86-7366-61A6-61FE-F65FBEB276BF}"/>
              </a:ext>
            </a:extLst>
          </p:cNvPr>
          <p:cNvSpPr>
            <a:spLocks noGrp="1"/>
          </p:cNvSpPr>
          <p:nvPr>
            <p:ph type="title"/>
          </p:nvPr>
        </p:nvSpPr>
        <p:spPr/>
        <p:txBody>
          <a:bodyPr/>
          <a:lstStyle/>
          <a:p>
            <a:r>
              <a:rPr lang="en-US" sz="4400" b="1" dirty="0">
                <a:solidFill>
                  <a:srgbClr val="002060"/>
                </a:solidFill>
              </a:rPr>
              <a:t>Feature importance</a:t>
            </a:r>
          </a:p>
        </p:txBody>
      </p:sp>
      <p:sp>
        <p:nvSpPr>
          <p:cNvPr id="4" name="Marcador de pie de página 3">
            <a:extLst>
              <a:ext uri="{FF2B5EF4-FFF2-40B4-BE49-F238E27FC236}">
                <a16:creationId xmlns:a16="http://schemas.microsoft.com/office/drawing/2014/main" id="{DC34E1F2-DB44-9E7B-60A3-3FA5F175CBD3}"/>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32932D17-18A9-5315-CE38-22052C021737}"/>
              </a:ext>
            </a:extLst>
          </p:cNvPr>
          <p:cNvSpPr>
            <a:spLocks noGrp="1"/>
          </p:cNvSpPr>
          <p:nvPr>
            <p:ph type="sldNum" sz="quarter" idx="12"/>
          </p:nvPr>
        </p:nvSpPr>
        <p:spPr/>
        <p:txBody>
          <a:bodyPr/>
          <a:lstStyle/>
          <a:p>
            <a:fld id="{39BB44AC-58CC-DE44-B617-9ACC00E747C4}" type="slidenum">
              <a:rPr lang="en-US" smtClean="0"/>
              <a:t>16</a:t>
            </a:fld>
            <a:endParaRPr lang="en-US"/>
          </a:p>
        </p:txBody>
      </p:sp>
      <p:sp>
        <p:nvSpPr>
          <p:cNvPr id="6" name="CuadroTexto 5">
            <a:extLst>
              <a:ext uri="{FF2B5EF4-FFF2-40B4-BE49-F238E27FC236}">
                <a16:creationId xmlns:a16="http://schemas.microsoft.com/office/drawing/2014/main" id="{819AA6B5-30F3-5C4C-1DD6-B52F4FC3348D}"/>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7" name="CuadroTexto 6">
            <a:extLst>
              <a:ext uri="{FF2B5EF4-FFF2-40B4-BE49-F238E27FC236}">
                <a16:creationId xmlns:a16="http://schemas.microsoft.com/office/drawing/2014/main" id="{47109FA7-740C-405D-018C-29CECD046327}"/>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cxnSp>
        <p:nvCxnSpPr>
          <p:cNvPr id="8" name="Conector recto 7">
            <a:extLst>
              <a:ext uri="{FF2B5EF4-FFF2-40B4-BE49-F238E27FC236}">
                <a16:creationId xmlns:a16="http://schemas.microsoft.com/office/drawing/2014/main" id="{235DD98D-98EB-4335-A786-CBB971ABC638}"/>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pic>
        <p:nvPicPr>
          <p:cNvPr id="3" name="Imagen 2">
            <a:extLst>
              <a:ext uri="{FF2B5EF4-FFF2-40B4-BE49-F238E27FC236}">
                <a16:creationId xmlns:a16="http://schemas.microsoft.com/office/drawing/2014/main" id="{74D260E2-EB17-378E-7DEB-134EDE3449FD}"/>
              </a:ext>
            </a:extLst>
          </p:cNvPr>
          <p:cNvPicPr>
            <a:picLocks noChangeAspect="1"/>
          </p:cNvPicPr>
          <p:nvPr/>
        </p:nvPicPr>
        <p:blipFill>
          <a:blip r:embed="rId3"/>
          <a:stretch>
            <a:fillRect/>
          </a:stretch>
        </p:blipFill>
        <p:spPr>
          <a:xfrm>
            <a:off x="2179749" y="1619248"/>
            <a:ext cx="7832501" cy="4268189"/>
          </a:xfrm>
          <a:prstGeom prst="rect">
            <a:avLst/>
          </a:prstGeom>
        </p:spPr>
      </p:pic>
    </p:spTree>
    <p:extLst>
      <p:ext uri="{BB962C8B-B14F-4D97-AF65-F5344CB8AC3E}">
        <p14:creationId xmlns:p14="http://schemas.microsoft.com/office/powerpoint/2010/main" val="3934430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A6198-9457-55B2-DF82-F6CA0EB3B1D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A8210A-EFBF-E713-3712-81C4877EA3E2}"/>
              </a:ext>
            </a:extLst>
          </p:cNvPr>
          <p:cNvSpPr>
            <a:spLocks noGrp="1"/>
          </p:cNvSpPr>
          <p:nvPr>
            <p:ph type="title"/>
          </p:nvPr>
        </p:nvSpPr>
        <p:spPr/>
        <p:txBody>
          <a:bodyPr/>
          <a:lstStyle/>
          <a:p>
            <a:r>
              <a:rPr lang="en-US" sz="4400" b="1" dirty="0">
                <a:solidFill>
                  <a:srgbClr val="002060"/>
                </a:solidFill>
              </a:rPr>
              <a:t>Conclusions</a:t>
            </a:r>
          </a:p>
        </p:txBody>
      </p:sp>
      <p:sp>
        <p:nvSpPr>
          <p:cNvPr id="9" name="Marcador de contenido 8">
            <a:extLst>
              <a:ext uri="{FF2B5EF4-FFF2-40B4-BE49-F238E27FC236}">
                <a16:creationId xmlns:a16="http://schemas.microsoft.com/office/drawing/2014/main" id="{9FA50030-C46F-B6A4-B4C1-BF91C5FB0C6A}"/>
              </a:ext>
            </a:extLst>
          </p:cNvPr>
          <p:cNvSpPr>
            <a:spLocks noGrp="1"/>
          </p:cNvSpPr>
          <p:nvPr>
            <p:ph idx="1"/>
          </p:nvPr>
        </p:nvSpPr>
        <p:spPr/>
        <p:txBody>
          <a:bodyPr/>
          <a:lstStyle/>
          <a:p>
            <a:r>
              <a:rPr lang="en-US" dirty="0"/>
              <a:t>Need more data!</a:t>
            </a:r>
          </a:p>
          <a:p>
            <a:r>
              <a:rPr lang="en-US" dirty="0"/>
              <a:t>The simplest models work better</a:t>
            </a:r>
          </a:p>
          <a:p>
            <a:r>
              <a:rPr lang="en-US" dirty="0"/>
              <a:t>NLP Challenge: too much … too little?</a:t>
            </a:r>
          </a:p>
          <a:p>
            <a:r>
              <a:rPr lang="en-US" dirty="0"/>
              <a:t>Success: Predictions </a:t>
            </a:r>
          </a:p>
          <a:p>
            <a:r>
              <a:rPr lang="en-US" dirty="0"/>
              <a:t>There is hope for private pension reforms</a:t>
            </a:r>
          </a:p>
          <a:p>
            <a:endParaRPr lang="en-US" dirty="0"/>
          </a:p>
          <a:p>
            <a:r>
              <a:rPr lang="en-US" dirty="0"/>
              <a:t>Tableau still is challenging</a:t>
            </a:r>
          </a:p>
          <a:p>
            <a:endParaRPr lang="en-US" dirty="0"/>
          </a:p>
        </p:txBody>
      </p:sp>
      <p:sp>
        <p:nvSpPr>
          <p:cNvPr id="4" name="Marcador de pie de página 3">
            <a:extLst>
              <a:ext uri="{FF2B5EF4-FFF2-40B4-BE49-F238E27FC236}">
                <a16:creationId xmlns:a16="http://schemas.microsoft.com/office/drawing/2014/main" id="{4F827432-9DF0-69B9-208E-15466E4C4EF6}"/>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9FD6531B-A3BB-1604-7BC1-6A1021F206C3}"/>
              </a:ext>
            </a:extLst>
          </p:cNvPr>
          <p:cNvSpPr>
            <a:spLocks noGrp="1"/>
          </p:cNvSpPr>
          <p:nvPr>
            <p:ph type="sldNum" sz="quarter" idx="12"/>
          </p:nvPr>
        </p:nvSpPr>
        <p:spPr/>
        <p:txBody>
          <a:bodyPr/>
          <a:lstStyle/>
          <a:p>
            <a:fld id="{39BB44AC-58CC-DE44-B617-9ACC00E747C4}" type="slidenum">
              <a:rPr lang="en-US" smtClean="0"/>
              <a:t>17</a:t>
            </a:fld>
            <a:endParaRPr lang="en-US"/>
          </a:p>
        </p:txBody>
      </p:sp>
      <p:sp>
        <p:nvSpPr>
          <p:cNvPr id="6" name="CuadroTexto 5">
            <a:extLst>
              <a:ext uri="{FF2B5EF4-FFF2-40B4-BE49-F238E27FC236}">
                <a16:creationId xmlns:a16="http://schemas.microsoft.com/office/drawing/2014/main" id="{2330FA38-FF86-3B20-3D1D-DDB6DCAD06CF}"/>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7" name="CuadroTexto 6">
            <a:extLst>
              <a:ext uri="{FF2B5EF4-FFF2-40B4-BE49-F238E27FC236}">
                <a16:creationId xmlns:a16="http://schemas.microsoft.com/office/drawing/2014/main" id="{35CE1B5C-B18F-B69C-0CF1-A00144E0CE29}"/>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cxnSp>
        <p:nvCxnSpPr>
          <p:cNvPr id="8" name="Conector recto 7">
            <a:extLst>
              <a:ext uri="{FF2B5EF4-FFF2-40B4-BE49-F238E27FC236}">
                <a16:creationId xmlns:a16="http://schemas.microsoft.com/office/drawing/2014/main" id="{4C43C88A-874D-C057-3BC2-3FCC53696EF6}"/>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173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554E3-60FA-60B7-FE7F-D0FE50EBC36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935C7DF-387C-68EE-3732-0D9FDF5F01A8}"/>
              </a:ext>
            </a:extLst>
          </p:cNvPr>
          <p:cNvSpPr>
            <a:spLocks noGrp="1"/>
          </p:cNvSpPr>
          <p:nvPr>
            <p:ph type="title"/>
          </p:nvPr>
        </p:nvSpPr>
        <p:spPr/>
        <p:txBody>
          <a:bodyPr/>
          <a:lstStyle/>
          <a:p>
            <a:r>
              <a:rPr lang="en-US" sz="4400" b="1" dirty="0">
                <a:solidFill>
                  <a:srgbClr val="002060"/>
                </a:solidFill>
              </a:rPr>
              <a:t>Thank you!</a:t>
            </a:r>
          </a:p>
        </p:txBody>
      </p:sp>
      <p:sp>
        <p:nvSpPr>
          <p:cNvPr id="11" name="Marcador de texto 10">
            <a:extLst>
              <a:ext uri="{FF2B5EF4-FFF2-40B4-BE49-F238E27FC236}">
                <a16:creationId xmlns:a16="http://schemas.microsoft.com/office/drawing/2014/main" id="{51E4E669-A543-5319-505D-4F1A02A09D8A}"/>
              </a:ext>
            </a:extLst>
          </p:cNvPr>
          <p:cNvSpPr>
            <a:spLocks noGrp="1"/>
          </p:cNvSpPr>
          <p:nvPr>
            <p:ph type="body" idx="1"/>
          </p:nvPr>
        </p:nvSpPr>
        <p:spPr/>
        <p:txBody>
          <a:bodyPr/>
          <a:lstStyle/>
          <a:p>
            <a:r>
              <a:rPr lang="en-US" dirty="0"/>
              <a:t>Private Pension Size and Private Pension Reforms</a:t>
            </a:r>
          </a:p>
          <a:p>
            <a:r>
              <a:rPr lang="en-US" dirty="0"/>
              <a:t>OECD Countries, 2005-2020</a:t>
            </a:r>
          </a:p>
        </p:txBody>
      </p:sp>
      <p:sp>
        <p:nvSpPr>
          <p:cNvPr id="5" name="Marcador de número de diapositiva 4">
            <a:extLst>
              <a:ext uri="{FF2B5EF4-FFF2-40B4-BE49-F238E27FC236}">
                <a16:creationId xmlns:a16="http://schemas.microsoft.com/office/drawing/2014/main" id="{ED927DCE-1A46-7FA7-242D-C63D360C8251}"/>
              </a:ext>
            </a:extLst>
          </p:cNvPr>
          <p:cNvSpPr>
            <a:spLocks noGrp="1"/>
          </p:cNvSpPr>
          <p:nvPr>
            <p:ph type="sldNum" sz="quarter" idx="12"/>
          </p:nvPr>
        </p:nvSpPr>
        <p:spPr/>
        <p:txBody>
          <a:bodyPr/>
          <a:lstStyle/>
          <a:p>
            <a:fld id="{39BB44AC-58CC-DE44-B617-9ACC00E747C4}" type="slidenum">
              <a:rPr lang="en-US" smtClean="0"/>
              <a:t>18</a:t>
            </a:fld>
            <a:endParaRPr lang="en-US"/>
          </a:p>
        </p:txBody>
      </p:sp>
      <p:sp>
        <p:nvSpPr>
          <p:cNvPr id="6" name="CuadroTexto 5">
            <a:extLst>
              <a:ext uri="{FF2B5EF4-FFF2-40B4-BE49-F238E27FC236}">
                <a16:creationId xmlns:a16="http://schemas.microsoft.com/office/drawing/2014/main" id="{3FABCE39-BFD9-A46F-549E-C8CEBF2CCCCB}"/>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7" name="CuadroTexto 6">
            <a:extLst>
              <a:ext uri="{FF2B5EF4-FFF2-40B4-BE49-F238E27FC236}">
                <a16:creationId xmlns:a16="http://schemas.microsoft.com/office/drawing/2014/main" id="{7A120F05-3EE6-F546-A0AE-8D987E453EAD}"/>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cxnSp>
        <p:nvCxnSpPr>
          <p:cNvPr id="8" name="Conector recto 7">
            <a:extLst>
              <a:ext uri="{FF2B5EF4-FFF2-40B4-BE49-F238E27FC236}">
                <a16:creationId xmlns:a16="http://schemas.microsoft.com/office/drawing/2014/main" id="{B08AE7A9-DA08-6ED5-6559-7A66B4C3DDFE}"/>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371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1D962-1E7B-DF1B-7743-224497E5DACA}"/>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DF19F098-42AA-9F2C-36FC-7BEA1C2C9BDB}"/>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cxnSp>
        <p:nvCxnSpPr>
          <p:cNvPr id="4" name="Conector recto 3">
            <a:extLst>
              <a:ext uri="{FF2B5EF4-FFF2-40B4-BE49-F238E27FC236}">
                <a16:creationId xmlns:a16="http://schemas.microsoft.com/office/drawing/2014/main" id="{5C293CA3-A967-2236-8A55-B143C95324C3}"/>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010BC7E5-86FB-E385-FFC1-3ECD22357B40}"/>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sp>
        <p:nvSpPr>
          <p:cNvPr id="7" name="CuadroTexto 6">
            <a:extLst>
              <a:ext uri="{FF2B5EF4-FFF2-40B4-BE49-F238E27FC236}">
                <a16:creationId xmlns:a16="http://schemas.microsoft.com/office/drawing/2014/main" id="{127A0C84-9C8A-FB0A-2E6B-97876B736F3D}"/>
              </a:ext>
            </a:extLst>
          </p:cNvPr>
          <p:cNvSpPr txBox="1"/>
          <p:nvPr/>
        </p:nvSpPr>
        <p:spPr>
          <a:xfrm>
            <a:off x="1244184" y="1690688"/>
            <a:ext cx="10598046" cy="4308872"/>
          </a:xfrm>
          <a:prstGeom prst="rect">
            <a:avLst/>
          </a:prstGeom>
          <a:noFill/>
        </p:spPr>
        <p:txBody>
          <a:bodyPr wrap="square" rtlCol="0">
            <a:spAutoFit/>
          </a:bodyPr>
          <a:lstStyle/>
          <a:p>
            <a:r>
              <a:rPr lang="en-US" sz="3200" dirty="0"/>
              <a:t>1. Motivation</a:t>
            </a:r>
          </a:p>
          <a:p>
            <a:r>
              <a:rPr lang="en-US" sz="3200" dirty="0"/>
              <a:t>2. Original reform data</a:t>
            </a:r>
          </a:p>
          <a:p>
            <a:r>
              <a:rPr lang="en-US" sz="3200" dirty="0"/>
              <a:t>3. Natural Language Processing (NLP):</a:t>
            </a:r>
          </a:p>
          <a:p>
            <a:pPr marL="742950" lvl="1" indent="-285750">
              <a:buFontTx/>
              <a:buChar char="-"/>
            </a:pPr>
            <a:r>
              <a:rPr lang="en-US" sz="3200" dirty="0"/>
              <a:t>	Supervised</a:t>
            </a:r>
          </a:p>
          <a:p>
            <a:pPr marL="742950" lvl="1" indent="-285750">
              <a:buFontTx/>
              <a:buChar char="-"/>
            </a:pPr>
            <a:r>
              <a:rPr lang="en-US" sz="3200" dirty="0"/>
              <a:t>Unsupervised </a:t>
            </a:r>
          </a:p>
          <a:p>
            <a:r>
              <a:rPr lang="en-US" sz="3200" dirty="0"/>
              <a:t>4. Exploratory Data Analysis</a:t>
            </a:r>
          </a:p>
          <a:p>
            <a:r>
              <a:rPr lang="en-US" sz="3200" dirty="0"/>
              <a:t>5. Regression models for predicting PFA</a:t>
            </a:r>
          </a:p>
          <a:p>
            <a:r>
              <a:rPr lang="en-US" sz="3200" dirty="0"/>
              <a:t>6. Conclusions</a:t>
            </a:r>
            <a:endParaRPr lang="en-US" dirty="0"/>
          </a:p>
          <a:p>
            <a:pPr marL="285750" indent="-285750">
              <a:buFontTx/>
              <a:buChar char="-"/>
            </a:pPr>
            <a:endParaRPr lang="en-US" dirty="0"/>
          </a:p>
        </p:txBody>
      </p:sp>
      <p:sp>
        <p:nvSpPr>
          <p:cNvPr id="9" name="Marcador de número de diapositiva 8">
            <a:extLst>
              <a:ext uri="{FF2B5EF4-FFF2-40B4-BE49-F238E27FC236}">
                <a16:creationId xmlns:a16="http://schemas.microsoft.com/office/drawing/2014/main" id="{AD0AADA4-7E6A-A4CF-D4CB-E55014E3B467}"/>
              </a:ext>
            </a:extLst>
          </p:cNvPr>
          <p:cNvSpPr>
            <a:spLocks noGrp="1"/>
          </p:cNvSpPr>
          <p:nvPr>
            <p:ph type="sldNum" sz="quarter" idx="12"/>
          </p:nvPr>
        </p:nvSpPr>
        <p:spPr/>
        <p:txBody>
          <a:bodyPr/>
          <a:lstStyle/>
          <a:p>
            <a:fld id="{39BB44AC-58CC-DE44-B617-9ACC00E747C4}" type="slidenum">
              <a:rPr lang="en-US" smtClean="0"/>
              <a:t>2</a:t>
            </a:fld>
            <a:endParaRPr lang="en-US"/>
          </a:p>
        </p:txBody>
      </p:sp>
      <p:sp>
        <p:nvSpPr>
          <p:cNvPr id="12" name="Título 11">
            <a:extLst>
              <a:ext uri="{FF2B5EF4-FFF2-40B4-BE49-F238E27FC236}">
                <a16:creationId xmlns:a16="http://schemas.microsoft.com/office/drawing/2014/main" id="{65BE5B32-A528-CFF7-2A21-7916F5F54A56}"/>
              </a:ext>
            </a:extLst>
          </p:cNvPr>
          <p:cNvSpPr>
            <a:spLocks noGrp="1"/>
          </p:cNvSpPr>
          <p:nvPr>
            <p:ph type="title"/>
          </p:nvPr>
        </p:nvSpPr>
        <p:spPr/>
        <p:txBody>
          <a:bodyPr/>
          <a:lstStyle/>
          <a:p>
            <a:r>
              <a:rPr lang="en-US" b="1" dirty="0">
                <a:solidFill>
                  <a:srgbClr val="002060"/>
                </a:solidFill>
              </a:rPr>
              <a:t>Project Overview</a:t>
            </a:r>
          </a:p>
        </p:txBody>
      </p:sp>
    </p:spTree>
    <p:extLst>
      <p:ext uri="{BB962C8B-B14F-4D97-AF65-F5344CB8AC3E}">
        <p14:creationId xmlns:p14="http://schemas.microsoft.com/office/powerpoint/2010/main" val="888216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00C89-6F2E-891F-14CE-2B564CEFFE1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0A9BDBE-0D07-6B47-FA2D-DBAE9BAA865C}"/>
              </a:ext>
            </a:extLst>
          </p:cNvPr>
          <p:cNvSpPr>
            <a:spLocks noGrp="1"/>
          </p:cNvSpPr>
          <p:nvPr>
            <p:ph type="title"/>
          </p:nvPr>
        </p:nvSpPr>
        <p:spPr/>
        <p:txBody>
          <a:bodyPr>
            <a:normAutofit/>
          </a:bodyPr>
          <a:lstStyle/>
          <a:p>
            <a:r>
              <a:rPr lang="en-US" sz="4000" b="1" dirty="0">
                <a:solidFill>
                  <a:srgbClr val="002060"/>
                </a:solidFill>
              </a:rPr>
              <a:t>Motivation </a:t>
            </a:r>
            <a:endParaRPr lang="en-US" sz="4000" dirty="0">
              <a:solidFill>
                <a:srgbClr val="002060"/>
              </a:solidFill>
            </a:endParaRPr>
          </a:p>
        </p:txBody>
      </p:sp>
      <p:sp>
        <p:nvSpPr>
          <p:cNvPr id="9" name="Marcador de contenido 8">
            <a:extLst>
              <a:ext uri="{FF2B5EF4-FFF2-40B4-BE49-F238E27FC236}">
                <a16:creationId xmlns:a16="http://schemas.microsoft.com/office/drawing/2014/main" id="{93634A4B-E200-1BAB-B0CD-9D4F8E171030}"/>
              </a:ext>
            </a:extLst>
          </p:cNvPr>
          <p:cNvSpPr>
            <a:spLocks noGrp="1"/>
          </p:cNvSpPr>
          <p:nvPr>
            <p:ph idx="1"/>
          </p:nvPr>
        </p:nvSpPr>
        <p:spPr/>
        <p:txBody>
          <a:bodyPr>
            <a:normAutofit fontScale="92500" lnSpcReduction="10000"/>
          </a:bodyPr>
          <a:lstStyle/>
          <a:p>
            <a:pPr algn="just"/>
            <a:r>
              <a:rPr lang="en-US" dirty="0"/>
              <a:t>International financial institutions advocate for the development of private pensions </a:t>
            </a:r>
            <a:r>
              <a:rPr lang="en-US" dirty="0">
                <a:solidFill>
                  <a:schemeClr val="bg1">
                    <a:lumMod val="50000"/>
                  </a:schemeClr>
                </a:solidFill>
              </a:rPr>
              <a:t>(World Bank 1994; Anderson 2019; Brooks 2005; Hinrichs 2020; Carone et al. 2016; Thomas and Spataro 2016)</a:t>
            </a:r>
          </a:p>
          <a:p>
            <a:pPr algn="just"/>
            <a:r>
              <a:rPr lang="en-US" dirty="0"/>
              <a:t>Highly heterogenous private pension designs </a:t>
            </a:r>
            <a:r>
              <a:rPr lang="en-US" dirty="0">
                <a:solidFill>
                  <a:schemeClr val="bg1">
                    <a:lumMod val="50000"/>
                  </a:schemeClr>
                </a:solidFill>
              </a:rPr>
              <a:t>(Barr and Diamond 2009; </a:t>
            </a:r>
            <a:r>
              <a:rPr lang="en-US" dirty="0" err="1">
                <a:solidFill>
                  <a:schemeClr val="bg1">
                    <a:lumMod val="50000"/>
                  </a:schemeClr>
                </a:solidFill>
              </a:rPr>
              <a:t>Fouejieu</a:t>
            </a:r>
            <a:r>
              <a:rPr lang="en-US" dirty="0">
                <a:solidFill>
                  <a:schemeClr val="bg1">
                    <a:lumMod val="50000"/>
                  </a:schemeClr>
                </a:solidFill>
              </a:rPr>
              <a:t> et al.2021)</a:t>
            </a:r>
            <a:r>
              <a:rPr lang="en-US" dirty="0"/>
              <a:t>.</a:t>
            </a:r>
          </a:p>
          <a:p>
            <a:pPr algn="just"/>
            <a:r>
              <a:rPr lang="en-US" dirty="0"/>
              <a:t>Political and economic determinants of pension reforms </a:t>
            </a:r>
            <a:r>
              <a:rPr lang="en-US" dirty="0">
                <a:solidFill>
                  <a:schemeClr val="bg1">
                    <a:lumMod val="50000"/>
                  </a:schemeClr>
                </a:solidFill>
              </a:rPr>
              <a:t>(Lora and Oliver 2004; Brooks 2002, 2005, 2007; </a:t>
            </a:r>
            <a:r>
              <a:rPr lang="en-US" dirty="0" err="1">
                <a:solidFill>
                  <a:schemeClr val="bg1">
                    <a:lumMod val="50000"/>
                  </a:schemeClr>
                </a:solidFill>
              </a:rPr>
              <a:t>Verbič</a:t>
            </a:r>
            <a:r>
              <a:rPr lang="en-US" dirty="0">
                <a:solidFill>
                  <a:schemeClr val="bg1">
                    <a:lumMod val="50000"/>
                  </a:schemeClr>
                </a:solidFill>
              </a:rPr>
              <a:t> and </a:t>
            </a:r>
            <a:r>
              <a:rPr lang="en-US" dirty="0" err="1">
                <a:solidFill>
                  <a:schemeClr val="bg1">
                    <a:lumMod val="50000"/>
                  </a:schemeClr>
                </a:solidFill>
              </a:rPr>
              <a:t>Spuk</a:t>
            </a:r>
            <a:r>
              <a:rPr lang="en-US" dirty="0">
                <a:solidFill>
                  <a:schemeClr val="bg1">
                    <a:lumMod val="50000"/>
                  </a:schemeClr>
                </a:solidFill>
              </a:rPr>
              <a:t> 2019; Fong and </a:t>
            </a:r>
            <a:r>
              <a:rPr lang="en-US" dirty="0" err="1">
                <a:solidFill>
                  <a:schemeClr val="bg1">
                    <a:lumMod val="50000"/>
                  </a:schemeClr>
                </a:solidFill>
              </a:rPr>
              <a:t>Leibrecht</a:t>
            </a:r>
            <a:r>
              <a:rPr lang="en-US" dirty="0">
                <a:solidFill>
                  <a:schemeClr val="bg1">
                    <a:lumMod val="50000"/>
                  </a:schemeClr>
                </a:solidFill>
              </a:rPr>
              <a:t> 2020; </a:t>
            </a:r>
            <a:r>
              <a:rPr lang="en-US" dirty="0" err="1">
                <a:solidFill>
                  <a:schemeClr val="bg1">
                    <a:lumMod val="50000"/>
                  </a:schemeClr>
                </a:solidFill>
              </a:rPr>
              <a:t>Beetsma</a:t>
            </a:r>
            <a:r>
              <a:rPr lang="en-US" dirty="0">
                <a:solidFill>
                  <a:schemeClr val="bg1">
                    <a:lumMod val="50000"/>
                  </a:schemeClr>
                </a:solidFill>
              </a:rPr>
              <a:t> et al.2020; Brooks and Kurtz 2007)</a:t>
            </a:r>
          </a:p>
          <a:p>
            <a:pPr marL="0" indent="0">
              <a:buNone/>
            </a:pPr>
            <a:endParaRPr lang="en-US" dirty="0"/>
          </a:p>
          <a:p>
            <a:pPr marL="0" indent="0" algn="ctr">
              <a:buNone/>
            </a:pPr>
            <a:r>
              <a:rPr lang="en-US" b="1" dirty="0">
                <a:solidFill>
                  <a:srgbClr val="002060"/>
                </a:solidFill>
              </a:rPr>
              <a:t>Have private pension reforms in OECD countries boosted pension funds’ size in the short run?</a:t>
            </a:r>
          </a:p>
          <a:p>
            <a:pPr marL="0" indent="0">
              <a:buNone/>
            </a:pPr>
            <a:endParaRPr lang="en-US" dirty="0"/>
          </a:p>
        </p:txBody>
      </p:sp>
      <p:sp>
        <p:nvSpPr>
          <p:cNvPr id="7" name="Marcador de pie de página 6">
            <a:extLst>
              <a:ext uri="{FF2B5EF4-FFF2-40B4-BE49-F238E27FC236}">
                <a16:creationId xmlns:a16="http://schemas.microsoft.com/office/drawing/2014/main" id="{83A978DD-5318-628F-53B5-F35A2CBE64D1}"/>
              </a:ext>
            </a:extLst>
          </p:cNvPr>
          <p:cNvSpPr>
            <a:spLocks noGrp="1"/>
          </p:cNvSpPr>
          <p:nvPr>
            <p:ph type="ftr" sz="quarter" idx="11"/>
          </p:nvPr>
        </p:nvSpPr>
        <p:spPr/>
        <p:txBody>
          <a:bodyPr/>
          <a:lstStyle/>
          <a:p>
            <a:endParaRPr lang="en-US"/>
          </a:p>
        </p:txBody>
      </p:sp>
      <p:sp>
        <p:nvSpPr>
          <p:cNvPr id="8" name="Marcador de número de diapositiva 7">
            <a:extLst>
              <a:ext uri="{FF2B5EF4-FFF2-40B4-BE49-F238E27FC236}">
                <a16:creationId xmlns:a16="http://schemas.microsoft.com/office/drawing/2014/main" id="{049848D3-CCF0-D833-9234-92B3369D7D28}"/>
              </a:ext>
            </a:extLst>
          </p:cNvPr>
          <p:cNvSpPr>
            <a:spLocks noGrp="1"/>
          </p:cNvSpPr>
          <p:nvPr>
            <p:ph type="sldNum" sz="quarter" idx="12"/>
          </p:nvPr>
        </p:nvSpPr>
        <p:spPr/>
        <p:txBody>
          <a:bodyPr/>
          <a:lstStyle/>
          <a:p>
            <a:fld id="{39BB44AC-58CC-DE44-B617-9ACC00E747C4}" type="slidenum">
              <a:rPr lang="en-US" smtClean="0"/>
              <a:t>3</a:t>
            </a:fld>
            <a:endParaRPr lang="en-US"/>
          </a:p>
        </p:txBody>
      </p:sp>
      <p:sp>
        <p:nvSpPr>
          <p:cNvPr id="3" name="CuadroTexto 2">
            <a:extLst>
              <a:ext uri="{FF2B5EF4-FFF2-40B4-BE49-F238E27FC236}">
                <a16:creationId xmlns:a16="http://schemas.microsoft.com/office/drawing/2014/main" id="{A1F6FE1F-FCED-C801-5F3B-693A60CF9035}"/>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cxnSp>
        <p:nvCxnSpPr>
          <p:cNvPr id="4" name="Conector recto 3">
            <a:extLst>
              <a:ext uri="{FF2B5EF4-FFF2-40B4-BE49-F238E27FC236}">
                <a16:creationId xmlns:a16="http://schemas.microsoft.com/office/drawing/2014/main" id="{9D521785-6A4D-3355-D9DE-E7314C78025C}"/>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44EC8363-188F-AE50-32F8-8C6700BE5DF1}"/>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spTree>
    <p:extLst>
      <p:ext uri="{BB962C8B-B14F-4D97-AF65-F5344CB8AC3E}">
        <p14:creationId xmlns:p14="http://schemas.microsoft.com/office/powerpoint/2010/main" val="58950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46B840-BC80-6D03-3968-E01119EB95E0}"/>
              </a:ext>
            </a:extLst>
          </p:cNvPr>
          <p:cNvSpPr>
            <a:spLocks noGrp="1"/>
          </p:cNvSpPr>
          <p:nvPr>
            <p:ph type="title"/>
          </p:nvPr>
        </p:nvSpPr>
        <p:spPr>
          <a:xfrm>
            <a:off x="838200" y="512165"/>
            <a:ext cx="10515600" cy="1325563"/>
          </a:xfrm>
        </p:spPr>
        <p:txBody>
          <a:bodyPr>
            <a:normAutofit/>
          </a:bodyPr>
          <a:lstStyle/>
          <a:p>
            <a:r>
              <a:rPr lang="en-US" sz="4000" b="1" dirty="0">
                <a:solidFill>
                  <a:srgbClr val="002060"/>
                </a:solidFill>
              </a:rPr>
              <a:t>Motivation: </a:t>
            </a:r>
            <a:br>
              <a:rPr lang="en-US" sz="4000" dirty="0">
                <a:solidFill>
                  <a:srgbClr val="002060"/>
                </a:solidFill>
              </a:rPr>
            </a:br>
            <a:r>
              <a:rPr lang="en-US" sz="4000" dirty="0">
                <a:solidFill>
                  <a:srgbClr val="002060"/>
                </a:solidFill>
              </a:rPr>
              <a:t>Pension funds’ assets and PP Reforms</a:t>
            </a:r>
          </a:p>
        </p:txBody>
      </p:sp>
      <p:pic>
        <p:nvPicPr>
          <p:cNvPr id="6" name="Imagen 5">
            <a:extLst>
              <a:ext uri="{FF2B5EF4-FFF2-40B4-BE49-F238E27FC236}">
                <a16:creationId xmlns:a16="http://schemas.microsoft.com/office/drawing/2014/main" id="{F29E5A38-8C73-32A5-DD99-760D4F8011F9}"/>
              </a:ext>
            </a:extLst>
          </p:cNvPr>
          <p:cNvPicPr>
            <a:picLocks noChangeAspect="1"/>
          </p:cNvPicPr>
          <p:nvPr/>
        </p:nvPicPr>
        <p:blipFill>
          <a:blip r:embed="rId3"/>
          <a:stretch>
            <a:fillRect/>
          </a:stretch>
        </p:blipFill>
        <p:spPr>
          <a:xfrm>
            <a:off x="652651" y="2079845"/>
            <a:ext cx="10445567" cy="4403651"/>
          </a:xfrm>
          <a:prstGeom prst="rect">
            <a:avLst/>
          </a:prstGeom>
        </p:spPr>
      </p:pic>
      <p:sp>
        <p:nvSpPr>
          <p:cNvPr id="3" name="CuadroTexto 2">
            <a:extLst>
              <a:ext uri="{FF2B5EF4-FFF2-40B4-BE49-F238E27FC236}">
                <a16:creationId xmlns:a16="http://schemas.microsoft.com/office/drawing/2014/main" id="{F9412AA1-B0B5-3187-2745-B622BA44C36D}"/>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cxnSp>
        <p:nvCxnSpPr>
          <p:cNvPr id="4" name="Conector recto 3">
            <a:extLst>
              <a:ext uri="{FF2B5EF4-FFF2-40B4-BE49-F238E27FC236}">
                <a16:creationId xmlns:a16="http://schemas.microsoft.com/office/drawing/2014/main" id="{04EB7B5B-FE34-8AB3-754A-C3714B05D549}"/>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F0C6C1E0-9D95-AF7C-ED41-0CBFD4354E84}"/>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sp>
        <p:nvSpPr>
          <p:cNvPr id="7" name="Marcador de pie de página 6">
            <a:extLst>
              <a:ext uri="{FF2B5EF4-FFF2-40B4-BE49-F238E27FC236}">
                <a16:creationId xmlns:a16="http://schemas.microsoft.com/office/drawing/2014/main" id="{F892BEAE-5475-1F52-DEF0-ABE1531254B0}"/>
              </a:ext>
            </a:extLst>
          </p:cNvPr>
          <p:cNvSpPr>
            <a:spLocks noGrp="1"/>
          </p:cNvSpPr>
          <p:nvPr>
            <p:ph type="ftr" sz="quarter" idx="11"/>
          </p:nvPr>
        </p:nvSpPr>
        <p:spPr/>
        <p:txBody>
          <a:bodyPr/>
          <a:lstStyle/>
          <a:p>
            <a:endParaRPr lang="en-US"/>
          </a:p>
        </p:txBody>
      </p:sp>
      <p:sp>
        <p:nvSpPr>
          <p:cNvPr id="8" name="Marcador de número de diapositiva 7">
            <a:extLst>
              <a:ext uri="{FF2B5EF4-FFF2-40B4-BE49-F238E27FC236}">
                <a16:creationId xmlns:a16="http://schemas.microsoft.com/office/drawing/2014/main" id="{07EBEE80-1071-5C07-748C-E110C1A33511}"/>
              </a:ext>
            </a:extLst>
          </p:cNvPr>
          <p:cNvSpPr>
            <a:spLocks noGrp="1"/>
          </p:cNvSpPr>
          <p:nvPr>
            <p:ph type="sldNum" sz="quarter" idx="12"/>
          </p:nvPr>
        </p:nvSpPr>
        <p:spPr/>
        <p:txBody>
          <a:bodyPr/>
          <a:lstStyle/>
          <a:p>
            <a:fld id="{39BB44AC-58CC-DE44-B617-9ACC00E747C4}" type="slidenum">
              <a:rPr lang="en-US" smtClean="0"/>
              <a:t>4</a:t>
            </a:fld>
            <a:endParaRPr lang="en-US"/>
          </a:p>
        </p:txBody>
      </p:sp>
    </p:spTree>
    <p:extLst>
      <p:ext uri="{BB962C8B-B14F-4D97-AF65-F5344CB8AC3E}">
        <p14:creationId xmlns:p14="http://schemas.microsoft.com/office/powerpoint/2010/main" val="294036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138910-412D-0763-EA71-B175E3401336}"/>
              </a:ext>
            </a:extLst>
          </p:cNvPr>
          <p:cNvSpPr>
            <a:spLocks noGrp="1"/>
          </p:cNvSpPr>
          <p:nvPr>
            <p:ph type="title"/>
          </p:nvPr>
        </p:nvSpPr>
        <p:spPr/>
        <p:txBody>
          <a:bodyPr/>
          <a:lstStyle/>
          <a:p>
            <a:r>
              <a:rPr lang="en-US" b="1" dirty="0">
                <a:solidFill>
                  <a:srgbClr val="002060"/>
                </a:solidFill>
              </a:rPr>
              <a:t>Pension reforms</a:t>
            </a:r>
          </a:p>
        </p:txBody>
      </p:sp>
      <p:pic>
        <p:nvPicPr>
          <p:cNvPr id="4" name="Marcador de contenido 3">
            <a:extLst>
              <a:ext uri="{FF2B5EF4-FFF2-40B4-BE49-F238E27FC236}">
                <a16:creationId xmlns:a16="http://schemas.microsoft.com/office/drawing/2014/main" id="{DF9CF353-7487-7010-311C-9316AEAA68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19167"/>
            <a:ext cx="10515600" cy="3964253"/>
          </a:xfrm>
          <a:prstGeom prst="rect">
            <a:avLst/>
          </a:prstGeom>
        </p:spPr>
      </p:pic>
      <p:sp>
        <p:nvSpPr>
          <p:cNvPr id="3" name="CuadroTexto 2">
            <a:extLst>
              <a:ext uri="{FF2B5EF4-FFF2-40B4-BE49-F238E27FC236}">
                <a16:creationId xmlns:a16="http://schemas.microsoft.com/office/drawing/2014/main" id="{4DB48F31-9ADA-4705-508D-7570CA8BD6A0}"/>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cxnSp>
        <p:nvCxnSpPr>
          <p:cNvPr id="5" name="Conector recto 4">
            <a:extLst>
              <a:ext uri="{FF2B5EF4-FFF2-40B4-BE49-F238E27FC236}">
                <a16:creationId xmlns:a16="http://schemas.microsoft.com/office/drawing/2014/main" id="{026579C6-0039-84A6-20F7-2A047A1696EA}"/>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 name="CuadroTexto 5">
            <a:extLst>
              <a:ext uri="{FF2B5EF4-FFF2-40B4-BE49-F238E27FC236}">
                <a16:creationId xmlns:a16="http://schemas.microsoft.com/office/drawing/2014/main" id="{CCA1350A-4170-5187-4A4A-5D505F46F253}"/>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sp>
        <p:nvSpPr>
          <p:cNvPr id="7" name="Marcador de pie de página 6">
            <a:extLst>
              <a:ext uri="{FF2B5EF4-FFF2-40B4-BE49-F238E27FC236}">
                <a16:creationId xmlns:a16="http://schemas.microsoft.com/office/drawing/2014/main" id="{81DBBFFB-23DD-E8CA-2E07-F65C0FA919BD}"/>
              </a:ext>
            </a:extLst>
          </p:cNvPr>
          <p:cNvSpPr>
            <a:spLocks noGrp="1"/>
          </p:cNvSpPr>
          <p:nvPr>
            <p:ph type="ftr" sz="quarter" idx="11"/>
          </p:nvPr>
        </p:nvSpPr>
        <p:spPr/>
        <p:txBody>
          <a:bodyPr/>
          <a:lstStyle/>
          <a:p>
            <a:endParaRPr lang="en-US"/>
          </a:p>
        </p:txBody>
      </p:sp>
      <p:sp>
        <p:nvSpPr>
          <p:cNvPr id="8" name="Marcador de número de diapositiva 7">
            <a:extLst>
              <a:ext uri="{FF2B5EF4-FFF2-40B4-BE49-F238E27FC236}">
                <a16:creationId xmlns:a16="http://schemas.microsoft.com/office/drawing/2014/main" id="{62B0417E-DD7B-55C6-0EAE-0D39D458E6AE}"/>
              </a:ext>
            </a:extLst>
          </p:cNvPr>
          <p:cNvSpPr>
            <a:spLocks noGrp="1"/>
          </p:cNvSpPr>
          <p:nvPr>
            <p:ph type="sldNum" sz="quarter" idx="12"/>
          </p:nvPr>
        </p:nvSpPr>
        <p:spPr/>
        <p:txBody>
          <a:bodyPr/>
          <a:lstStyle/>
          <a:p>
            <a:fld id="{39BB44AC-58CC-DE44-B617-9ACC00E747C4}" type="slidenum">
              <a:rPr lang="en-US" smtClean="0"/>
              <a:t>5</a:t>
            </a:fld>
            <a:endParaRPr lang="en-US"/>
          </a:p>
        </p:txBody>
      </p:sp>
    </p:spTree>
    <p:extLst>
      <p:ext uri="{BB962C8B-B14F-4D97-AF65-F5344CB8AC3E}">
        <p14:creationId xmlns:p14="http://schemas.microsoft.com/office/powerpoint/2010/main" val="1954598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BF0178-C9B5-A617-0E46-38013AB4BC60}"/>
              </a:ext>
            </a:extLst>
          </p:cNvPr>
          <p:cNvSpPr>
            <a:spLocks noGrp="1"/>
          </p:cNvSpPr>
          <p:nvPr>
            <p:ph type="title"/>
          </p:nvPr>
        </p:nvSpPr>
        <p:spPr>
          <a:xfrm>
            <a:off x="838200" y="479685"/>
            <a:ext cx="10515600" cy="1325563"/>
          </a:xfrm>
        </p:spPr>
        <p:txBody>
          <a:bodyPr/>
          <a:lstStyle/>
          <a:p>
            <a:r>
              <a:rPr lang="en-US" b="1" dirty="0">
                <a:solidFill>
                  <a:srgbClr val="002060"/>
                </a:solidFill>
              </a:rPr>
              <a:t>Original coding</a:t>
            </a:r>
            <a:r>
              <a:rPr lang="en-US" dirty="0">
                <a:solidFill>
                  <a:srgbClr val="002060"/>
                </a:solidFill>
              </a:rPr>
              <a:t>: 446 coded pension reforms</a:t>
            </a:r>
          </a:p>
        </p:txBody>
      </p:sp>
      <p:pic>
        <p:nvPicPr>
          <p:cNvPr id="7" name="Marcador de contenido 4">
            <a:extLst>
              <a:ext uri="{FF2B5EF4-FFF2-40B4-BE49-F238E27FC236}">
                <a16:creationId xmlns:a16="http://schemas.microsoft.com/office/drawing/2014/main" id="{B1CD688C-084C-66B6-7D0E-A466F8EE9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603" y="1645111"/>
            <a:ext cx="9068771" cy="4847764"/>
          </a:xfrm>
          <a:prstGeom prst="rect">
            <a:avLst/>
          </a:prstGeom>
        </p:spPr>
      </p:pic>
      <p:sp>
        <p:nvSpPr>
          <p:cNvPr id="3" name="CuadroTexto 2">
            <a:extLst>
              <a:ext uri="{FF2B5EF4-FFF2-40B4-BE49-F238E27FC236}">
                <a16:creationId xmlns:a16="http://schemas.microsoft.com/office/drawing/2014/main" id="{93C31CAB-EB25-548D-1B22-DB7BB65CA3D4}"/>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cxnSp>
        <p:nvCxnSpPr>
          <p:cNvPr id="4" name="Conector recto 3">
            <a:extLst>
              <a:ext uri="{FF2B5EF4-FFF2-40B4-BE49-F238E27FC236}">
                <a16:creationId xmlns:a16="http://schemas.microsoft.com/office/drawing/2014/main" id="{F035D4FA-9221-C87C-E897-8F618535F3E8}"/>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 name="CuadroTexto 4">
            <a:extLst>
              <a:ext uri="{FF2B5EF4-FFF2-40B4-BE49-F238E27FC236}">
                <a16:creationId xmlns:a16="http://schemas.microsoft.com/office/drawing/2014/main" id="{DE4B03D7-59FE-051F-935C-9F4293F03B4D}"/>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sp>
        <p:nvSpPr>
          <p:cNvPr id="8" name="Marcador de número de diapositiva 7">
            <a:extLst>
              <a:ext uri="{FF2B5EF4-FFF2-40B4-BE49-F238E27FC236}">
                <a16:creationId xmlns:a16="http://schemas.microsoft.com/office/drawing/2014/main" id="{39663D6C-51CF-1BB9-5119-401C9A4D2828}"/>
              </a:ext>
            </a:extLst>
          </p:cNvPr>
          <p:cNvSpPr>
            <a:spLocks noGrp="1"/>
          </p:cNvSpPr>
          <p:nvPr>
            <p:ph type="sldNum" sz="quarter" idx="12"/>
          </p:nvPr>
        </p:nvSpPr>
        <p:spPr/>
        <p:txBody>
          <a:bodyPr/>
          <a:lstStyle/>
          <a:p>
            <a:fld id="{39BB44AC-58CC-DE44-B617-9ACC00E747C4}" type="slidenum">
              <a:rPr lang="en-US" smtClean="0"/>
              <a:t>6</a:t>
            </a:fld>
            <a:endParaRPr lang="en-US"/>
          </a:p>
        </p:txBody>
      </p:sp>
    </p:spTree>
    <p:extLst>
      <p:ext uri="{BB962C8B-B14F-4D97-AF65-F5344CB8AC3E}">
        <p14:creationId xmlns:p14="http://schemas.microsoft.com/office/powerpoint/2010/main" val="88413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C974D7-D6AA-B40A-9289-DD5B530F792E}"/>
              </a:ext>
            </a:extLst>
          </p:cNvPr>
          <p:cNvSpPr>
            <a:spLocks noGrp="1"/>
          </p:cNvSpPr>
          <p:nvPr>
            <p:ph type="title"/>
          </p:nvPr>
        </p:nvSpPr>
        <p:spPr/>
        <p:txBody>
          <a:bodyPr/>
          <a:lstStyle/>
          <a:p>
            <a:r>
              <a:rPr lang="en-US" b="1" dirty="0">
                <a:solidFill>
                  <a:srgbClr val="002060"/>
                </a:solidFill>
              </a:rPr>
              <a:t>Original coding</a:t>
            </a:r>
            <a:r>
              <a:rPr lang="en-US" dirty="0">
                <a:solidFill>
                  <a:srgbClr val="002060"/>
                </a:solidFill>
              </a:rPr>
              <a:t>:</a:t>
            </a:r>
            <a:endParaRPr lang="en-US" dirty="0"/>
          </a:p>
        </p:txBody>
      </p:sp>
      <p:sp>
        <p:nvSpPr>
          <p:cNvPr id="4" name="Marcador de pie de página 3">
            <a:extLst>
              <a:ext uri="{FF2B5EF4-FFF2-40B4-BE49-F238E27FC236}">
                <a16:creationId xmlns:a16="http://schemas.microsoft.com/office/drawing/2014/main" id="{9DF260FB-5F0D-4990-BCAF-A8B144944785}"/>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18C2CC10-3247-F428-08A9-44512A94A6D2}"/>
              </a:ext>
            </a:extLst>
          </p:cNvPr>
          <p:cNvSpPr>
            <a:spLocks noGrp="1"/>
          </p:cNvSpPr>
          <p:nvPr>
            <p:ph type="sldNum" sz="quarter" idx="12"/>
          </p:nvPr>
        </p:nvSpPr>
        <p:spPr/>
        <p:txBody>
          <a:bodyPr/>
          <a:lstStyle/>
          <a:p>
            <a:fld id="{39BB44AC-58CC-DE44-B617-9ACC00E747C4}" type="slidenum">
              <a:rPr lang="en-US" smtClean="0"/>
              <a:t>7</a:t>
            </a:fld>
            <a:endParaRPr lang="en-US"/>
          </a:p>
        </p:txBody>
      </p:sp>
      <p:pic>
        <p:nvPicPr>
          <p:cNvPr id="6" name="Marcador de contenido 4">
            <a:extLst>
              <a:ext uri="{FF2B5EF4-FFF2-40B4-BE49-F238E27FC236}">
                <a16:creationId xmlns:a16="http://schemas.microsoft.com/office/drawing/2014/main" id="{9F648CE3-7BB7-A724-D2CA-D7C74B79FA9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07198" y="1396538"/>
            <a:ext cx="7226223" cy="4780425"/>
          </a:xfrm>
          <a:noFill/>
        </p:spPr>
      </p:pic>
    </p:spTree>
    <p:extLst>
      <p:ext uri="{BB962C8B-B14F-4D97-AF65-F5344CB8AC3E}">
        <p14:creationId xmlns:p14="http://schemas.microsoft.com/office/powerpoint/2010/main" val="1949757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0ABDE6-6346-FDC0-7C45-A26CA04B84D4}"/>
              </a:ext>
            </a:extLst>
          </p:cNvPr>
          <p:cNvSpPr>
            <a:spLocks noGrp="1"/>
          </p:cNvSpPr>
          <p:nvPr>
            <p:ph type="title"/>
          </p:nvPr>
        </p:nvSpPr>
        <p:spPr/>
        <p:txBody>
          <a:bodyPr/>
          <a:lstStyle/>
          <a:p>
            <a:r>
              <a:rPr lang="en-US" b="1" dirty="0">
                <a:solidFill>
                  <a:srgbClr val="002060"/>
                </a:solidFill>
              </a:rPr>
              <a:t>Supervised NLP</a:t>
            </a:r>
          </a:p>
        </p:txBody>
      </p:sp>
      <p:sp>
        <p:nvSpPr>
          <p:cNvPr id="5" name="Marcador de número de diapositiva 4">
            <a:extLst>
              <a:ext uri="{FF2B5EF4-FFF2-40B4-BE49-F238E27FC236}">
                <a16:creationId xmlns:a16="http://schemas.microsoft.com/office/drawing/2014/main" id="{0FEA3634-D127-0399-75C2-53D4AE8A39DA}"/>
              </a:ext>
            </a:extLst>
          </p:cNvPr>
          <p:cNvSpPr>
            <a:spLocks noGrp="1"/>
          </p:cNvSpPr>
          <p:nvPr>
            <p:ph type="sldNum" sz="quarter" idx="12"/>
          </p:nvPr>
        </p:nvSpPr>
        <p:spPr/>
        <p:txBody>
          <a:bodyPr/>
          <a:lstStyle/>
          <a:p>
            <a:fld id="{39BB44AC-58CC-DE44-B617-9ACC00E747C4}" type="slidenum">
              <a:rPr lang="en-US" smtClean="0"/>
              <a:t>8</a:t>
            </a:fld>
            <a:endParaRPr lang="en-US"/>
          </a:p>
        </p:txBody>
      </p:sp>
      <p:graphicFrame>
        <p:nvGraphicFramePr>
          <p:cNvPr id="6" name="Marcador de contenido 2">
            <a:extLst>
              <a:ext uri="{FF2B5EF4-FFF2-40B4-BE49-F238E27FC236}">
                <a16:creationId xmlns:a16="http://schemas.microsoft.com/office/drawing/2014/main" id="{BE31B0E0-34F6-CB56-56AB-6F1A30A16F38}"/>
              </a:ext>
            </a:extLst>
          </p:cNvPr>
          <p:cNvGraphicFramePr>
            <a:graphicFrameLocks noGrp="1"/>
          </p:cNvGraphicFramePr>
          <p:nvPr>
            <p:ph idx="1"/>
            <p:extLst>
              <p:ext uri="{D42A27DB-BD31-4B8C-83A1-F6EECF244321}">
                <p14:modId xmlns:p14="http://schemas.microsoft.com/office/powerpoint/2010/main" val="541102917"/>
              </p:ext>
            </p:extLst>
          </p:nvPr>
        </p:nvGraphicFramePr>
        <p:xfrm>
          <a:off x="6584430" y="1041399"/>
          <a:ext cx="5257800" cy="5001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Conector recto 6">
            <a:extLst>
              <a:ext uri="{FF2B5EF4-FFF2-40B4-BE49-F238E27FC236}">
                <a16:creationId xmlns:a16="http://schemas.microsoft.com/office/drawing/2014/main" id="{9FCBD1C0-D1B6-7478-229B-47F96882DE02}"/>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FF6DC044-FB72-82B3-CB58-DFCE1CB8FA81}"/>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9" name="CuadroTexto 8">
            <a:extLst>
              <a:ext uri="{FF2B5EF4-FFF2-40B4-BE49-F238E27FC236}">
                <a16:creationId xmlns:a16="http://schemas.microsoft.com/office/drawing/2014/main" id="{67554B15-990C-166C-E713-7F8226D00956}"/>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pic>
        <p:nvPicPr>
          <p:cNvPr id="11" name="Imagen 10">
            <a:extLst>
              <a:ext uri="{FF2B5EF4-FFF2-40B4-BE49-F238E27FC236}">
                <a16:creationId xmlns:a16="http://schemas.microsoft.com/office/drawing/2014/main" id="{4874B75E-E4FE-6CF2-985B-A88CB5921228}"/>
              </a:ext>
            </a:extLst>
          </p:cNvPr>
          <p:cNvPicPr>
            <a:picLocks noChangeAspect="1"/>
          </p:cNvPicPr>
          <p:nvPr/>
        </p:nvPicPr>
        <p:blipFill>
          <a:blip r:embed="rId7"/>
          <a:stretch>
            <a:fillRect/>
          </a:stretch>
        </p:blipFill>
        <p:spPr>
          <a:xfrm>
            <a:off x="107464" y="1593925"/>
            <a:ext cx="5988536" cy="3896360"/>
          </a:xfrm>
          <a:prstGeom prst="rect">
            <a:avLst/>
          </a:prstGeom>
        </p:spPr>
      </p:pic>
    </p:spTree>
    <p:extLst>
      <p:ext uri="{BB962C8B-B14F-4D97-AF65-F5344CB8AC3E}">
        <p14:creationId xmlns:p14="http://schemas.microsoft.com/office/powerpoint/2010/main" val="1582250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A67BA-3DC9-1DF3-C8AE-78D82C2BB7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8CC87AA-AD57-F171-1F47-A155F145F5EA}"/>
              </a:ext>
            </a:extLst>
          </p:cNvPr>
          <p:cNvSpPr>
            <a:spLocks noGrp="1"/>
          </p:cNvSpPr>
          <p:nvPr>
            <p:ph type="title"/>
          </p:nvPr>
        </p:nvSpPr>
        <p:spPr/>
        <p:txBody>
          <a:bodyPr/>
          <a:lstStyle/>
          <a:p>
            <a:r>
              <a:rPr lang="en-US" b="1" dirty="0">
                <a:solidFill>
                  <a:srgbClr val="002060"/>
                </a:solidFill>
              </a:rPr>
              <a:t>Supervised NLP: Best model</a:t>
            </a:r>
          </a:p>
        </p:txBody>
      </p:sp>
      <p:sp>
        <p:nvSpPr>
          <p:cNvPr id="4" name="Marcador de pie de página 3">
            <a:extLst>
              <a:ext uri="{FF2B5EF4-FFF2-40B4-BE49-F238E27FC236}">
                <a16:creationId xmlns:a16="http://schemas.microsoft.com/office/drawing/2014/main" id="{20385EB6-A62B-5D3A-35B9-4E900C3C01F0}"/>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40362C44-5A6B-A700-E369-D50815DCA836}"/>
              </a:ext>
            </a:extLst>
          </p:cNvPr>
          <p:cNvSpPr>
            <a:spLocks noGrp="1"/>
          </p:cNvSpPr>
          <p:nvPr>
            <p:ph type="sldNum" sz="quarter" idx="12"/>
          </p:nvPr>
        </p:nvSpPr>
        <p:spPr/>
        <p:txBody>
          <a:bodyPr/>
          <a:lstStyle/>
          <a:p>
            <a:fld id="{39BB44AC-58CC-DE44-B617-9ACC00E747C4}" type="slidenum">
              <a:rPr lang="en-US" smtClean="0"/>
              <a:t>9</a:t>
            </a:fld>
            <a:endParaRPr lang="en-US"/>
          </a:p>
        </p:txBody>
      </p:sp>
      <p:cxnSp>
        <p:nvCxnSpPr>
          <p:cNvPr id="7" name="Conector recto 6">
            <a:extLst>
              <a:ext uri="{FF2B5EF4-FFF2-40B4-BE49-F238E27FC236}">
                <a16:creationId xmlns:a16="http://schemas.microsoft.com/office/drawing/2014/main" id="{A4DB0A31-2B90-B1E6-9A45-6055A9769D08}"/>
              </a:ext>
            </a:extLst>
          </p:cNvPr>
          <p:cNvCxnSpPr/>
          <p:nvPr/>
        </p:nvCxnSpPr>
        <p:spPr>
          <a:xfrm>
            <a:off x="239843" y="479685"/>
            <a:ext cx="11602387"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8" name="CuadroTexto 7">
            <a:extLst>
              <a:ext uri="{FF2B5EF4-FFF2-40B4-BE49-F238E27FC236}">
                <a16:creationId xmlns:a16="http://schemas.microsoft.com/office/drawing/2014/main" id="{9DBAA7F2-82BF-B527-001E-FC010BD71883}"/>
              </a:ext>
            </a:extLst>
          </p:cNvPr>
          <p:cNvSpPr txBox="1"/>
          <p:nvPr/>
        </p:nvSpPr>
        <p:spPr>
          <a:xfrm>
            <a:off x="239843" y="104931"/>
            <a:ext cx="4107305" cy="374754"/>
          </a:xfrm>
          <a:prstGeom prst="rect">
            <a:avLst/>
          </a:prstGeom>
          <a:noFill/>
        </p:spPr>
        <p:txBody>
          <a:bodyPr wrap="square" rtlCol="0">
            <a:spAutoFit/>
          </a:bodyPr>
          <a:lstStyle/>
          <a:p>
            <a:r>
              <a:rPr lang="en-US" dirty="0">
                <a:solidFill>
                  <a:schemeClr val="bg1">
                    <a:lumMod val="75000"/>
                  </a:schemeClr>
                </a:solidFill>
              </a:rPr>
              <a:t>Data &amp; Machine Learning</a:t>
            </a:r>
          </a:p>
        </p:txBody>
      </p:sp>
      <p:sp>
        <p:nvSpPr>
          <p:cNvPr id="9" name="CuadroTexto 8">
            <a:extLst>
              <a:ext uri="{FF2B5EF4-FFF2-40B4-BE49-F238E27FC236}">
                <a16:creationId xmlns:a16="http://schemas.microsoft.com/office/drawing/2014/main" id="{531CA486-834F-9978-AC96-38182D06975C}"/>
              </a:ext>
            </a:extLst>
          </p:cNvPr>
          <p:cNvSpPr txBox="1"/>
          <p:nvPr/>
        </p:nvSpPr>
        <p:spPr>
          <a:xfrm>
            <a:off x="7857348" y="137411"/>
            <a:ext cx="4107305" cy="374754"/>
          </a:xfrm>
          <a:prstGeom prst="rect">
            <a:avLst/>
          </a:prstGeom>
          <a:noFill/>
        </p:spPr>
        <p:txBody>
          <a:bodyPr wrap="square" rtlCol="0">
            <a:spAutoFit/>
          </a:bodyPr>
          <a:lstStyle/>
          <a:p>
            <a:pPr algn="r"/>
            <a:r>
              <a:rPr lang="en-US" dirty="0">
                <a:solidFill>
                  <a:schemeClr val="bg1">
                    <a:lumMod val="75000"/>
                  </a:schemeClr>
                </a:solidFill>
              </a:rPr>
              <a:t>Final Project</a:t>
            </a:r>
          </a:p>
        </p:txBody>
      </p:sp>
      <p:pic>
        <p:nvPicPr>
          <p:cNvPr id="10" name="Imagen 9">
            <a:extLst>
              <a:ext uri="{FF2B5EF4-FFF2-40B4-BE49-F238E27FC236}">
                <a16:creationId xmlns:a16="http://schemas.microsoft.com/office/drawing/2014/main" id="{0DFA5C30-CBB5-8D24-CA6F-13FF69C516CE}"/>
              </a:ext>
            </a:extLst>
          </p:cNvPr>
          <p:cNvPicPr>
            <a:picLocks noChangeAspect="1"/>
          </p:cNvPicPr>
          <p:nvPr/>
        </p:nvPicPr>
        <p:blipFill>
          <a:blip r:embed="rId3"/>
          <a:stretch>
            <a:fillRect/>
          </a:stretch>
        </p:blipFill>
        <p:spPr>
          <a:xfrm>
            <a:off x="5931306" y="1356904"/>
            <a:ext cx="4858649" cy="4071458"/>
          </a:xfrm>
          <a:prstGeom prst="rect">
            <a:avLst/>
          </a:prstGeom>
        </p:spPr>
      </p:pic>
      <p:pic>
        <p:nvPicPr>
          <p:cNvPr id="15" name="Marcador de contenido 14">
            <a:extLst>
              <a:ext uri="{FF2B5EF4-FFF2-40B4-BE49-F238E27FC236}">
                <a16:creationId xmlns:a16="http://schemas.microsoft.com/office/drawing/2014/main" id="{6B290A44-E5A6-2CDC-63BE-F4015E8EFEBF}"/>
              </a:ext>
            </a:extLst>
          </p:cNvPr>
          <p:cNvPicPr>
            <a:picLocks noGrp="1" noChangeAspect="1"/>
          </p:cNvPicPr>
          <p:nvPr>
            <p:ph idx="1"/>
          </p:nvPr>
        </p:nvPicPr>
        <p:blipFill>
          <a:blip r:embed="rId4"/>
          <a:stretch>
            <a:fillRect/>
          </a:stretch>
        </p:blipFill>
        <p:spPr>
          <a:xfrm>
            <a:off x="838200" y="2096701"/>
            <a:ext cx="3648576" cy="2011746"/>
          </a:xfrm>
        </p:spPr>
      </p:pic>
      <p:pic>
        <p:nvPicPr>
          <p:cNvPr id="17" name="Imagen 16">
            <a:extLst>
              <a:ext uri="{FF2B5EF4-FFF2-40B4-BE49-F238E27FC236}">
                <a16:creationId xmlns:a16="http://schemas.microsoft.com/office/drawing/2014/main" id="{E93DB442-854B-41FA-3248-46E474D2743B}"/>
              </a:ext>
            </a:extLst>
          </p:cNvPr>
          <p:cNvPicPr>
            <a:picLocks noChangeAspect="1"/>
          </p:cNvPicPr>
          <p:nvPr/>
        </p:nvPicPr>
        <p:blipFill>
          <a:blip r:embed="rId5"/>
          <a:stretch>
            <a:fillRect/>
          </a:stretch>
        </p:blipFill>
        <p:spPr>
          <a:xfrm>
            <a:off x="838200" y="5669970"/>
            <a:ext cx="7772400" cy="444772"/>
          </a:xfrm>
          <a:prstGeom prst="rect">
            <a:avLst/>
          </a:prstGeom>
        </p:spPr>
      </p:pic>
      <p:sp>
        <p:nvSpPr>
          <p:cNvPr id="18" name="CuadroTexto 17">
            <a:extLst>
              <a:ext uri="{FF2B5EF4-FFF2-40B4-BE49-F238E27FC236}">
                <a16:creationId xmlns:a16="http://schemas.microsoft.com/office/drawing/2014/main" id="{3060C7D1-0335-B3E8-7D02-83C0011DE3E0}"/>
              </a:ext>
            </a:extLst>
          </p:cNvPr>
          <p:cNvSpPr txBox="1"/>
          <p:nvPr/>
        </p:nvSpPr>
        <p:spPr>
          <a:xfrm>
            <a:off x="2088828" y="1692136"/>
            <a:ext cx="2362200" cy="369332"/>
          </a:xfrm>
          <a:prstGeom prst="rect">
            <a:avLst/>
          </a:prstGeom>
          <a:noFill/>
        </p:spPr>
        <p:txBody>
          <a:bodyPr wrap="square" rtlCol="0">
            <a:spAutoFit/>
          </a:bodyPr>
          <a:lstStyle/>
          <a:p>
            <a:r>
              <a:rPr lang="en-US" dirty="0">
                <a:latin typeface="PT Serif" panose="020A0603040505020204" pitchFamily="18" charset="77"/>
              </a:rPr>
              <a:t>Classification report</a:t>
            </a:r>
          </a:p>
        </p:txBody>
      </p:sp>
      <p:sp>
        <p:nvSpPr>
          <p:cNvPr id="19" name="CuadroTexto 18">
            <a:extLst>
              <a:ext uri="{FF2B5EF4-FFF2-40B4-BE49-F238E27FC236}">
                <a16:creationId xmlns:a16="http://schemas.microsoft.com/office/drawing/2014/main" id="{845834BB-1046-CA88-24D8-4ACAE4C9924E}"/>
              </a:ext>
            </a:extLst>
          </p:cNvPr>
          <p:cNvSpPr txBox="1"/>
          <p:nvPr/>
        </p:nvSpPr>
        <p:spPr>
          <a:xfrm>
            <a:off x="1022553" y="5303560"/>
            <a:ext cx="3016047" cy="369332"/>
          </a:xfrm>
          <a:prstGeom prst="rect">
            <a:avLst/>
          </a:prstGeom>
          <a:noFill/>
        </p:spPr>
        <p:txBody>
          <a:bodyPr wrap="square" rtlCol="0">
            <a:spAutoFit/>
          </a:bodyPr>
          <a:lstStyle/>
          <a:p>
            <a:r>
              <a:rPr lang="en-US" dirty="0">
                <a:latin typeface="PT Serif" panose="020A0603040505020204" pitchFamily="18" charset="77"/>
              </a:rPr>
              <a:t>Cross Validation report</a:t>
            </a:r>
          </a:p>
        </p:txBody>
      </p:sp>
    </p:spTree>
    <p:extLst>
      <p:ext uri="{BB962C8B-B14F-4D97-AF65-F5344CB8AC3E}">
        <p14:creationId xmlns:p14="http://schemas.microsoft.com/office/powerpoint/2010/main" val="31947818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2232</TotalTime>
  <Words>2568</Words>
  <Application>Microsoft Macintosh PowerPoint</Application>
  <PresentationFormat>Panorámica</PresentationFormat>
  <Paragraphs>248</Paragraphs>
  <Slides>18</Slides>
  <Notes>10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18</vt:i4>
      </vt:variant>
    </vt:vector>
  </HeadingPairs>
  <TitlesOfParts>
    <vt:vector size="27" baseType="lpstr">
      <vt:lpstr>__Inter_d9825c</vt:lpstr>
      <vt:lpstr>Aptos</vt:lpstr>
      <vt:lpstr>Aptos Display</vt:lpstr>
      <vt:lpstr>Arial</vt:lpstr>
      <vt:lpstr>Menlo</vt:lpstr>
      <vt:lpstr>PT Serif</vt:lpstr>
      <vt:lpstr>source-serif-pro</vt:lpstr>
      <vt:lpstr>Times</vt:lpstr>
      <vt:lpstr>Tema de Office</vt:lpstr>
      <vt:lpstr>Private pension size and reforms OECD countries, 2005-2020</vt:lpstr>
      <vt:lpstr>Project Overview</vt:lpstr>
      <vt:lpstr>Motivation </vt:lpstr>
      <vt:lpstr>Motivation:  Pension funds’ assets and PP Reforms</vt:lpstr>
      <vt:lpstr>Pension reforms</vt:lpstr>
      <vt:lpstr>Original coding: 446 coded pension reforms</vt:lpstr>
      <vt:lpstr>Original coding:</vt:lpstr>
      <vt:lpstr>Supervised NLP</vt:lpstr>
      <vt:lpstr>Supervised NLP: Best model</vt:lpstr>
      <vt:lpstr>Unsupervised NLP</vt:lpstr>
      <vt:lpstr>Regression Model: Target “PFA”</vt:lpstr>
      <vt:lpstr>Exploratory Data Analysis</vt:lpstr>
      <vt:lpstr>Model Comparison</vt:lpstr>
      <vt:lpstr>Best Regression Model</vt:lpstr>
      <vt:lpstr>Best Regression Model</vt:lpstr>
      <vt:lpstr>Feature importance</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 Ynes Gonzales Santisteban</dc:creator>
  <cp:lastModifiedBy>Sara Ynes Gonzales Santisteban</cp:lastModifiedBy>
  <cp:revision>27</cp:revision>
  <dcterms:created xsi:type="dcterms:W3CDTF">2025-01-29T14:58:55Z</dcterms:created>
  <dcterms:modified xsi:type="dcterms:W3CDTF">2025-01-31T10:53:51Z</dcterms:modified>
</cp:coreProperties>
</file>