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56" r:id="rId2"/>
    <p:sldId id="296" r:id="rId3"/>
    <p:sldId id="260" r:id="rId4"/>
    <p:sldId id="261" r:id="rId5"/>
    <p:sldId id="348" r:id="rId6"/>
    <p:sldId id="350" r:id="rId7"/>
    <p:sldId id="367" r:id="rId8"/>
    <p:sldId id="262" r:id="rId9"/>
    <p:sldId id="368" r:id="rId10"/>
    <p:sldId id="369" r:id="rId11"/>
    <p:sldId id="411" r:id="rId12"/>
    <p:sldId id="370" r:id="rId13"/>
    <p:sldId id="371" r:id="rId14"/>
    <p:sldId id="372" r:id="rId15"/>
    <p:sldId id="301" r:id="rId16"/>
    <p:sldId id="374" r:id="rId17"/>
    <p:sldId id="375" r:id="rId18"/>
    <p:sldId id="376" r:id="rId19"/>
    <p:sldId id="380" r:id="rId20"/>
    <p:sldId id="377" r:id="rId21"/>
    <p:sldId id="378" r:id="rId22"/>
    <p:sldId id="379" r:id="rId23"/>
    <p:sldId id="384" r:id="rId24"/>
    <p:sldId id="381" r:id="rId25"/>
    <p:sldId id="382" r:id="rId26"/>
    <p:sldId id="383" r:id="rId27"/>
    <p:sldId id="386" r:id="rId28"/>
    <p:sldId id="387" r:id="rId29"/>
    <p:sldId id="389" r:id="rId30"/>
    <p:sldId id="391" r:id="rId31"/>
    <p:sldId id="394" r:id="rId32"/>
    <p:sldId id="395" r:id="rId33"/>
    <p:sldId id="396" r:id="rId34"/>
    <p:sldId id="398" r:id="rId35"/>
    <p:sldId id="399" r:id="rId36"/>
    <p:sldId id="403" r:id="rId37"/>
    <p:sldId id="404" r:id="rId38"/>
    <p:sldId id="402" r:id="rId39"/>
    <p:sldId id="400" r:id="rId40"/>
    <p:sldId id="405" r:id="rId41"/>
    <p:sldId id="406" r:id="rId42"/>
    <p:sldId id="407" r:id="rId43"/>
    <p:sldId id="408" r:id="rId44"/>
    <p:sldId id="409" r:id="rId45"/>
    <p:sldId id="412" r:id="rId46"/>
    <p:sldId id="413" r:id="rId47"/>
    <p:sldId id="414" r:id="rId48"/>
    <p:sldId id="415" r:id="rId49"/>
    <p:sldId id="410" r:id="rId50"/>
    <p:sldId id="336" r:id="rId51"/>
  </p:sldIdLst>
  <p:sldSz cx="9144000" cy="5143500" type="screen16x9"/>
  <p:notesSz cx="6858000" cy="9144000"/>
  <p:embeddedFontLst>
    <p:embeddedFont>
      <p:font typeface="B Nazanin" panose="00000400000000000000" pitchFamily="2" charset="-78"/>
      <p:regular r:id="rId53"/>
    </p:embeddedFont>
    <p:embeddedFont>
      <p:font typeface="Calibri" panose="020F0502020204030204" pitchFamily="34" charset="0"/>
      <p:regular r:id="rId54"/>
      <p:bold r:id="rId55"/>
      <p:italic r:id="rId56"/>
      <p:boldItalic r:id="rId57"/>
    </p:embeddedFont>
    <p:embeddedFont>
      <p:font typeface="Lexend Deca" panose="020B0604020202020204" charset="0"/>
      <p:regular r:id="rId58"/>
      <p:bold r:id="rId59"/>
    </p:embeddedFont>
    <p:embeddedFont>
      <p:font typeface="Muli" panose="02000503040000020004" pitchFamily="2" charset="0"/>
      <p:regular r:id="rId60"/>
      <p:bold r:id="rId61"/>
      <p:italic r:id="rId62"/>
      <p:boldItalic r:id="rId63"/>
    </p:embeddedFont>
    <p:embeddedFont>
      <p:font typeface="Simplified Arabic" panose="02020603050405020304" pitchFamily="18" charset="-78"/>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72F067-7E32-42C3-9973-49CB1EAE6751}">
  <a:tblStyle styleId="{6472F067-7E32-42C3-9973-49CB1EAE67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A19595-8B24-40B2-811A-ECB817D4FCB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15" d="100"/>
          <a:sy n="115" d="100"/>
        </p:scale>
        <p:origin x="5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97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64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043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09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684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8.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rtl-theme.com/blog/wordpress-backup-in-cpane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rtl-theme.com/wordfence-wordpress-plugin/" TargetMode="External"/><Relationship Id="rId2" Type="http://schemas.openxmlformats.org/officeDocument/2006/relationships/hyperlink" Target="https://www.rtl-theme.com/ithemes-security/"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8.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11" name="Google Shape;111;p19">
            <a:extLst>
              <a:ext uri="{FF2B5EF4-FFF2-40B4-BE49-F238E27FC236}">
                <a16:creationId xmlns:a16="http://schemas.microsoft.com/office/drawing/2014/main" id="{2D6CE12A-D336-4ADA-843A-2C0061214FEC}"/>
              </a:ext>
            </a:extLst>
          </p:cNvPr>
          <p:cNvSpPr txBox="1">
            <a:spLocks/>
          </p:cNvSpPr>
          <p:nvPr/>
        </p:nvSpPr>
        <p:spPr>
          <a:xfrm>
            <a:off x="416507" y="884611"/>
            <a:ext cx="3683465" cy="105797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ctr"/>
            <a:r>
              <a:rPr lang="fa-IR" dirty="0">
                <a:cs typeface="B Nazanin" panose="00000400000000000000" pitchFamily="2" charset="-78"/>
              </a:rPr>
              <a:t>پروژه نهایی امنیت</a:t>
            </a:r>
          </a:p>
        </p:txBody>
      </p:sp>
      <p:sp>
        <p:nvSpPr>
          <p:cNvPr id="12" name="Google Shape;112;p19">
            <a:extLst>
              <a:ext uri="{FF2B5EF4-FFF2-40B4-BE49-F238E27FC236}">
                <a16:creationId xmlns:a16="http://schemas.microsoft.com/office/drawing/2014/main" id="{D6E385EC-EDE8-4E2B-8A52-D233CC68DCC6}"/>
              </a:ext>
            </a:extLst>
          </p:cNvPr>
          <p:cNvSpPr txBox="1">
            <a:spLocks/>
          </p:cNvSpPr>
          <p:nvPr/>
        </p:nvSpPr>
        <p:spPr>
          <a:xfrm>
            <a:off x="494589" y="2348556"/>
            <a:ext cx="3527300" cy="127588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gn="ctr">
              <a:buFont typeface="Muli"/>
              <a:buNone/>
            </a:pPr>
            <a:r>
              <a:rPr lang="fa-IR" sz="1600" dirty="0">
                <a:solidFill>
                  <a:schemeClr val="bg1">
                    <a:lumMod val="85000"/>
                  </a:schemeClr>
                </a:solidFill>
                <a:cs typeface="B Nazanin" panose="00000400000000000000" pitchFamily="2" charset="-78"/>
              </a:rPr>
              <a:t>استاد : دکتر دیانت</a:t>
            </a:r>
          </a:p>
          <a:p>
            <a:pPr marL="0" indent="0" algn="ctr">
              <a:buFont typeface="Muli"/>
              <a:buNone/>
            </a:pPr>
            <a:r>
              <a:rPr lang="fa-IR" sz="1600" dirty="0">
                <a:solidFill>
                  <a:schemeClr val="bg1">
                    <a:lumMod val="85000"/>
                  </a:schemeClr>
                </a:solidFill>
                <a:cs typeface="B Nazanin" panose="00000400000000000000" pitchFamily="2" charset="-78"/>
              </a:rPr>
              <a:t>تهیه </a:t>
            </a:r>
            <a:r>
              <a:rPr lang="fa-IR" sz="1600" dirty="0" err="1">
                <a:solidFill>
                  <a:schemeClr val="bg1">
                    <a:lumMod val="85000"/>
                  </a:schemeClr>
                </a:solidFill>
                <a:cs typeface="B Nazanin" panose="00000400000000000000" pitchFamily="2" charset="-78"/>
              </a:rPr>
              <a:t>کنندگان</a:t>
            </a:r>
            <a:r>
              <a:rPr lang="fa-IR" sz="1600" dirty="0">
                <a:solidFill>
                  <a:schemeClr val="bg1">
                    <a:lumMod val="85000"/>
                  </a:schemeClr>
                </a:solidFill>
                <a:cs typeface="B Nazanin" panose="00000400000000000000" pitchFamily="2" charset="-78"/>
              </a:rPr>
              <a:t> : فاطمه عسگری – سارا سادات یونسی </a:t>
            </a:r>
          </a:p>
        </p:txBody>
      </p:sp>
      <p:grpSp>
        <p:nvGrpSpPr>
          <p:cNvPr id="13" name="Google Shape;1046;p50">
            <a:extLst>
              <a:ext uri="{FF2B5EF4-FFF2-40B4-BE49-F238E27FC236}">
                <a16:creationId xmlns:a16="http://schemas.microsoft.com/office/drawing/2014/main" id="{3793F7B7-98C4-4A9E-A41C-21CB760007C6}"/>
              </a:ext>
            </a:extLst>
          </p:cNvPr>
          <p:cNvGrpSpPr/>
          <p:nvPr/>
        </p:nvGrpSpPr>
        <p:grpSpPr>
          <a:xfrm>
            <a:off x="4873751" y="1124039"/>
            <a:ext cx="1109563" cy="1503807"/>
            <a:chOff x="1582665" y="1011072"/>
            <a:chExt cx="584040" cy="720220"/>
          </a:xfrm>
        </p:grpSpPr>
        <p:sp>
          <p:nvSpPr>
            <p:cNvPr id="14" name="Google Shape;1047;p50">
              <a:extLst>
                <a:ext uri="{FF2B5EF4-FFF2-40B4-BE49-F238E27FC236}">
                  <a16:creationId xmlns:a16="http://schemas.microsoft.com/office/drawing/2014/main" id="{5C3EB308-CBDC-4045-BA62-A3E0ACDC52D3}"/>
                </a:ext>
              </a:extLst>
            </p:cNvPr>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048;p50">
              <a:extLst>
                <a:ext uri="{FF2B5EF4-FFF2-40B4-BE49-F238E27FC236}">
                  <a16:creationId xmlns:a16="http://schemas.microsoft.com/office/drawing/2014/main" id="{D869DC97-CB00-4D7C-9452-2CD243004046}"/>
                </a:ext>
              </a:extLst>
            </p:cNvPr>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049;p50">
              <a:extLst>
                <a:ext uri="{FF2B5EF4-FFF2-40B4-BE49-F238E27FC236}">
                  <a16:creationId xmlns:a16="http://schemas.microsoft.com/office/drawing/2014/main" id="{89608D1E-ED3D-428F-8EDA-65893AA714C8}"/>
                </a:ext>
              </a:extLst>
            </p:cNvPr>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050;p50">
              <a:extLst>
                <a:ext uri="{FF2B5EF4-FFF2-40B4-BE49-F238E27FC236}">
                  <a16:creationId xmlns:a16="http://schemas.microsoft.com/office/drawing/2014/main" id="{31B7EC7D-11AF-4E76-9E18-B54FBF335747}"/>
                </a:ext>
              </a:extLst>
            </p:cNvPr>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051;p50">
              <a:extLst>
                <a:ext uri="{FF2B5EF4-FFF2-40B4-BE49-F238E27FC236}">
                  <a16:creationId xmlns:a16="http://schemas.microsoft.com/office/drawing/2014/main" id="{428F2929-ED51-4F45-8D79-E4755FC582B6}"/>
                </a:ext>
              </a:extLst>
            </p:cNvPr>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9" name="Google Shape;112;p19">
            <a:extLst>
              <a:ext uri="{FF2B5EF4-FFF2-40B4-BE49-F238E27FC236}">
                <a16:creationId xmlns:a16="http://schemas.microsoft.com/office/drawing/2014/main" id="{467DF386-DE61-464E-9576-EC595320EEFB}"/>
              </a:ext>
            </a:extLst>
          </p:cNvPr>
          <p:cNvSpPr txBox="1">
            <a:spLocks/>
          </p:cNvSpPr>
          <p:nvPr/>
        </p:nvSpPr>
        <p:spPr>
          <a:xfrm>
            <a:off x="1715026" y="4198806"/>
            <a:ext cx="1086426" cy="3578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gn="ctr">
              <a:buFont typeface="Muli"/>
              <a:buNone/>
            </a:pPr>
            <a:r>
              <a:rPr lang="fa-IR" sz="1200" dirty="0">
                <a:solidFill>
                  <a:schemeClr val="bg1">
                    <a:lumMod val="85000"/>
                  </a:schemeClr>
                </a:solidFill>
                <a:cs typeface="B Nazanin" panose="00000400000000000000" pitchFamily="2" charset="-78"/>
              </a:rPr>
              <a:t>تابستان 1402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021E-2D7B-4509-9B89-709D0C42DFDF}"/>
              </a:ext>
            </a:extLst>
          </p:cNvPr>
          <p:cNvSpPr>
            <a:spLocks noGrp="1"/>
          </p:cNvSpPr>
          <p:nvPr>
            <p:ph type="title"/>
          </p:nvPr>
        </p:nvSpPr>
        <p:spPr>
          <a:xfrm>
            <a:off x="2567716" y="259578"/>
            <a:ext cx="6014400" cy="297913"/>
          </a:xfrm>
        </p:spPr>
        <p:txBody>
          <a:bodyPr/>
          <a:lstStyle/>
          <a:p>
            <a:pPr algn="r" rtl="1"/>
            <a:r>
              <a:rPr lang="ar-SA" sz="1600" dirty="0">
                <a:solidFill>
                  <a:schemeClr val="accent4">
                    <a:lumMod val="60000"/>
                    <a:lumOff val="40000"/>
                  </a:schemeClr>
                </a:solidFill>
                <a:cs typeface="B Nazanin" panose="00000400000000000000" pitchFamily="2" charset="-78"/>
              </a:rPr>
              <a:t> </a:t>
            </a:r>
            <a:r>
              <a:rPr lang="ar-SA" sz="2000" dirty="0">
                <a:solidFill>
                  <a:schemeClr val="accent4">
                    <a:lumMod val="60000"/>
                    <a:lumOff val="40000"/>
                  </a:schemeClr>
                </a:solidFill>
                <a:cs typeface="B Nazanin" panose="00000400000000000000" pitchFamily="2" charset="-78"/>
              </a:rPr>
              <a:t>کد پایتون برای تست نفوذ به دیتابیس مجازی</a:t>
            </a:r>
            <a:r>
              <a:rPr lang="en-US" sz="2000" dirty="0">
                <a:solidFill>
                  <a:schemeClr val="accent4">
                    <a:lumMod val="60000"/>
                    <a:lumOff val="40000"/>
                  </a:schemeClr>
                </a:solidFill>
                <a:cs typeface="B Nazanin" panose="00000400000000000000" pitchFamily="2" charset="-78"/>
              </a:rPr>
              <a:t> </a:t>
            </a:r>
            <a:r>
              <a:rPr lang="en-US" sz="1600" dirty="0">
                <a:solidFill>
                  <a:schemeClr val="accent4">
                    <a:lumMod val="60000"/>
                    <a:lumOff val="40000"/>
                  </a:schemeClr>
                </a:solidFill>
                <a:cs typeface="B Nazanin" panose="00000400000000000000" pitchFamily="2" charset="-78"/>
              </a:rPr>
              <a:t>DVWA</a:t>
            </a:r>
            <a:endParaRPr lang="en-US" sz="1600" dirty="0">
              <a:solidFill>
                <a:schemeClr val="accent4">
                  <a:lumMod val="60000"/>
                  <a:lumOff val="40000"/>
                </a:schemeClr>
              </a:solidFill>
            </a:endParaRPr>
          </a:p>
        </p:txBody>
      </p:sp>
      <p:sp>
        <p:nvSpPr>
          <p:cNvPr id="3" name="Text Placeholder 2">
            <a:extLst>
              <a:ext uri="{FF2B5EF4-FFF2-40B4-BE49-F238E27FC236}">
                <a16:creationId xmlns:a16="http://schemas.microsoft.com/office/drawing/2014/main" id="{3C5C13A1-B295-41BC-B13B-EFE5B45DA3E2}"/>
              </a:ext>
            </a:extLst>
          </p:cNvPr>
          <p:cNvSpPr>
            <a:spLocks noGrp="1"/>
          </p:cNvSpPr>
          <p:nvPr>
            <p:ph type="body" idx="1"/>
          </p:nvPr>
        </p:nvSpPr>
        <p:spPr>
          <a:xfrm>
            <a:off x="3014884" y="706986"/>
            <a:ext cx="6014400" cy="2543589"/>
          </a:xfrm>
        </p:spPr>
        <p:txBody>
          <a:bodyPr/>
          <a:lstStyle/>
          <a:p>
            <a:pPr algn="r" rtl="1"/>
            <a:r>
              <a:rPr lang="ar-SA" sz="1600" dirty="0">
                <a:cs typeface="B Nazanin" panose="00000400000000000000" pitchFamily="2" charset="-78"/>
              </a:rPr>
              <a:t>تابع </a:t>
            </a:r>
            <a:r>
              <a:rPr lang="en-US" sz="1600" dirty="0">
                <a:solidFill>
                  <a:schemeClr val="accent4">
                    <a:lumMod val="60000"/>
                    <a:lumOff val="40000"/>
                  </a:schemeClr>
                </a:solidFill>
                <a:cs typeface="B Nazanin" panose="00000400000000000000" pitchFamily="2" charset="-78"/>
              </a:rPr>
              <a:t>main</a:t>
            </a:r>
            <a:r>
              <a:rPr lang="en-US" sz="1600" dirty="0">
                <a:cs typeface="B Nazanin" panose="00000400000000000000" pitchFamily="2" charset="-78"/>
              </a:rPr>
              <a:t> </a:t>
            </a:r>
            <a:r>
              <a:rPr lang="ar-SA" sz="1600" dirty="0">
                <a:cs typeface="B Nazanin" panose="00000400000000000000" pitchFamily="2" charset="-78"/>
              </a:rPr>
              <a:t>هم مسئول اجرای برنامه است. این تابع ابتدا پارامترهای لیست </a:t>
            </a:r>
            <a:r>
              <a:rPr lang="en-US" sz="1600" dirty="0" err="1">
                <a:solidFill>
                  <a:schemeClr val="accent4">
                    <a:lumMod val="60000"/>
                    <a:lumOff val="40000"/>
                  </a:schemeClr>
                </a:solidFill>
                <a:cs typeface="B Nazanin" panose="00000400000000000000" pitchFamily="2" charset="-78"/>
              </a:rPr>
              <a:t>params_list</a:t>
            </a:r>
            <a:r>
              <a:rPr lang="en-US" sz="1600" dirty="0">
                <a:cs typeface="B Nazanin" panose="00000400000000000000" pitchFamily="2" charset="-78"/>
              </a:rPr>
              <a:t> </a:t>
            </a:r>
            <a:r>
              <a:rPr lang="ar-SA" sz="1600" dirty="0">
                <a:cs typeface="B Nazanin" panose="00000400000000000000" pitchFamily="2" charset="-78"/>
              </a:rPr>
              <a:t>را برای تست نفوذ به دیتابیس ارسال می‌کند و محتوای دریافتی را در فایل‌های مجزا ذخیره می‌کند</a:t>
            </a:r>
            <a:r>
              <a:rPr lang="en-US" sz="1600" dirty="0">
                <a:cs typeface="B Nazanin" panose="00000400000000000000" pitchFamily="2" charset="-78"/>
              </a:rPr>
              <a:t>.</a:t>
            </a:r>
            <a:r>
              <a:rPr lang="ar-SA" sz="1600" dirty="0">
                <a:cs typeface="B Nazanin" panose="00000400000000000000" pitchFamily="2" charset="-78"/>
              </a:rPr>
              <a:t>در این کد، مقدار </a:t>
            </a:r>
            <a:r>
              <a:rPr lang="en-US" sz="1600" dirty="0">
                <a:solidFill>
                  <a:schemeClr val="accent4">
                    <a:lumMod val="60000"/>
                    <a:lumOff val="40000"/>
                  </a:schemeClr>
                </a:solidFill>
                <a:cs typeface="B Nazanin" panose="00000400000000000000" pitchFamily="2" charset="-78"/>
              </a:rPr>
              <a:t>cookies</a:t>
            </a:r>
            <a:r>
              <a:rPr lang="en-US" sz="1600" dirty="0">
                <a:cs typeface="B Nazanin" panose="00000400000000000000" pitchFamily="2" charset="-78"/>
              </a:rPr>
              <a:t> </a:t>
            </a:r>
            <a:r>
              <a:rPr lang="ar-SA" sz="1600" dirty="0">
                <a:cs typeface="B Nazanin" panose="00000400000000000000" pitchFamily="2" charset="-78"/>
              </a:rPr>
              <a:t>نیز</a:t>
            </a:r>
            <a:r>
              <a:rPr lang="en-US" sz="1600" dirty="0">
                <a:cs typeface="B Nazanin" panose="00000400000000000000" pitchFamily="2" charset="-78"/>
              </a:rPr>
              <a:t>set</a:t>
            </a:r>
            <a:r>
              <a:rPr lang="fa-IR" sz="1600" dirty="0">
                <a:cs typeface="B Nazanin" panose="00000400000000000000" pitchFamily="2" charset="-78"/>
              </a:rPr>
              <a:t> شده است</a:t>
            </a:r>
            <a:r>
              <a:rPr lang="ar-SA" sz="1600" dirty="0">
                <a:cs typeface="B Nazanin" panose="00000400000000000000" pitchFamily="2" charset="-78"/>
              </a:rPr>
              <a:t>. این مقدار همراه با هر درخواست ارسال می‌شود تا سرور بتواند اعتبار شناسه جلسه را بررسی کند و اجازه دسترسی به سیستم را بدهد</a:t>
            </a:r>
            <a:r>
              <a:rPr lang="en-US" sz="1600" dirty="0">
                <a:cs typeface="B Nazanin" panose="00000400000000000000" pitchFamily="2" charset="-78"/>
              </a:rPr>
              <a:t>.</a:t>
            </a:r>
            <a:r>
              <a:rPr lang="ar-SA" sz="1600" dirty="0">
                <a:cs typeface="B Nazanin" panose="00000400000000000000" pitchFamily="2" charset="-78"/>
              </a:rPr>
              <a:t>در نهایت، هر فایل خروجی در پوشه </a:t>
            </a:r>
            <a:r>
              <a:rPr lang="en-US" sz="1600" dirty="0" err="1">
                <a:solidFill>
                  <a:schemeClr val="accent4">
                    <a:lumMod val="60000"/>
                    <a:lumOff val="40000"/>
                  </a:schemeClr>
                </a:solidFill>
                <a:cs typeface="B Nazanin" panose="00000400000000000000" pitchFamily="2" charset="-78"/>
              </a:rPr>
              <a:t>ReceivedhtmlResponses</a:t>
            </a:r>
            <a:r>
              <a:rPr lang="en-US" sz="1600" dirty="0">
                <a:cs typeface="B Nazanin" panose="00000400000000000000" pitchFamily="2" charset="-78"/>
              </a:rPr>
              <a:t> </a:t>
            </a:r>
            <a:r>
              <a:rPr lang="ar-SA" sz="1600" dirty="0">
                <a:cs typeface="B Nazanin" panose="00000400000000000000" pitchFamily="2" charset="-78"/>
              </a:rPr>
              <a:t>ذخیره می‌شود که با استفاده از مقدار </a:t>
            </a:r>
            <a:r>
              <a:rPr lang="en-US" sz="1600" dirty="0" err="1">
                <a:solidFill>
                  <a:schemeClr val="accent4">
                    <a:lumMod val="60000"/>
                    <a:lumOff val="40000"/>
                  </a:schemeClr>
                </a:solidFill>
                <a:cs typeface="B Nazanin" panose="00000400000000000000" pitchFamily="2" charset="-78"/>
              </a:rPr>
              <a:t>output_file</a:t>
            </a:r>
            <a:r>
              <a:rPr lang="en-US" sz="1600" dirty="0">
                <a:cs typeface="B Nazanin" panose="00000400000000000000" pitchFamily="2" charset="-78"/>
              </a:rPr>
              <a:t> </a:t>
            </a:r>
            <a:r>
              <a:rPr lang="ar-SA" sz="1600" dirty="0">
                <a:cs typeface="B Nazanin" panose="00000400000000000000" pitchFamily="2" charset="-78"/>
              </a:rPr>
              <a:t>در تابع </a:t>
            </a:r>
            <a:r>
              <a:rPr lang="en-US" sz="1600" dirty="0" err="1">
                <a:solidFill>
                  <a:schemeClr val="accent4">
                    <a:lumMod val="60000"/>
                    <a:lumOff val="40000"/>
                  </a:schemeClr>
                </a:solidFill>
                <a:cs typeface="B Nazanin" panose="00000400000000000000" pitchFamily="2" charset="-78"/>
              </a:rPr>
              <a:t>send_request</a:t>
            </a:r>
            <a:r>
              <a:rPr lang="en-US" sz="1600" dirty="0">
                <a:cs typeface="B Nazanin" panose="00000400000000000000" pitchFamily="2" charset="-78"/>
              </a:rPr>
              <a:t> </a:t>
            </a:r>
            <a:r>
              <a:rPr lang="ar-SA" sz="1600" dirty="0">
                <a:cs typeface="B Nazanin" panose="00000400000000000000" pitchFamily="2" charset="-78"/>
              </a:rPr>
              <a:t>تعیین شده است</a:t>
            </a:r>
            <a:endParaRPr lang="en-US" sz="1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966D6EC-4D05-4BF7-8C0F-694B588F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098" name="Picture 2" descr="پایگاه داده چیست؟ سرور مجازی - خرید سرور مجازی - سرور اختصاصی - هاست |  شاپینگ سرور">
            <a:extLst>
              <a:ext uri="{FF2B5EF4-FFF2-40B4-BE49-F238E27FC236}">
                <a16:creationId xmlns:a16="http://schemas.microsoft.com/office/drawing/2014/main" id="{3644554B-8679-4001-A409-F7706826B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85" y="2923816"/>
            <a:ext cx="3753526" cy="202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23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021E-2D7B-4509-9B89-709D0C42DFDF}"/>
              </a:ext>
            </a:extLst>
          </p:cNvPr>
          <p:cNvSpPr>
            <a:spLocks noGrp="1"/>
          </p:cNvSpPr>
          <p:nvPr>
            <p:ph type="title"/>
          </p:nvPr>
        </p:nvSpPr>
        <p:spPr>
          <a:xfrm>
            <a:off x="2567716" y="259578"/>
            <a:ext cx="6014400" cy="297913"/>
          </a:xfrm>
        </p:spPr>
        <p:txBody>
          <a:bodyPr/>
          <a:lstStyle/>
          <a:p>
            <a:pPr algn="r" rtl="1"/>
            <a:r>
              <a:rPr lang="ar-SA" sz="1600" dirty="0">
                <a:solidFill>
                  <a:schemeClr val="accent4">
                    <a:lumMod val="60000"/>
                    <a:lumOff val="40000"/>
                  </a:schemeClr>
                </a:solidFill>
                <a:cs typeface="B Nazanin" panose="00000400000000000000" pitchFamily="2" charset="-78"/>
              </a:rPr>
              <a:t> </a:t>
            </a:r>
            <a:r>
              <a:rPr lang="ar-SA" sz="2000" dirty="0">
                <a:solidFill>
                  <a:schemeClr val="accent4">
                    <a:lumMod val="60000"/>
                    <a:lumOff val="40000"/>
                  </a:schemeClr>
                </a:solidFill>
                <a:cs typeface="B Nazanin" panose="00000400000000000000" pitchFamily="2" charset="-78"/>
              </a:rPr>
              <a:t>کد پایتون برای تست نفوذ به دیتابیس مجازی</a:t>
            </a:r>
            <a:r>
              <a:rPr lang="en-US" sz="2000" dirty="0">
                <a:solidFill>
                  <a:schemeClr val="accent4">
                    <a:lumMod val="60000"/>
                    <a:lumOff val="40000"/>
                  </a:schemeClr>
                </a:solidFill>
                <a:cs typeface="B Nazanin" panose="00000400000000000000" pitchFamily="2" charset="-78"/>
              </a:rPr>
              <a:t> </a:t>
            </a:r>
            <a:r>
              <a:rPr lang="en-US" sz="1600" dirty="0">
                <a:solidFill>
                  <a:schemeClr val="accent4">
                    <a:lumMod val="60000"/>
                    <a:lumOff val="40000"/>
                  </a:schemeClr>
                </a:solidFill>
                <a:cs typeface="B Nazanin" panose="00000400000000000000" pitchFamily="2" charset="-78"/>
              </a:rPr>
              <a:t>DVWA</a:t>
            </a:r>
            <a:endParaRPr lang="en-US" sz="1600" dirty="0">
              <a:solidFill>
                <a:schemeClr val="accent4">
                  <a:lumMod val="60000"/>
                  <a:lumOff val="40000"/>
                </a:schemeClr>
              </a:solidFill>
            </a:endParaRPr>
          </a:p>
        </p:txBody>
      </p:sp>
      <p:sp>
        <p:nvSpPr>
          <p:cNvPr id="4" name="Slide Number Placeholder 3">
            <a:extLst>
              <a:ext uri="{FF2B5EF4-FFF2-40B4-BE49-F238E27FC236}">
                <a16:creationId xmlns:a16="http://schemas.microsoft.com/office/drawing/2014/main" id="{1966D6EC-4D05-4BF7-8C0F-694B588F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B6E66012-1D83-49C1-8A9F-3BD46E3EB625}"/>
              </a:ext>
            </a:extLst>
          </p:cNvPr>
          <p:cNvPicPr>
            <a:picLocks noChangeAspect="1"/>
          </p:cNvPicPr>
          <p:nvPr/>
        </p:nvPicPr>
        <p:blipFill>
          <a:blip r:embed="rId2"/>
          <a:stretch>
            <a:fillRect/>
          </a:stretch>
        </p:blipFill>
        <p:spPr>
          <a:xfrm>
            <a:off x="1166191" y="737903"/>
            <a:ext cx="6811617" cy="3831535"/>
          </a:xfrm>
          <a:prstGeom prst="rect">
            <a:avLst/>
          </a:prstGeom>
        </p:spPr>
      </p:pic>
    </p:spTree>
    <p:extLst>
      <p:ext uri="{BB962C8B-B14F-4D97-AF65-F5344CB8AC3E}">
        <p14:creationId xmlns:p14="http://schemas.microsoft.com/office/powerpoint/2010/main" val="243691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021E-2D7B-4509-9B89-709D0C42DFDF}"/>
              </a:ext>
            </a:extLst>
          </p:cNvPr>
          <p:cNvSpPr>
            <a:spLocks noGrp="1"/>
          </p:cNvSpPr>
          <p:nvPr>
            <p:ph type="title"/>
          </p:nvPr>
        </p:nvSpPr>
        <p:spPr>
          <a:xfrm>
            <a:off x="2567716" y="259578"/>
            <a:ext cx="6014400" cy="363274"/>
          </a:xfrm>
        </p:spPr>
        <p:txBody>
          <a:bodyPr/>
          <a:lstStyle/>
          <a:p>
            <a:pPr algn="r" rtl="1"/>
            <a:r>
              <a:rPr lang="fa-IR" sz="1800" dirty="0">
                <a:solidFill>
                  <a:schemeClr val="accent4">
                    <a:lumMod val="60000"/>
                    <a:lumOff val="40000"/>
                  </a:schemeClr>
                </a:solidFill>
                <a:cs typeface="B Nazanin" panose="00000400000000000000" pitchFamily="2" charset="-78"/>
              </a:rPr>
              <a:t>عکس از خروجی فایل های </a:t>
            </a:r>
            <a:r>
              <a:rPr lang="en-US" sz="1800" dirty="0">
                <a:solidFill>
                  <a:schemeClr val="accent4">
                    <a:lumMod val="60000"/>
                    <a:lumOff val="40000"/>
                  </a:schemeClr>
                </a:solidFill>
                <a:cs typeface="B Nazanin" panose="00000400000000000000" pitchFamily="2" charset="-78"/>
              </a:rPr>
              <a:t>HTML</a:t>
            </a:r>
          </a:p>
        </p:txBody>
      </p:sp>
      <p:sp>
        <p:nvSpPr>
          <p:cNvPr id="3" name="Text Placeholder 2">
            <a:extLst>
              <a:ext uri="{FF2B5EF4-FFF2-40B4-BE49-F238E27FC236}">
                <a16:creationId xmlns:a16="http://schemas.microsoft.com/office/drawing/2014/main" id="{3C5C13A1-B295-41BC-B13B-EFE5B45DA3E2}"/>
              </a:ext>
            </a:extLst>
          </p:cNvPr>
          <p:cNvSpPr>
            <a:spLocks noGrp="1"/>
          </p:cNvSpPr>
          <p:nvPr>
            <p:ph type="body" idx="1"/>
          </p:nvPr>
        </p:nvSpPr>
        <p:spPr>
          <a:xfrm>
            <a:off x="289086" y="706986"/>
            <a:ext cx="8565830" cy="2543589"/>
          </a:xfrm>
        </p:spPr>
        <p:txBody>
          <a:bodyPr/>
          <a:lstStyle/>
          <a:p>
            <a:pPr algn="r" rtl="1"/>
            <a:r>
              <a:rPr lang="en-US" sz="2000" b="1" dirty="0" err="1">
                <a:solidFill>
                  <a:schemeClr val="accent4">
                    <a:lumMod val="60000"/>
                    <a:lumOff val="40000"/>
                  </a:schemeClr>
                </a:solidFill>
              </a:rPr>
              <a:t>Always_True_Scenario</a:t>
            </a:r>
            <a:r>
              <a:rPr lang="fa-IR" sz="2000" b="1" dirty="0">
                <a:solidFill>
                  <a:schemeClr val="accent4">
                    <a:lumMod val="60000"/>
                    <a:lumOff val="40000"/>
                  </a:schemeClr>
                </a:solidFill>
              </a:rPr>
              <a:t>:</a:t>
            </a:r>
            <a:endParaRPr lang="en-US" sz="2000" b="1" dirty="0">
              <a:solidFill>
                <a:schemeClr val="accent4">
                  <a:lumMod val="60000"/>
                  <a:lumOff val="40000"/>
                </a:schemeClr>
              </a:solidFill>
            </a:endParaRPr>
          </a:p>
          <a:p>
            <a:pPr algn="r" rtl="1"/>
            <a:endParaRPr lang="en-US" sz="2000" b="1" dirty="0">
              <a:solidFill>
                <a:schemeClr val="accent4">
                  <a:lumMod val="60000"/>
                  <a:lumOff val="40000"/>
                </a:schemeClr>
              </a:solidFill>
            </a:endParaRPr>
          </a:p>
          <a:p>
            <a:pPr algn="r" rtl="1"/>
            <a:endParaRPr lang="en-US" sz="2000" b="1" dirty="0">
              <a:solidFill>
                <a:schemeClr val="accent4">
                  <a:lumMod val="60000"/>
                  <a:lumOff val="40000"/>
                </a:schemeClr>
              </a:solidFill>
            </a:endParaRPr>
          </a:p>
        </p:txBody>
      </p:sp>
      <p:sp>
        <p:nvSpPr>
          <p:cNvPr id="4" name="Slide Number Placeholder 3">
            <a:extLst>
              <a:ext uri="{FF2B5EF4-FFF2-40B4-BE49-F238E27FC236}">
                <a16:creationId xmlns:a16="http://schemas.microsoft.com/office/drawing/2014/main" id="{1966D6EC-4D05-4BF7-8C0F-694B588F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052B6250-2B0F-44C8-A8C7-DBA5DB063E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6310" y="1352601"/>
            <a:ext cx="3625850" cy="3397250"/>
          </a:xfrm>
          <a:prstGeom prst="rect">
            <a:avLst/>
          </a:prstGeom>
          <a:noFill/>
          <a:ln>
            <a:noFill/>
          </a:ln>
        </p:spPr>
      </p:pic>
    </p:spTree>
    <p:extLst>
      <p:ext uri="{BB962C8B-B14F-4D97-AF65-F5344CB8AC3E}">
        <p14:creationId xmlns:p14="http://schemas.microsoft.com/office/powerpoint/2010/main" val="75908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021E-2D7B-4509-9B89-709D0C42DFDF}"/>
              </a:ext>
            </a:extLst>
          </p:cNvPr>
          <p:cNvSpPr>
            <a:spLocks noGrp="1"/>
          </p:cNvSpPr>
          <p:nvPr>
            <p:ph type="title"/>
          </p:nvPr>
        </p:nvSpPr>
        <p:spPr>
          <a:xfrm>
            <a:off x="2567716" y="259578"/>
            <a:ext cx="6014400" cy="363274"/>
          </a:xfrm>
        </p:spPr>
        <p:txBody>
          <a:bodyPr/>
          <a:lstStyle/>
          <a:p>
            <a:pPr algn="r" rtl="1"/>
            <a:r>
              <a:rPr lang="fa-IR" sz="1800" dirty="0">
                <a:solidFill>
                  <a:schemeClr val="accent4">
                    <a:lumMod val="60000"/>
                    <a:lumOff val="40000"/>
                  </a:schemeClr>
                </a:solidFill>
                <a:cs typeface="B Nazanin" panose="00000400000000000000" pitchFamily="2" charset="-78"/>
              </a:rPr>
              <a:t>عکس از خروجی فایل های </a:t>
            </a:r>
            <a:r>
              <a:rPr lang="en-US" sz="1800" dirty="0">
                <a:solidFill>
                  <a:schemeClr val="accent4">
                    <a:lumMod val="60000"/>
                    <a:lumOff val="40000"/>
                  </a:schemeClr>
                </a:solidFill>
                <a:cs typeface="B Nazanin" panose="00000400000000000000" pitchFamily="2" charset="-78"/>
              </a:rPr>
              <a:t>HTML</a:t>
            </a:r>
          </a:p>
        </p:txBody>
      </p:sp>
      <p:sp>
        <p:nvSpPr>
          <p:cNvPr id="3" name="Text Placeholder 2">
            <a:extLst>
              <a:ext uri="{FF2B5EF4-FFF2-40B4-BE49-F238E27FC236}">
                <a16:creationId xmlns:a16="http://schemas.microsoft.com/office/drawing/2014/main" id="{3C5C13A1-B295-41BC-B13B-EFE5B45DA3E2}"/>
              </a:ext>
            </a:extLst>
          </p:cNvPr>
          <p:cNvSpPr>
            <a:spLocks noGrp="1"/>
          </p:cNvSpPr>
          <p:nvPr>
            <p:ph type="body" idx="1"/>
          </p:nvPr>
        </p:nvSpPr>
        <p:spPr>
          <a:xfrm>
            <a:off x="289086" y="706986"/>
            <a:ext cx="8565830" cy="393601"/>
          </a:xfrm>
        </p:spPr>
        <p:txBody>
          <a:bodyPr/>
          <a:lstStyle/>
          <a:p>
            <a:pPr algn="r" rtl="1"/>
            <a:r>
              <a:rPr lang="en-US" sz="1600" b="1" dirty="0" err="1">
                <a:solidFill>
                  <a:schemeClr val="accent4">
                    <a:lumMod val="60000"/>
                    <a:lumOff val="40000"/>
                  </a:schemeClr>
                </a:solidFill>
              </a:rPr>
              <a:t>Display_all_tables_in_information_schema</a:t>
            </a:r>
            <a:endParaRPr lang="en-US" sz="1600" b="1" dirty="0">
              <a:solidFill>
                <a:schemeClr val="accent4">
                  <a:lumMod val="60000"/>
                  <a:lumOff val="40000"/>
                </a:schemeClr>
              </a:solidFill>
            </a:endParaRPr>
          </a:p>
          <a:p>
            <a:pPr algn="r" rtl="1"/>
            <a:endParaRPr lang="en-US" sz="2000" b="1" dirty="0">
              <a:solidFill>
                <a:schemeClr val="accent4">
                  <a:lumMod val="60000"/>
                  <a:lumOff val="40000"/>
                </a:schemeClr>
              </a:solidFill>
            </a:endParaRPr>
          </a:p>
        </p:txBody>
      </p:sp>
      <p:sp>
        <p:nvSpPr>
          <p:cNvPr id="4" name="Slide Number Placeholder 3">
            <a:extLst>
              <a:ext uri="{FF2B5EF4-FFF2-40B4-BE49-F238E27FC236}">
                <a16:creationId xmlns:a16="http://schemas.microsoft.com/office/drawing/2014/main" id="{1966D6EC-4D05-4BF7-8C0F-694B588F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7" name="Picture 6">
            <a:extLst>
              <a:ext uri="{FF2B5EF4-FFF2-40B4-BE49-F238E27FC236}">
                <a16:creationId xmlns:a16="http://schemas.microsoft.com/office/drawing/2014/main" id="{25CF7416-9BCA-4670-9A27-EEE8BF8E4C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1140" y="1184721"/>
            <a:ext cx="4481720" cy="3689488"/>
          </a:xfrm>
          <a:prstGeom prst="rect">
            <a:avLst/>
          </a:prstGeom>
          <a:noFill/>
          <a:ln>
            <a:noFill/>
          </a:ln>
        </p:spPr>
      </p:pic>
    </p:spTree>
    <p:extLst>
      <p:ext uri="{BB962C8B-B14F-4D97-AF65-F5344CB8AC3E}">
        <p14:creationId xmlns:p14="http://schemas.microsoft.com/office/powerpoint/2010/main" val="98620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021E-2D7B-4509-9B89-709D0C42DFDF}"/>
              </a:ext>
            </a:extLst>
          </p:cNvPr>
          <p:cNvSpPr>
            <a:spLocks noGrp="1"/>
          </p:cNvSpPr>
          <p:nvPr>
            <p:ph type="title"/>
          </p:nvPr>
        </p:nvSpPr>
        <p:spPr>
          <a:xfrm>
            <a:off x="2567716" y="259578"/>
            <a:ext cx="6014400" cy="363274"/>
          </a:xfrm>
        </p:spPr>
        <p:txBody>
          <a:bodyPr/>
          <a:lstStyle/>
          <a:p>
            <a:pPr algn="r" rtl="1"/>
            <a:r>
              <a:rPr lang="fa-IR" sz="1800" dirty="0">
                <a:solidFill>
                  <a:schemeClr val="accent4">
                    <a:lumMod val="60000"/>
                    <a:lumOff val="40000"/>
                  </a:schemeClr>
                </a:solidFill>
                <a:cs typeface="B Nazanin" panose="00000400000000000000" pitchFamily="2" charset="-78"/>
              </a:rPr>
              <a:t>عکس از خروجی فایل های </a:t>
            </a:r>
            <a:r>
              <a:rPr lang="en-US" sz="1800" dirty="0">
                <a:solidFill>
                  <a:schemeClr val="accent4">
                    <a:lumMod val="60000"/>
                    <a:lumOff val="40000"/>
                  </a:schemeClr>
                </a:solidFill>
                <a:cs typeface="B Nazanin" panose="00000400000000000000" pitchFamily="2" charset="-78"/>
              </a:rPr>
              <a:t>HTML</a:t>
            </a:r>
          </a:p>
        </p:txBody>
      </p:sp>
      <p:sp>
        <p:nvSpPr>
          <p:cNvPr id="3" name="Text Placeholder 2">
            <a:extLst>
              <a:ext uri="{FF2B5EF4-FFF2-40B4-BE49-F238E27FC236}">
                <a16:creationId xmlns:a16="http://schemas.microsoft.com/office/drawing/2014/main" id="{3C5C13A1-B295-41BC-B13B-EFE5B45DA3E2}"/>
              </a:ext>
            </a:extLst>
          </p:cNvPr>
          <p:cNvSpPr>
            <a:spLocks noGrp="1"/>
          </p:cNvSpPr>
          <p:nvPr>
            <p:ph type="body" idx="1"/>
          </p:nvPr>
        </p:nvSpPr>
        <p:spPr>
          <a:xfrm>
            <a:off x="289086" y="706986"/>
            <a:ext cx="8565830" cy="393601"/>
          </a:xfrm>
        </p:spPr>
        <p:txBody>
          <a:bodyPr/>
          <a:lstStyle/>
          <a:p>
            <a:pPr algn="r" rtl="1"/>
            <a:r>
              <a:rPr lang="en-US" b="1" dirty="0" err="1">
                <a:solidFill>
                  <a:schemeClr val="accent4">
                    <a:lumMod val="60000"/>
                    <a:lumOff val="40000"/>
                  </a:schemeClr>
                </a:solidFill>
              </a:rPr>
              <a:t>Display_Database_Version</a:t>
            </a:r>
            <a:endParaRPr lang="en-US" dirty="0">
              <a:solidFill>
                <a:schemeClr val="accent4">
                  <a:lumMod val="60000"/>
                  <a:lumOff val="40000"/>
                </a:schemeClr>
              </a:solidFill>
            </a:endParaRPr>
          </a:p>
          <a:p>
            <a:pPr algn="r" rtl="1"/>
            <a:endParaRPr lang="en-US" sz="2000" b="1" dirty="0">
              <a:solidFill>
                <a:schemeClr val="accent4">
                  <a:lumMod val="60000"/>
                  <a:lumOff val="40000"/>
                </a:schemeClr>
              </a:solidFill>
            </a:endParaRPr>
          </a:p>
        </p:txBody>
      </p:sp>
      <p:sp>
        <p:nvSpPr>
          <p:cNvPr id="4" name="Slide Number Placeholder 3">
            <a:extLst>
              <a:ext uri="{FF2B5EF4-FFF2-40B4-BE49-F238E27FC236}">
                <a16:creationId xmlns:a16="http://schemas.microsoft.com/office/drawing/2014/main" id="{1966D6EC-4D05-4BF7-8C0F-694B588F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770E8187-9D9C-4679-96AD-BD6EDCDBFA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6692" y="679102"/>
            <a:ext cx="3930650" cy="4305300"/>
          </a:xfrm>
          <a:prstGeom prst="rect">
            <a:avLst/>
          </a:prstGeom>
          <a:noFill/>
          <a:ln>
            <a:noFill/>
          </a:ln>
        </p:spPr>
      </p:pic>
    </p:spTree>
    <p:extLst>
      <p:ext uri="{BB962C8B-B14F-4D97-AF65-F5344CB8AC3E}">
        <p14:creationId xmlns:p14="http://schemas.microsoft.com/office/powerpoint/2010/main" val="395981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543150" y="2320402"/>
            <a:ext cx="4263900" cy="502696"/>
          </a:xfrm>
          <a:prstGeom prst="rect">
            <a:avLst/>
          </a:prstGeom>
        </p:spPr>
        <p:txBody>
          <a:bodyPr spcFirstLastPara="1" wrap="square" lIns="0" tIns="0" rIns="0" bIns="0" anchor="b" anchorCtr="0">
            <a:noAutofit/>
          </a:bodyPr>
          <a:lstStyle/>
          <a:p>
            <a:pPr algn="ctr" rtl="1"/>
            <a:r>
              <a:rPr lang="fa-IR" dirty="0">
                <a:solidFill>
                  <a:schemeClr val="bg1"/>
                </a:solidFill>
                <a:cs typeface="B Nazanin" panose="00000400000000000000" pitchFamily="2" charset="-78"/>
              </a:rPr>
              <a:t>قسمت دوم پروژه</a:t>
            </a:r>
            <a:endParaRPr dirty="0">
              <a:cs typeface="B Nazanin" panose="00000400000000000000" pitchFamily="2" charset="-78"/>
            </a:endParaRPr>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293206345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9" name="Google Shape;111;p19">
            <a:extLst>
              <a:ext uri="{FF2B5EF4-FFF2-40B4-BE49-F238E27FC236}">
                <a16:creationId xmlns:a16="http://schemas.microsoft.com/office/drawing/2014/main" id="{5C618275-1EC6-4A1A-8ABD-5E21A2CCABDF}"/>
              </a:ext>
            </a:extLst>
          </p:cNvPr>
          <p:cNvSpPr txBox="1">
            <a:spLocks/>
          </p:cNvSpPr>
          <p:nvPr/>
        </p:nvSpPr>
        <p:spPr>
          <a:xfrm>
            <a:off x="692829" y="143290"/>
            <a:ext cx="7758341" cy="43268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r" rtl="1"/>
            <a:endParaRPr lang="fa-IR" sz="1400" dirty="0">
              <a:solidFill>
                <a:schemeClr val="bg1"/>
              </a:solidFill>
              <a:latin typeface="Simplified Arabic" panose="02020603050405020304" pitchFamily="18" charset="-78"/>
              <a:cs typeface="B Nazanin" panose="00000400000000000000" pitchFamily="2" charset="-78"/>
            </a:endParaRPr>
          </a:p>
          <a:p>
            <a:pPr algn="r" rtl="1"/>
            <a:endParaRPr lang="fa-IR" sz="1400" dirty="0">
              <a:solidFill>
                <a:schemeClr val="bg1"/>
              </a:solidFill>
              <a:latin typeface="Simplified Arabic" panose="02020603050405020304" pitchFamily="18" charset="-78"/>
              <a:cs typeface="B Nazanin" panose="00000400000000000000" pitchFamily="2" charset="-78"/>
            </a:endParaRPr>
          </a:p>
          <a:p>
            <a:pPr algn="r" rtl="1"/>
            <a:r>
              <a:rPr lang="fa-IR" sz="1800" dirty="0">
                <a:solidFill>
                  <a:schemeClr val="accent4">
                    <a:lumMod val="60000"/>
                    <a:lumOff val="40000"/>
                  </a:schemeClr>
                </a:solidFill>
                <a:latin typeface="Simplified Arabic" panose="02020603050405020304" pitchFamily="18" charset="-78"/>
                <a:cs typeface="B Nazanin" panose="00000400000000000000" pitchFamily="2" charset="-78"/>
              </a:rPr>
              <a:t> </a:t>
            </a:r>
            <a:r>
              <a:rPr lang="fa-IR" sz="1800" dirty="0">
                <a:solidFill>
                  <a:schemeClr val="bg1"/>
                </a:solidFill>
                <a:latin typeface="Simplified Arabic" panose="02020603050405020304" pitchFamily="18" charset="-78"/>
                <a:cs typeface="B Nazanin" panose="00000400000000000000" pitchFamily="2" charset="-78"/>
              </a:rPr>
              <a:t>1.وب سایتی آسیب پذیری </a:t>
            </a:r>
            <a:r>
              <a:rPr lang="en-US" sz="1800" dirty="0">
                <a:solidFill>
                  <a:schemeClr val="bg1"/>
                </a:solidFill>
                <a:latin typeface="Simplified Arabic" panose="02020603050405020304" pitchFamily="18" charset="-78"/>
                <a:cs typeface="B Nazanin" panose="00000400000000000000" pitchFamily="2" charset="-78"/>
              </a:rPr>
              <a:t>SQL </a:t>
            </a:r>
            <a:r>
              <a:rPr lang="fa-IR" sz="1800" dirty="0">
                <a:solidFill>
                  <a:schemeClr val="bg1"/>
                </a:solidFill>
                <a:latin typeface="Simplified Arabic" panose="02020603050405020304" pitchFamily="18" charset="-78"/>
                <a:cs typeface="B Nazanin" panose="00000400000000000000" pitchFamily="2" charset="-78"/>
              </a:rPr>
              <a:t> دارد ابزاری طراحی کنید که بتواند این آسیب پذیری را کشف و </a:t>
            </a:r>
            <a:r>
              <a:rPr lang="en-US" sz="1800" dirty="0">
                <a:solidFill>
                  <a:schemeClr val="bg1"/>
                </a:solidFill>
                <a:latin typeface="Simplified Arabic" panose="02020603050405020304" pitchFamily="18" charset="-78"/>
                <a:cs typeface="B Nazanin" panose="00000400000000000000" pitchFamily="2" charset="-78"/>
              </a:rPr>
              <a:t>SQL injection </a:t>
            </a:r>
            <a:r>
              <a:rPr lang="fa-IR" sz="1800" dirty="0">
                <a:solidFill>
                  <a:schemeClr val="bg1"/>
                </a:solidFill>
                <a:latin typeface="Simplified Arabic" panose="02020603050405020304" pitchFamily="18" charset="-78"/>
                <a:cs typeface="B Nazanin" panose="00000400000000000000" pitchFamily="2" charset="-78"/>
              </a:rPr>
              <a:t> انجام دهد می توانید از ابزار </a:t>
            </a:r>
            <a:r>
              <a:rPr lang="en-US" sz="1800" dirty="0" err="1">
                <a:solidFill>
                  <a:schemeClr val="bg1"/>
                </a:solidFill>
                <a:latin typeface="Simplified Arabic" panose="02020603050405020304" pitchFamily="18" charset="-78"/>
                <a:cs typeface="B Nazanin" panose="00000400000000000000" pitchFamily="2" charset="-78"/>
              </a:rPr>
              <a:t>sqlMap</a:t>
            </a:r>
            <a:r>
              <a:rPr lang="fa-IR" sz="1800" dirty="0">
                <a:solidFill>
                  <a:schemeClr val="bg1"/>
                </a:solidFill>
                <a:latin typeface="Simplified Arabic" panose="02020603050405020304" pitchFamily="18" charset="-78"/>
                <a:cs typeface="B Nazanin" panose="00000400000000000000" pitchFamily="2" charset="-78"/>
              </a:rPr>
              <a:t> نمونه برداری کنید برای تست ابزار خود می توانید آزمایشگاه تست نفوذ رایگان </a:t>
            </a:r>
            <a:r>
              <a:rPr lang="en-US" sz="1800" dirty="0">
                <a:solidFill>
                  <a:schemeClr val="bg1"/>
                </a:solidFill>
                <a:latin typeface="Simplified Arabic" panose="02020603050405020304" pitchFamily="18" charset="-78"/>
                <a:cs typeface="B Nazanin" panose="00000400000000000000" pitchFamily="2" charset="-78"/>
              </a:rPr>
              <a:t>DVWA</a:t>
            </a:r>
            <a:r>
              <a:rPr lang="fa-IR" sz="1800" dirty="0">
                <a:solidFill>
                  <a:schemeClr val="bg1"/>
                </a:solidFill>
                <a:latin typeface="Simplified Arabic" panose="02020603050405020304" pitchFamily="18" charset="-78"/>
                <a:cs typeface="B Nazanin" panose="00000400000000000000" pitchFamily="2" charset="-78"/>
              </a:rPr>
              <a:t> استفاده کنید</a:t>
            </a:r>
            <a:r>
              <a:rPr lang="fa-IR" sz="1800" dirty="0">
                <a:solidFill>
                  <a:schemeClr val="accent4">
                    <a:lumMod val="60000"/>
                    <a:lumOff val="40000"/>
                  </a:schemeClr>
                </a:solidFill>
                <a:latin typeface="Simplified Arabic" panose="02020603050405020304" pitchFamily="18" charset="-78"/>
                <a:cs typeface="B Nazanin" panose="00000400000000000000" pitchFamily="2" charset="-78"/>
              </a:rPr>
              <a:t>.</a:t>
            </a:r>
          </a:p>
          <a:p>
            <a:pPr algn="r" rtl="1"/>
            <a:endParaRPr lang="fa-IR" sz="1800" dirty="0">
              <a:solidFill>
                <a:schemeClr val="bg1"/>
              </a:solidFill>
              <a:latin typeface="Simplified Arabic" panose="02020603050405020304" pitchFamily="18" charset="-78"/>
              <a:cs typeface="B Nazanin" panose="00000400000000000000" pitchFamily="2" charset="-78"/>
            </a:endParaRPr>
          </a:p>
          <a:p>
            <a:pPr algn="r" rtl="1"/>
            <a:r>
              <a:rPr lang="fa-IR" sz="1800" dirty="0">
                <a:solidFill>
                  <a:schemeClr val="accent4"/>
                </a:solidFill>
                <a:latin typeface="Simplified Arabic" panose="02020603050405020304" pitchFamily="18" charset="-78"/>
                <a:cs typeface="B Nazanin" panose="00000400000000000000" pitchFamily="2" charset="-78"/>
              </a:rPr>
              <a:t>2.ابزار های تست نفوذ </a:t>
            </a:r>
            <a:r>
              <a:rPr lang="fa-IR" sz="1800" dirty="0" err="1">
                <a:solidFill>
                  <a:schemeClr val="accent4"/>
                </a:solidFill>
                <a:latin typeface="Simplified Arabic" panose="02020603050405020304" pitchFamily="18" charset="-78"/>
                <a:cs typeface="B Nazanin" panose="00000400000000000000" pitchFamily="2" charset="-78"/>
              </a:rPr>
              <a:t>وب</a:t>
            </a:r>
            <a:r>
              <a:rPr lang="fa-IR" sz="1800" dirty="0">
                <a:solidFill>
                  <a:schemeClr val="accent4"/>
                </a:solidFill>
                <a:latin typeface="Simplified Arabic" panose="02020603050405020304" pitchFamily="18" charset="-78"/>
                <a:cs typeface="B Nazanin" panose="00000400000000000000" pitchFamily="2" charset="-78"/>
              </a:rPr>
              <a:t> را بررسی کنید و یک </a:t>
            </a:r>
            <a:r>
              <a:rPr lang="fa-IR" sz="1800" dirty="0" err="1">
                <a:solidFill>
                  <a:schemeClr val="accent4"/>
                </a:solidFill>
                <a:latin typeface="Simplified Arabic" panose="02020603050405020304" pitchFamily="18" charset="-78"/>
                <a:cs typeface="B Nazanin" panose="00000400000000000000" pitchFamily="2" charset="-78"/>
              </a:rPr>
              <a:t>سناریو</a:t>
            </a:r>
            <a:r>
              <a:rPr lang="fa-IR" sz="1800" dirty="0">
                <a:solidFill>
                  <a:schemeClr val="accent4"/>
                </a:solidFill>
                <a:latin typeface="Simplified Arabic" panose="02020603050405020304" pitchFamily="18" charset="-78"/>
                <a:cs typeface="B Nazanin" panose="00000400000000000000" pitchFamily="2" charset="-78"/>
              </a:rPr>
              <a:t> در این سطح به دلخواه پیاده سازی کنید و یک </a:t>
            </a:r>
            <a:r>
              <a:rPr lang="fa-IR" sz="1800" dirty="0" err="1">
                <a:solidFill>
                  <a:schemeClr val="accent4"/>
                </a:solidFill>
                <a:latin typeface="Simplified Arabic" panose="02020603050405020304" pitchFamily="18" charset="-78"/>
                <a:cs typeface="B Nazanin" panose="00000400000000000000" pitchFamily="2" charset="-78"/>
              </a:rPr>
              <a:t>سناریو</a:t>
            </a:r>
            <a:r>
              <a:rPr lang="fa-IR" sz="1800" dirty="0">
                <a:solidFill>
                  <a:schemeClr val="accent4"/>
                </a:solidFill>
                <a:latin typeface="Simplified Arabic" panose="02020603050405020304" pitchFamily="18" charset="-78"/>
                <a:cs typeface="B Nazanin" panose="00000400000000000000" pitchFamily="2" charset="-78"/>
              </a:rPr>
              <a:t> در این سطح به دلخواه پیاده سازی کنید . میتواند برای پیاده سازی </a:t>
            </a:r>
            <a:r>
              <a:rPr lang="fa-IR" sz="1800" dirty="0" err="1">
                <a:solidFill>
                  <a:schemeClr val="accent4"/>
                </a:solidFill>
                <a:latin typeface="Simplified Arabic" panose="02020603050405020304" pitchFamily="18" charset="-78"/>
                <a:cs typeface="B Nazanin" panose="00000400000000000000" pitchFamily="2" charset="-78"/>
              </a:rPr>
              <a:t>سناریو</a:t>
            </a:r>
            <a:r>
              <a:rPr lang="fa-IR" sz="1800" dirty="0">
                <a:solidFill>
                  <a:schemeClr val="accent4"/>
                </a:solidFill>
                <a:latin typeface="Simplified Arabic" panose="02020603050405020304" pitchFamily="18" charset="-78"/>
                <a:cs typeface="B Nazanin" panose="00000400000000000000" pitchFamily="2" charset="-78"/>
              </a:rPr>
              <a:t> خود از </a:t>
            </a:r>
            <a:r>
              <a:rPr lang="en-US" sz="1800" dirty="0">
                <a:solidFill>
                  <a:schemeClr val="accent4"/>
                </a:solidFill>
                <a:latin typeface="Simplified Arabic" panose="02020603050405020304" pitchFamily="18" charset="-78"/>
                <a:cs typeface="B Nazanin" panose="00000400000000000000" pitchFamily="2" charset="-78"/>
              </a:rPr>
              <a:t>DVWA</a:t>
            </a:r>
            <a:r>
              <a:rPr lang="fa-IR" sz="1800" dirty="0">
                <a:solidFill>
                  <a:schemeClr val="accent4"/>
                </a:solidFill>
                <a:latin typeface="Simplified Arabic" panose="02020603050405020304" pitchFamily="18" charset="-78"/>
                <a:cs typeface="B Nazanin" panose="00000400000000000000" pitchFamily="2" charset="-78"/>
              </a:rPr>
              <a:t> استفاده کنید.</a:t>
            </a:r>
          </a:p>
          <a:p>
            <a:pPr algn="r" rtl="1"/>
            <a:endParaRPr lang="fa-IR" sz="1800" dirty="0">
              <a:solidFill>
                <a:schemeClr val="bg1"/>
              </a:solidFill>
              <a:latin typeface="Simplified Arabic" panose="02020603050405020304" pitchFamily="18" charset="-78"/>
              <a:cs typeface="B Nazanin" panose="00000400000000000000" pitchFamily="2" charset="-78"/>
            </a:endParaRPr>
          </a:p>
          <a:p>
            <a:pPr algn="r" rtl="1"/>
            <a:r>
              <a:rPr lang="fa-IR" sz="1800" dirty="0">
                <a:solidFill>
                  <a:schemeClr val="bg1"/>
                </a:solidFill>
                <a:latin typeface="Simplified Arabic" panose="02020603050405020304" pitchFamily="18" charset="-78"/>
                <a:cs typeface="B Nazanin" panose="00000400000000000000" pitchFamily="2" charset="-78"/>
              </a:rPr>
              <a:t>در مورد تمام جوانب اسیب پذیری </a:t>
            </a:r>
            <a:r>
              <a:rPr lang="en-US" sz="1800" dirty="0">
                <a:solidFill>
                  <a:schemeClr val="bg1"/>
                </a:solidFill>
                <a:latin typeface="Simplified Arabic" panose="02020603050405020304" pitchFamily="18" charset="-78"/>
                <a:cs typeface="B Nazanin" panose="00000400000000000000" pitchFamily="2" charset="-78"/>
              </a:rPr>
              <a:t>SQL</a:t>
            </a:r>
            <a:r>
              <a:rPr lang="fa-IR" sz="1800" dirty="0">
                <a:solidFill>
                  <a:schemeClr val="bg1"/>
                </a:solidFill>
                <a:latin typeface="Simplified Arabic" panose="02020603050405020304" pitchFamily="18" charset="-78"/>
                <a:cs typeface="B Nazanin" panose="00000400000000000000" pitchFamily="2" charset="-78"/>
              </a:rPr>
              <a:t> و متد های وقوع آن تحقیق کنید و راه های جلوگیری از آن را نیز ذکر کنید.</a:t>
            </a:r>
            <a:endParaRPr lang="en-US" sz="1800" dirty="0">
              <a:solidFill>
                <a:schemeClr val="bg1"/>
              </a:solidFill>
              <a:cs typeface="B Nazanin" panose="00000400000000000000" pitchFamily="2" charset="-78"/>
            </a:endParaRPr>
          </a:p>
        </p:txBody>
      </p:sp>
      <p:pic>
        <p:nvPicPr>
          <p:cNvPr id="2" name="Picture 1">
            <a:extLst>
              <a:ext uri="{FF2B5EF4-FFF2-40B4-BE49-F238E27FC236}">
                <a16:creationId xmlns:a16="http://schemas.microsoft.com/office/drawing/2014/main" id="{0C6E7B99-851E-4AC3-ADB9-9389B4083C3C}"/>
              </a:ext>
            </a:extLst>
          </p:cNvPr>
          <p:cNvPicPr>
            <a:picLocks noChangeAspect="1"/>
          </p:cNvPicPr>
          <p:nvPr/>
        </p:nvPicPr>
        <p:blipFill>
          <a:blip r:embed="rId3"/>
          <a:stretch>
            <a:fillRect/>
          </a:stretch>
        </p:blipFill>
        <p:spPr>
          <a:xfrm>
            <a:off x="2640878" y="2949507"/>
            <a:ext cx="3388861" cy="1981909"/>
          </a:xfrm>
          <a:prstGeom prst="rect">
            <a:avLst/>
          </a:prstGeom>
        </p:spPr>
      </p:pic>
    </p:spTree>
    <p:extLst>
      <p:ext uri="{BB962C8B-B14F-4D97-AF65-F5344CB8AC3E}">
        <p14:creationId xmlns:p14="http://schemas.microsoft.com/office/powerpoint/2010/main" val="395666304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6042991" y="92765"/>
            <a:ext cx="2248767" cy="377688"/>
          </a:xfrm>
        </p:spPr>
        <p:txBody>
          <a:bodyPr/>
          <a:lstStyle/>
          <a:p>
            <a:pPr algn="r" rtl="1"/>
            <a:r>
              <a:rPr lang="fa-IR" sz="1600" dirty="0">
                <a:solidFill>
                  <a:schemeClr val="accent4"/>
                </a:solidFill>
                <a:cs typeface="B Nazanin" panose="00000400000000000000" pitchFamily="2" charset="-78"/>
              </a:rPr>
              <a:t>ابزار های تست نفوذ </a:t>
            </a:r>
            <a:r>
              <a:rPr lang="fa-IR" sz="1600" dirty="0" err="1">
                <a:solidFill>
                  <a:schemeClr val="accent4"/>
                </a:solidFill>
                <a:cs typeface="B Nazanin" panose="00000400000000000000" pitchFamily="2" charset="-78"/>
              </a:rPr>
              <a:t>وب</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3"/>
            <a:ext cx="7794801" cy="2285172"/>
          </a:xfrm>
        </p:spPr>
        <p:txBody>
          <a:bodyPr/>
          <a:lstStyle/>
          <a:p>
            <a:pPr algn="r" rtl="1"/>
            <a:r>
              <a:rPr lang="en-US" sz="1600" dirty="0" err="1">
                <a:solidFill>
                  <a:schemeClr val="accent4"/>
                </a:solidFill>
                <a:cs typeface="B Nazanin" panose="00000400000000000000" pitchFamily="2" charset="-78"/>
              </a:rPr>
              <a:t>Sql</a:t>
            </a:r>
            <a:r>
              <a:rPr lang="en-US" sz="1600" dirty="0">
                <a:solidFill>
                  <a:schemeClr val="accent4"/>
                </a:solidFill>
                <a:cs typeface="B Nazanin" panose="00000400000000000000" pitchFamily="2" charset="-78"/>
              </a:rPr>
              <a:t> </a:t>
            </a:r>
            <a:r>
              <a:rPr lang="ar-SA" sz="1600" dirty="0">
                <a:solidFill>
                  <a:schemeClr val="accent4"/>
                </a:solidFill>
              </a:rPr>
              <a:t>ابزارهای تست نفوذ شبکه: </a:t>
            </a:r>
            <a:r>
              <a:rPr lang="ar-SA" sz="1600" dirty="0"/>
              <a:t>این ابزارها برای بررسی آسیب‌پذیری‌های شبکه مورد استفاده قرار می‌گیرند و شامل ابزارهایی مانند</a:t>
            </a:r>
            <a:r>
              <a:rPr lang="en-US" sz="1600" dirty="0"/>
              <a:t> Nmap</a:t>
            </a:r>
            <a:r>
              <a:rPr lang="ar-SA" sz="1600" dirty="0"/>
              <a:t>، </a:t>
            </a:r>
            <a:r>
              <a:rPr lang="en-US" sz="1600" dirty="0"/>
              <a:t>Wireshark</a:t>
            </a:r>
            <a:r>
              <a:rPr lang="ar-SA" sz="1600" dirty="0"/>
              <a:t>، </a:t>
            </a:r>
            <a:r>
              <a:rPr lang="en-US" sz="1600" dirty="0"/>
              <a:t>Metasploit</a:t>
            </a:r>
            <a:r>
              <a:rPr lang="ar-SA" sz="1600" dirty="0"/>
              <a:t>، </a:t>
            </a:r>
            <a:r>
              <a:rPr lang="en-US" sz="1600" dirty="0" err="1"/>
              <a:t>Aircrack</a:t>
            </a:r>
            <a:r>
              <a:rPr lang="en-US" sz="1600" dirty="0"/>
              <a:t>-ng </a:t>
            </a:r>
            <a:r>
              <a:rPr lang="ar-SA" sz="1600" dirty="0"/>
              <a:t>و</a:t>
            </a:r>
            <a:r>
              <a:rPr lang="en-US" sz="1600" dirty="0"/>
              <a:t> Nessus </a:t>
            </a:r>
            <a:r>
              <a:rPr lang="ar-SA" sz="1600" dirty="0"/>
              <a:t>می‌شوند</a:t>
            </a:r>
            <a:r>
              <a:rPr lang="en-US" sz="1600" dirty="0"/>
              <a:t>.</a:t>
            </a:r>
            <a:endParaRPr lang="fa-IR" sz="1600" dirty="0"/>
          </a:p>
          <a:p>
            <a:pPr algn="r" rtl="1"/>
            <a:endParaRPr lang="fa-IR" sz="1600" dirty="0"/>
          </a:p>
          <a:p>
            <a:pPr algn="r" rtl="1"/>
            <a:endParaRPr lang="en-US" sz="1600" dirty="0"/>
          </a:p>
          <a:p>
            <a:pPr algn="r" rtl="1"/>
            <a:r>
              <a:rPr lang="ar-SA" sz="1600" dirty="0">
                <a:solidFill>
                  <a:schemeClr val="accent4"/>
                </a:solidFill>
              </a:rPr>
              <a:t>ابزارهای تست نفوذ برنامه‌های کاربردی: </a:t>
            </a:r>
            <a:r>
              <a:rPr lang="ar-SA" sz="1600" dirty="0"/>
              <a:t>این ابزارها برای بررسی آسیب‌پذیری‌های برنامه‌های کاربردی مانند وب‌سایت‌ها و برنامه‌های موبایل استفاده می‌شوند و شامل ابزارهایی مانند</a:t>
            </a:r>
            <a:r>
              <a:rPr lang="en-US" sz="1600" dirty="0"/>
              <a:t> Burp Suite</a:t>
            </a:r>
            <a:r>
              <a:rPr lang="ar-SA" sz="1600" dirty="0"/>
              <a:t>، </a:t>
            </a:r>
            <a:r>
              <a:rPr lang="en-US" sz="1600" dirty="0"/>
              <a:t>OWASP ZAP</a:t>
            </a:r>
            <a:r>
              <a:rPr lang="ar-SA" sz="1600" dirty="0"/>
              <a:t>، </a:t>
            </a:r>
            <a:r>
              <a:rPr lang="en-US" sz="1600" dirty="0" err="1"/>
              <a:t>Sqlmap</a:t>
            </a:r>
            <a:r>
              <a:rPr lang="en-US" sz="1600" dirty="0"/>
              <a:t> </a:t>
            </a:r>
            <a:r>
              <a:rPr lang="ar-SA" sz="1600" dirty="0"/>
              <a:t>و</a:t>
            </a:r>
            <a:r>
              <a:rPr lang="en-US" sz="1600" dirty="0"/>
              <a:t> </a:t>
            </a:r>
            <a:r>
              <a:rPr lang="en-US" sz="1600" dirty="0" err="1"/>
              <a:t>Acunetix</a:t>
            </a:r>
            <a:r>
              <a:rPr lang="en-US" sz="1600" dirty="0"/>
              <a:t> </a:t>
            </a:r>
            <a:r>
              <a:rPr lang="ar-SA" sz="1600" dirty="0"/>
              <a:t>می‌شوند</a:t>
            </a:r>
            <a:r>
              <a:rPr lang="en-US" sz="1600" dirty="0"/>
              <a:t>.</a:t>
            </a:r>
          </a:p>
          <a:p>
            <a:pPr algn="r"/>
            <a:endParaRPr lang="en-US" sz="1600" dirty="0">
              <a:cs typeface="B Nazanin" panose="00000400000000000000" pitchFamily="2" charset="-78"/>
            </a:endParaRPr>
          </a:p>
        </p:txBody>
      </p:sp>
      <p:pic>
        <p:nvPicPr>
          <p:cNvPr id="5122" name="Picture 2" descr="زبان های برنامه نویسی برای تست نفوذ وب | پروگرامینگ سنتر - مرکز اموزش  برنامه نویسی">
            <a:extLst>
              <a:ext uri="{FF2B5EF4-FFF2-40B4-BE49-F238E27FC236}">
                <a16:creationId xmlns:a16="http://schemas.microsoft.com/office/drawing/2014/main" id="{A7250A9B-FE6B-4BC4-9E01-C3E9CD871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69" y="312482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798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6042991" y="92765"/>
            <a:ext cx="2248767" cy="377688"/>
          </a:xfrm>
        </p:spPr>
        <p:txBody>
          <a:bodyPr/>
          <a:lstStyle/>
          <a:p>
            <a:pPr algn="r" rtl="1"/>
            <a:r>
              <a:rPr lang="fa-IR" sz="1600" dirty="0">
                <a:solidFill>
                  <a:schemeClr val="accent4"/>
                </a:solidFill>
                <a:cs typeface="B Nazanin" panose="00000400000000000000" pitchFamily="2" charset="-78"/>
              </a:rPr>
              <a:t>ابزار های تست نفوذ </a:t>
            </a:r>
            <a:r>
              <a:rPr lang="fa-IR" sz="1600" dirty="0" err="1">
                <a:solidFill>
                  <a:schemeClr val="accent4"/>
                </a:solidFill>
                <a:cs typeface="B Nazanin" panose="00000400000000000000" pitchFamily="2" charset="-78"/>
              </a:rPr>
              <a:t>وب</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2"/>
            <a:ext cx="7794801" cy="1960495"/>
          </a:xfrm>
        </p:spPr>
        <p:txBody>
          <a:bodyPr/>
          <a:lstStyle/>
          <a:p>
            <a:pPr algn="r" rtl="1"/>
            <a:r>
              <a:rPr lang="en-US" sz="1600" dirty="0" err="1">
                <a:solidFill>
                  <a:schemeClr val="accent4"/>
                </a:solidFill>
                <a:cs typeface="B Nazanin" panose="00000400000000000000" pitchFamily="2" charset="-78"/>
              </a:rPr>
              <a:t>Sql</a:t>
            </a:r>
            <a:r>
              <a:rPr lang="en-US" sz="1600" dirty="0" err="1">
                <a:solidFill>
                  <a:schemeClr val="accent4"/>
                </a:solidFill>
              </a:rPr>
              <a:t>OWASP</a:t>
            </a:r>
            <a:r>
              <a:rPr lang="en-US" sz="1600" dirty="0">
                <a:solidFill>
                  <a:schemeClr val="accent4"/>
                </a:solidFill>
              </a:rPr>
              <a:t> ZAP</a:t>
            </a:r>
            <a:r>
              <a:rPr lang="ar-SA" sz="1600" dirty="0">
                <a:solidFill>
                  <a:schemeClr val="accent4"/>
                </a:solidFill>
              </a:rPr>
              <a:t>:</a:t>
            </a:r>
            <a:br>
              <a:rPr lang="en-US" sz="1600" dirty="0">
                <a:solidFill>
                  <a:schemeClr val="accent4"/>
                </a:solidFill>
              </a:rPr>
            </a:br>
            <a:r>
              <a:rPr lang="en-US" sz="1600" dirty="0"/>
              <a:t>OWASP Zed Attack </a:t>
            </a:r>
            <a:r>
              <a:rPr lang="en-US" sz="1600" dirty="0">
                <a:cs typeface="B Nazanin" panose="00000400000000000000" pitchFamily="2" charset="-78"/>
              </a:rPr>
              <a:t>Proxy </a:t>
            </a:r>
            <a:r>
              <a:rPr lang="ar-SA" sz="1600" dirty="0">
                <a:cs typeface="B Nazanin" panose="00000400000000000000" pitchFamily="2" charset="-78"/>
              </a:rPr>
              <a:t>یا به اختصار</a:t>
            </a:r>
            <a:r>
              <a:rPr lang="en-US" sz="1600" dirty="0">
                <a:cs typeface="B Nazanin" panose="00000400000000000000" pitchFamily="2" charset="-78"/>
              </a:rPr>
              <a:t> ZAP</a:t>
            </a:r>
            <a:r>
              <a:rPr lang="ar-SA" sz="1600" dirty="0">
                <a:cs typeface="B Nazanin" panose="00000400000000000000" pitchFamily="2" charset="-78"/>
              </a:rPr>
              <a:t>، ابزاری متن‌باز و رایگان برای تست نفوذ بر روی برنامه‌های کاربردی و وب‌سایت‌هاست. این ابزار به صورت خودکار آسیب‌پذیری‌های موجود در برنامه‌های کاربردی را شناسایی می‌کند و به کارشناسان امنیتی اجازه می‌دهد تا این آسیب‌پذیری‌ها را بررسی و رفع کنند</a:t>
            </a:r>
            <a:r>
              <a:rPr lang="en-US" sz="1600" dirty="0">
                <a:cs typeface="B Nazanin" panose="00000400000000000000" pitchFamily="2" charset="-78"/>
              </a:rPr>
              <a:t>. ZAP </a:t>
            </a:r>
            <a:r>
              <a:rPr lang="ar-SA" sz="1600" dirty="0">
                <a:cs typeface="B Nazanin" panose="00000400000000000000" pitchFamily="2" charset="-78"/>
              </a:rPr>
              <a:t>قابلیت‌های متعددی دارد که شامل تست نفوذ، بررسی آسیب‌پذیری‌های</a:t>
            </a:r>
            <a:r>
              <a:rPr lang="en-US" sz="1600" dirty="0">
                <a:cs typeface="B Nazanin" panose="00000400000000000000" pitchFamily="2" charset="-78"/>
              </a:rPr>
              <a:t> XSS </a:t>
            </a:r>
            <a:r>
              <a:rPr lang="ar-SA" sz="1600" dirty="0">
                <a:cs typeface="B Nazanin" panose="00000400000000000000" pitchFamily="2" charset="-78"/>
              </a:rPr>
              <a:t>و</a:t>
            </a:r>
            <a:r>
              <a:rPr lang="en-US" sz="1600" dirty="0">
                <a:cs typeface="B Nazanin" panose="00000400000000000000" pitchFamily="2" charset="-78"/>
              </a:rPr>
              <a:t> SQL injection</a:t>
            </a:r>
            <a:r>
              <a:rPr lang="ar-SA" sz="1600" dirty="0">
                <a:cs typeface="B Nazanin" panose="00000400000000000000" pitchFamily="2" charset="-78"/>
              </a:rPr>
              <a:t>، بررسی امنیت</a:t>
            </a:r>
            <a:r>
              <a:rPr lang="en-US" sz="1600" dirty="0">
                <a:cs typeface="B Nazanin" panose="00000400000000000000" pitchFamily="2" charset="-78"/>
              </a:rPr>
              <a:t> SSL/TLS </a:t>
            </a:r>
            <a:r>
              <a:rPr lang="ar-SA" sz="1600" dirty="0">
                <a:cs typeface="B Nazanin" panose="00000400000000000000" pitchFamily="2" charset="-78"/>
              </a:rPr>
              <a:t>و بسیاری از ویژگی‌های دیگر است</a:t>
            </a:r>
            <a:r>
              <a:rPr lang="en-US" sz="1600" dirty="0">
                <a:cs typeface="B Nazanin" panose="00000400000000000000" pitchFamily="2" charset="-78"/>
              </a:rPr>
              <a:t>.</a:t>
            </a:r>
            <a:endParaRPr lang="fa-IR" sz="1600" dirty="0">
              <a:cs typeface="B Nazanin" panose="00000400000000000000" pitchFamily="2" charset="-78"/>
            </a:endParaRPr>
          </a:p>
          <a:p>
            <a:pPr algn="r" rtl="1"/>
            <a:endParaRPr lang="en-US" sz="1600" dirty="0"/>
          </a:p>
        </p:txBody>
      </p:sp>
      <p:pic>
        <p:nvPicPr>
          <p:cNvPr id="10244" name="Picture 4" descr="OWASP ZAP | OWASP Foundation">
            <a:extLst>
              <a:ext uri="{FF2B5EF4-FFF2-40B4-BE49-F238E27FC236}">
                <a16:creationId xmlns:a16="http://schemas.microsoft.com/office/drawing/2014/main" id="{C6208B29-3032-4BE3-AEED-1F06EAE07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88" y="2663687"/>
            <a:ext cx="4454886" cy="17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00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6042991" y="92765"/>
            <a:ext cx="2248767" cy="377688"/>
          </a:xfrm>
        </p:spPr>
        <p:txBody>
          <a:bodyPr/>
          <a:lstStyle/>
          <a:p>
            <a:pPr algn="r" rtl="1"/>
            <a:r>
              <a:rPr lang="fa-IR" sz="1600" dirty="0">
                <a:solidFill>
                  <a:schemeClr val="accent4"/>
                </a:solidFill>
                <a:cs typeface="B Nazanin" panose="00000400000000000000" pitchFamily="2" charset="-78"/>
              </a:rPr>
              <a:t>ابزار های تست نفوذ </a:t>
            </a:r>
            <a:r>
              <a:rPr lang="fa-IR" sz="1600" dirty="0" err="1">
                <a:solidFill>
                  <a:schemeClr val="accent4"/>
                </a:solidFill>
                <a:cs typeface="B Nazanin" panose="00000400000000000000" pitchFamily="2" charset="-78"/>
              </a:rPr>
              <a:t>وب</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2"/>
            <a:ext cx="7794801" cy="1960495"/>
          </a:xfrm>
        </p:spPr>
        <p:txBody>
          <a:bodyPr/>
          <a:lstStyle/>
          <a:p>
            <a:pPr algn="r" rtl="1"/>
            <a:r>
              <a:rPr lang="en-US" sz="1600" dirty="0" err="1">
                <a:solidFill>
                  <a:schemeClr val="accent4"/>
                </a:solidFill>
              </a:rPr>
              <a:t>Sqlmap</a:t>
            </a:r>
            <a:br>
              <a:rPr lang="en-US" sz="1600" dirty="0"/>
            </a:br>
            <a:r>
              <a:rPr lang="en-US" sz="1600" dirty="0" err="1"/>
              <a:t>Sqlmap</a:t>
            </a:r>
            <a:r>
              <a:rPr lang="en-US" sz="1600" dirty="0"/>
              <a:t> </a:t>
            </a:r>
            <a:r>
              <a:rPr lang="ar-SA" sz="1600" dirty="0"/>
              <a:t>ابزاری متن‌باز و رایگان برای تست نفوذ به دیتابیس‌های مختلف است. با استفاده از این ابزار، کارشناسان امنیتی می‌توانند آسیب‌پذیری‌های موجود در دیتابیس‌ها را شناسایی کنند و به دسترسی غیرمجاز به داده‌های حساس جلوگیری کنند</a:t>
            </a:r>
            <a:r>
              <a:rPr lang="en-US" sz="1600" dirty="0"/>
              <a:t>. </a:t>
            </a:r>
            <a:r>
              <a:rPr lang="en-US" sz="1600" dirty="0" err="1"/>
              <a:t>Sqlmap</a:t>
            </a:r>
            <a:r>
              <a:rPr lang="en-US" sz="1600" dirty="0"/>
              <a:t> </a:t>
            </a:r>
            <a:r>
              <a:rPr lang="ar-SA" sz="1600" dirty="0"/>
              <a:t>قابلیت‌های متعددی دارد که شامل تست نفوذ به دیتابیس‌های</a:t>
            </a:r>
            <a:r>
              <a:rPr lang="en-US" sz="1600" dirty="0"/>
              <a:t> MySQL</a:t>
            </a:r>
            <a:r>
              <a:rPr lang="ar-SA" sz="1600" dirty="0"/>
              <a:t>، </a:t>
            </a:r>
            <a:r>
              <a:rPr lang="en-US" sz="1600" dirty="0"/>
              <a:t>Oracle</a:t>
            </a:r>
            <a:r>
              <a:rPr lang="ar-SA" sz="1600" dirty="0"/>
              <a:t>، </a:t>
            </a:r>
            <a:r>
              <a:rPr lang="en-US" sz="1600" dirty="0"/>
              <a:t>PostgreSQL</a:t>
            </a:r>
            <a:r>
              <a:rPr lang="ar-SA" sz="1600" dirty="0"/>
              <a:t>، </a:t>
            </a:r>
            <a:r>
              <a:rPr lang="en-US" sz="1600" dirty="0"/>
              <a:t>Microsoft SQL Server </a:t>
            </a:r>
            <a:r>
              <a:rPr lang="ar-SA" sz="1600" dirty="0"/>
              <a:t>و بسیاری دیگر است</a:t>
            </a:r>
            <a:r>
              <a:rPr lang="en-US" sz="1600" dirty="0"/>
              <a:t>.</a:t>
            </a:r>
          </a:p>
          <a:p>
            <a:pPr algn="r" rtl="1"/>
            <a:endParaRPr lang="en-US" sz="1600" dirty="0"/>
          </a:p>
        </p:txBody>
      </p:sp>
      <p:pic>
        <p:nvPicPr>
          <p:cNvPr id="11266" name="Picture 2" descr="ToolWar | Information Security (InfoSec) Tools: Sqlmap (SQL Injection) ::  Tools">
            <a:extLst>
              <a:ext uri="{FF2B5EF4-FFF2-40B4-BE49-F238E27FC236}">
                <a16:creationId xmlns:a16="http://schemas.microsoft.com/office/drawing/2014/main" id="{0027D276-11B2-4FD4-BFF9-A694B068B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42" y="2571750"/>
            <a:ext cx="2849251" cy="196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0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0BF2-2FA0-4BBE-80A6-D038197564C6}"/>
              </a:ext>
            </a:extLst>
          </p:cNvPr>
          <p:cNvSpPr>
            <a:spLocks noGrp="1"/>
          </p:cNvSpPr>
          <p:nvPr>
            <p:ph type="title"/>
          </p:nvPr>
        </p:nvSpPr>
        <p:spPr>
          <a:xfrm>
            <a:off x="580550" y="205975"/>
            <a:ext cx="8124538" cy="857400"/>
          </a:xfrm>
        </p:spPr>
        <p:txBody>
          <a:bodyPr/>
          <a:lstStyle/>
          <a:p>
            <a:pPr algn="ctr" rtl="1"/>
            <a:r>
              <a:rPr lang="fa-IR" dirty="0">
                <a:cs typeface="B Nazanin" panose="00000400000000000000" pitchFamily="2" charset="-78"/>
              </a:rPr>
              <a:t>فهرست</a:t>
            </a:r>
            <a:endParaRPr lang="en-US" dirty="0">
              <a:cs typeface="B Nazanin" panose="00000400000000000000" pitchFamily="2" charset="-78"/>
            </a:endParaRPr>
          </a:p>
        </p:txBody>
      </p:sp>
      <p:sp>
        <p:nvSpPr>
          <p:cNvPr id="3" name="Text Placeholder 2">
            <a:extLst>
              <a:ext uri="{FF2B5EF4-FFF2-40B4-BE49-F238E27FC236}">
                <a16:creationId xmlns:a16="http://schemas.microsoft.com/office/drawing/2014/main" id="{363DAE95-F6CB-44BA-83D4-63A88CC9B265}"/>
              </a:ext>
            </a:extLst>
          </p:cNvPr>
          <p:cNvSpPr>
            <a:spLocks noGrp="1"/>
          </p:cNvSpPr>
          <p:nvPr>
            <p:ph type="body" idx="1"/>
          </p:nvPr>
        </p:nvSpPr>
        <p:spPr>
          <a:xfrm>
            <a:off x="1080422" y="1327404"/>
            <a:ext cx="2841000" cy="3155100"/>
          </a:xfrm>
        </p:spPr>
        <p:txBody>
          <a:bodyPr/>
          <a:lstStyle/>
          <a:p>
            <a:pPr marL="101600" indent="0" algn="r" rtl="1">
              <a:buNone/>
            </a:pPr>
            <a:br>
              <a:rPr lang="en-US" sz="1600" dirty="0"/>
            </a:br>
            <a:endParaRPr lang="en-US" sz="1600" dirty="0">
              <a:solidFill>
                <a:schemeClr val="accent4">
                  <a:lumMod val="60000"/>
                  <a:lumOff val="40000"/>
                </a:schemeClr>
              </a:solidFill>
            </a:endParaRPr>
          </a:p>
        </p:txBody>
      </p:sp>
      <p:sp>
        <p:nvSpPr>
          <p:cNvPr id="4" name="Text Placeholder 3">
            <a:extLst>
              <a:ext uri="{FF2B5EF4-FFF2-40B4-BE49-F238E27FC236}">
                <a16:creationId xmlns:a16="http://schemas.microsoft.com/office/drawing/2014/main" id="{654A749B-7557-46C3-A02C-7D293DE344F8}"/>
              </a:ext>
            </a:extLst>
          </p:cNvPr>
          <p:cNvSpPr>
            <a:spLocks noGrp="1"/>
          </p:cNvSpPr>
          <p:nvPr>
            <p:ph type="body" idx="2"/>
          </p:nvPr>
        </p:nvSpPr>
        <p:spPr>
          <a:xfrm>
            <a:off x="5690280" y="1327403"/>
            <a:ext cx="2841000" cy="3610122"/>
          </a:xfrm>
        </p:spPr>
        <p:txBody>
          <a:bodyPr/>
          <a:lstStyle/>
          <a:p>
            <a:pPr algn="r" rtl="1"/>
            <a:r>
              <a:rPr lang="fa-IR" sz="1600" dirty="0">
                <a:solidFill>
                  <a:schemeClr val="bg1"/>
                </a:solidFill>
                <a:cs typeface="B Nazanin" panose="00000400000000000000" pitchFamily="2" charset="-78"/>
              </a:rPr>
              <a:t>1.شرح پروژه</a:t>
            </a:r>
          </a:p>
          <a:p>
            <a:pPr algn="r" rtl="1"/>
            <a:r>
              <a:rPr lang="fa-IR" sz="1600" dirty="0">
                <a:solidFill>
                  <a:schemeClr val="bg1"/>
                </a:solidFill>
                <a:cs typeface="B Nazanin" panose="00000400000000000000" pitchFamily="2" charset="-78"/>
              </a:rPr>
              <a:t>2. قسمت اول پروژه</a:t>
            </a:r>
          </a:p>
          <a:p>
            <a:pPr algn="r" rtl="1"/>
            <a:r>
              <a:rPr lang="fa-IR" sz="1600" dirty="0">
                <a:solidFill>
                  <a:schemeClr val="bg1"/>
                </a:solidFill>
                <a:cs typeface="B Nazanin" panose="00000400000000000000" pitchFamily="2" charset="-78"/>
              </a:rPr>
              <a:t>پیاده سازی قسمت اول پروژه</a:t>
            </a:r>
            <a:endParaRPr lang="en-US" sz="1600" dirty="0">
              <a:solidFill>
                <a:schemeClr val="bg1"/>
              </a:solidFill>
              <a:cs typeface="B Nazanin" panose="00000400000000000000" pitchFamily="2" charset="-78"/>
            </a:endParaRPr>
          </a:p>
          <a:p>
            <a:pPr algn="r" rtl="1"/>
            <a:r>
              <a:rPr lang="fa-IR" sz="1600" dirty="0">
                <a:solidFill>
                  <a:schemeClr val="bg1"/>
                </a:solidFill>
                <a:cs typeface="B Nazanin" panose="00000400000000000000" pitchFamily="2" charset="-78"/>
              </a:rPr>
              <a:t>قسمت دوم پروژه</a:t>
            </a:r>
          </a:p>
          <a:p>
            <a:pPr algn="r" rtl="1"/>
            <a:r>
              <a:rPr lang="fa-IR" sz="1600" dirty="0">
                <a:solidFill>
                  <a:schemeClr val="bg1"/>
                </a:solidFill>
                <a:cs typeface="B Nazanin" panose="00000400000000000000" pitchFamily="2" charset="-78"/>
              </a:rPr>
              <a:t>پیاده سازی قسمت سوم</a:t>
            </a:r>
          </a:p>
          <a:p>
            <a:pPr algn="r" rtl="1"/>
            <a:r>
              <a:rPr lang="fa-IR" sz="1600" dirty="0">
                <a:solidFill>
                  <a:schemeClr val="bg1"/>
                </a:solidFill>
                <a:cs typeface="B Nazanin" panose="00000400000000000000" pitchFamily="2" charset="-78"/>
              </a:rPr>
              <a:t>آسیب پذیری های و جلوگیری از </a:t>
            </a:r>
          </a:p>
          <a:p>
            <a:pPr algn="r" rtl="1"/>
            <a:r>
              <a:rPr lang="en-US" sz="1600">
                <a:solidFill>
                  <a:schemeClr val="bg1"/>
                </a:solidFill>
                <a:cs typeface="B Nazanin" panose="00000400000000000000" pitchFamily="2" charset="-78"/>
              </a:rPr>
              <a:t>SQL INJECTION</a:t>
            </a:r>
            <a:endParaRPr lang="en-US" sz="1600" dirty="0">
              <a:cs typeface="B Nazanin" panose="00000400000000000000" pitchFamily="2" charset="-78"/>
            </a:endParaRPr>
          </a:p>
          <a:p>
            <a:pPr algn="r" rtl="1"/>
            <a:endParaRPr lang="fa-IR" sz="1600" dirty="0">
              <a:cs typeface="B Nazanin" panose="00000400000000000000" pitchFamily="2" charset="-78"/>
            </a:endParaRPr>
          </a:p>
          <a:p>
            <a:pPr algn="r" rtl="1"/>
            <a:br>
              <a:rPr lang="en-US" sz="1600" dirty="0">
                <a:cs typeface="B Nazanin" panose="00000400000000000000" pitchFamily="2" charset="-78"/>
              </a:rPr>
            </a:br>
            <a:endParaRPr lang="fa-IR" sz="1600" dirty="0">
              <a:solidFill>
                <a:schemeClr val="accent4">
                  <a:lumMod val="60000"/>
                  <a:lumOff val="40000"/>
                </a:schemeClr>
              </a:solidFill>
              <a:cs typeface="B Nazanin" panose="00000400000000000000" pitchFamily="2" charset="-78"/>
            </a:endParaRPr>
          </a:p>
          <a:p>
            <a:pPr algn="r" rtl="1"/>
            <a:endParaRPr lang="en-US" sz="1600" dirty="0"/>
          </a:p>
        </p:txBody>
      </p:sp>
      <p:sp>
        <p:nvSpPr>
          <p:cNvPr id="5" name="Slide Number Placeholder 4">
            <a:extLst>
              <a:ext uri="{FF2B5EF4-FFF2-40B4-BE49-F238E27FC236}">
                <a16:creationId xmlns:a16="http://schemas.microsoft.com/office/drawing/2014/main" id="{015B10FD-136F-4575-8A55-E31B0F39E8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82873048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6042991" y="92765"/>
            <a:ext cx="2248767" cy="377688"/>
          </a:xfrm>
        </p:spPr>
        <p:txBody>
          <a:bodyPr/>
          <a:lstStyle/>
          <a:p>
            <a:pPr algn="r" rtl="1"/>
            <a:r>
              <a:rPr lang="fa-IR" sz="1600" dirty="0">
                <a:solidFill>
                  <a:schemeClr val="accent4"/>
                </a:solidFill>
                <a:cs typeface="B Nazanin" panose="00000400000000000000" pitchFamily="2" charset="-78"/>
              </a:rPr>
              <a:t>ابزار های تست نفوذ </a:t>
            </a:r>
            <a:r>
              <a:rPr lang="fa-IR" sz="1600" dirty="0" err="1">
                <a:solidFill>
                  <a:schemeClr val="accent4"/>
                </a:solidFill>
                <a:cs typeface="B Nazanin" panose="00000400000000000000" pitchFamily="2" charset="-78"/>
              </a:rPr>
              <a:t>وب</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2"/>
            <a:ext cx="7794801" cy="2304703"/>
          </a:xfrm>
        </p:spPr>
        <p:txBody>
          <a:bodyPr/>
          <a:lstStyle/>
          <a:p>
            <a:pPr algn="r" rtl="1"/>
            <a:r>
              <a:rPr lang="en-US" sz="1800" dirty="0" err="1">
                <a:solidFill>
                  <a:schemeClr val="accent4"/>
                </a:solidFill>
                <a:cs typeface="B Nazanin" panose="00000400000000000000" pitchFamily="2" charset="-78"/>
              </a:rPr>
              <a:t>Acunetix</a:t>
            </a:r>
            <a:br>
              <a:rPr lang="en-US" sz="1800" dirty="0">
                <a:cs typeface="B Nazanin" panose="00000400000000000000" pitchFamily="2" charset="-78"/>
              </a:rPr>
            </a:br>
            <a:r>
              <a:rPr lang="en-US" sz="1800" dirty="0" err="1">
                <a:cs typeface="B Nazanin" panose="00000400000000000000" pitchFamily="2" charset="-78"/>
              </a:rPr>
              <a:t>Acunetix</a:t>
            </a:r>
            <a:r>
              <a:rPr lang="en-US" sz="1800" dirty="0">
                <a:cs typeface="B Nazanin" panose="00000400000000000000" pitchFamily="2" charset="-78"/>
              </a:rPr>
              <a:t> </a:t>
            </a:r>
            <a:r>
              <a:rPr lang="ar-SA" sz="1800" dirty="0">
                <a:cs typeface="B Nazanin" panose="00000400000000000000" pitchFamily="2" charset="-78"/>
              </a:rPr>
              <a:t>یک ابزار تجاری برای تست نفوذ به وب‌سایت‌ها است. این ابزار به کارشناسان امنیتی اجازه می‌دهد تا آسیب‌پذیری‌های موجود در وب‌سایت‌ها و برنامه‌های وب را شناسایی و رفع کنند</a:t>
            </a:r>
            <a:r>
              <a:rPr lang="en-US" sz="1800" dirty="0">
                <a:cs typeface="B Nazanin" panose="00000400000000000000" pitchFamily="2" charset="-78"/>
              </a:rPr>
              <a:t>. </a:t>
            </a:r>
            <a:r>
              <a:rPr lang="en-US" sz="1800" dirty="0" err="1">
                <a:cs typeface="B Nazanin" panose="00000400000000000000" pitchFamily="2" charset="-78"/>
              </a:rPr>
              <a:t>Acunetix</a:t>
            </a:r>
            <a:r>
              <a:rPr lang="en-US" sz="1800" dirty="0">
                <a:cs typeface="B Nazanin" panose="00000400000000000000" pitchFamily="2" charset="-78"/>
              </a:rPr>
              <a:t> </a:t>
            </a:r>
            <a:r>
              <a:rPr lang="ar-SA" sz="1800" dirty="0">
                <a:cs typeface="B Nazanin" panose="00000400000000000000" pitchFamily="2" charset="-78"/>
              </a:rPr>
              <a:t>دارای قابلیت‌هایی مانند تست نفوذ به برنامه‌های وب، بررسی آسیب‌پذیری‌های</a:t>
            </a:r>
            <a:r>
              <a:rPr lang="en-US" sz="1800" dirty="0">
                <a:cs typeface="B Nazanin" panose="00000400000000000000" pitchFamily="2" charset="-78"/>
              </a:rPr>
              <a:t> XSS </a:t>
            </a:r>
            <a:r>
              <a:rPr lang="ar-SA" sz="1800" dirty="0">
                <a:cs typeface="B Nazanin" panose="00000400000000000000" pitchFamily="2" charset="-78"/>
              </a:rPr>
              <a:t>و</a:t>
            </a:r>
            <a:r>
              <a:rPr lang="en-US" sz="1800" dirty="0">
                <a:cs typeface="B Nazanin" panose="00000400000000000000" pitchFamily="2" charset="-78"/>
              </a:rPr>
              <a:t> SQL injection</a:t>
            </a:r>
            <a:r>
              <a:rPr lang="ar-SA" sz="1800" dirty="0">
                <a:cs typeface="B Nazanin" panose="00000400000000000000" pitchFamily="2" charset="-78"/>
              </a:rPr>
              <a:t>، بررسی امنیت</a:t>
            </a:r>
            <a:r>
              <a:rPr lang="en-US" sz="1800" dirty="0">
                <a:cs typeface="B Nazanin" panose="00000400000000000000" pitchFamily="2" charset="-78"/>
              </a:rPr>
              <a:t> SSL/TLS </a:t>
            </a:r>
            <a:r>
              <a:rPr lang="ar-SA" sz="1800" dirty="0">
                <a:cs typeface="B Nazanin" panose="00000400000000000000" pitchFamily="2" charset="-78"/>
              </a:rPr>
              <a:t>و بسیاری از ویژگی‌های دیگر است. به عنوان یک ابزار تجاری، </a:t>
            </a:r>
            <a:r>
              <a:rPr lang="en-US" sz="1800" dirty="0" err="1">
                <a:cs typeface="B Nazanin" panose="00000400000000000000" pitchFamily="2" charset="-78"/>
              </a:rPr>
              <a:t>Acunetix</a:t>
            </a:r>
            <a:r>
              <a:rPr lang="en-US" sz="1800" dirty="0">
                <a:cs typeface="B Nazanin" panose="00000400000000000000" pitchFamily="2" charset="-78"/>
              </a:rPr>
              <a:t> </a:t>
            </a:r>
            <a:r>
              <a:rPr lang="ar-SA" sz="1800" dirty="0">
                <a:cs typeface="B Nazanin" panose="00000400000000000000" pitchFamily="2" charset="-78"/>
              </a:rPr>
              <a:t>دارای قیمتی است که برای استفاده تجاری توصیه می‌شود</a:t>
            </a:r>
            <a:r>
              <a:rPr lang="en-US" sz="1800" dirty="0">
                <a:cs typeface="B Nazanin" panose="00000400000000000000" pitchFamily="2" charset="-78"/>
              </a:rPr>
              <a:t>.</a:t>
            </a:r>
          </a:p>
          <a:p>
            <a:pPr algn="r" rtl="1"/>
            <a:endParaRPr lang="en-US" sz="1600" dirty="0"/>
          </a:p>
        </p:txBody>
      </p:sp>
      <p:pic>
        <p:nvPicPr>
          <p:cNvPr id="14338" name="Picture 2" descr="N3t1k3rt1_4s3n3t - Acunetix Web Vulnerability Scanner 8 + CRACK and serial  Acunetix is the popular web vulnerability scanner with many more features.  Acunetix is an automated web application security testing tool that">
            <a:extLst>
              <a:ext uri="{FF2B5EF4-FFF2-40B4-BE49-F238E27FC236}">
                <a16:creationId xmlns:a16="http://schemas.microsoft.com/office/drawing/2014/main" id="{643C566D-3AF5-4779-AB2E-1236442FC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57" y="3087758"/>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Acunetix Vulnerability Scanner คืออะไร">
            <a:extLst>
              <a:ext uri="{FF2B5EF4-FFF2-40B4-BE49-F238E27FC236}">
                <a16:creationId xmlns:a16="http://schemas.microsoft.com/office/drawing/2014/main" id="{5B70255E-3F51-46DB-B748-887E22AFE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782" y="3087758"/>
            <a:ext cx="33813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82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6042991" y="92765"/>
            <a:ext cx="2248767" cy="377688"/>
          </a:xfrm>
        </p:spPr>
        <p:txBody>
          <a:bodyPr/>
          <a:lstStyle/>
          <a:p>
            <a:pPr algn="r" rtl="1"/>
            <a:r>
              <a:rPr lang="fa-IR" sz="1600" dirty="0">
                <a:solidFill>
                  <a:schemeClr val="accent4"/>
                </a:solidFill>
                <a:cs typeface="B Nazanin" panose="00000400000000000000" pitchFamily="2" charset="-78"/>
              </a:rPr>
              <a:t>ابزار های تست نفوذ </a:t>
            </a:r>
            <a:r>
              <a:rPr lang="fa-IR" sz="1600" dirty="0" err="1">
                <a:solidFill>
                  <a:schemeClr val="accent4"/>
                </a:solidFill>
                <a:cs typeface="B Nazanin" panose="00000400000000000000" pitchFamily="2" charset="-78"/>
              </a:rPr>
              <a:t>وب</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3"/>
            <a:ext cx="7794801" cy="1397278"/>
          </a:xfrm>
        </p:spPr>
        <p:txBody>
          <a:bodyPr/>
          <a:lstStyle/>
          <a:p>
            <a:pPr rtl="1"/>
            <a:r>
              <a:rPr lang="en-US" sz="1600" dirty="0" err="1">
                <a:solidFill>
                  <a:schemeClr val="accent4"/>
                </a:solidFill>
                <a:cs typeface="B Nazanin" panose="00000400000000000000" pitchFamily="2" charset="-78"/>
              </a:rPr>
              <a:t>Sql</a:t>
            </a:r>
            <a:r>
              <a:rPr lang="en-US" sz="1600" dirty="0" err="1">
                <a:solidFill>
                  <a:schemeClr val="accent4"/>
                </a:solidFill>
              </a:rPr>
              <a:t>OWASP</a:t>
            </a:r>
            <a:r>
              <a:rPr lang="en-US" sz="1600" dirty="0">
                <a:solidFill>
                  <a:schemeClr val="accent4"/>
                </a:solidFill>
              </a:rPr>
              <a:t> ZAP</a:t>
            </a:r>
            <a:r>
              <a:rPr lang="en-US" sz="1600" dirty="0"/>
              <a:t> </a:t>
            </a:r>
            <a:r>
              <a:rPr lang="en-US" sz="1600" dirty="0">
                <a:solidFill>
                  <a:schemeClr val="accent4"/>
                </a:solidFill>
              </a:rPr>
              <a:t>OWASP ZAP</a:t>
            </a:r>
            <a:r>
              <a:rPr lang="fa-IR" sz="1600" dirty="0"/>
              <a:t> با استفاده از </a:t>
            </a:r>
            <a:r>
              <a:rPr lang="fa-IR" sz="1600" dirty="0" err="1"/>
              <a:t>روش‌های</a:t>
            </a:r>
            <a:r>
              <a:rPr lang="fa-IR" sz="1600" dirty="0"/>
              <a:t> تست خودکار و دستی، به کاربر اجازه </a:t>
            </a:r>
            <a:r>
              <a:rPr lang="fa-IR" sz="1600" dirty="0" err="1"/>
              <a:t>می‌دهد</a:t>
            </a:r>
            <a:r>
              <a:rPr lang="fa-IR" sz="1600" dirty="0"/>
              <a:t> تا به صورت جامع و کامل از امنیت </a:t>
            </a:r>
            <a:r>
              <a:rPr lang="fa-IR" sz="1600" dirty="0" err="1"/>
              <a:t>وب‌سایت</a:t>
            </a:r>
            <a:r>
              <a:rPr lang="fa-IR" sz="1600" dirty="0"/>
              <a:t> خود آگاهی پیدا کند و در صورت وجود </a:t>
            </a:r>
            <a:r>
              <a:rPr lang="fa-IR" sz="1600" dirty="0" err="1"/>
              <a:t>آسیب‌پذیری</a:t>
            </a:r>
            <a:r>
              <a:rPr lang="fa-IR" sz="1600" dirty="0"/>
              <a:t>، اقدام به رفع آن کند. این ابزار امکان انجام </a:t>
            </a:r>
            <a:r>
              <a:rPr lang="fa-IR" sz="1600" dirty="0" err="1"/>
              <a:t>تست‌های</a:t>
            </a:r>
            <a:r>
              <a:rPr lang="fa-IR" sz="1600" dirty="0"/>
              <a:t> پویا و </a:t>
            </a:r>
            <a:r>
              <a:rPr lang="fa-IR" sz="1600" dirty="0" err="1"/>
              <a:t>استاتیک</a:t>
            </a:r>
            <a:r>
              <a:rPr lang="fa-IR" sz="1600" dirty="0"/>
              <a:t> را دارد و قابلیت انجام </a:t>
            </a:r>
            <a:r>
              <a:rPr lang="fa-IR" sz="1600" dirty="0" err="1"/>
              <a:t>تست‌های</a:t>
            </a:r>
            <a:r>
              <a:rPr lang="fa-IR" sz="1600" dirty="0"/>
              <a:t> خودکار را نیز </a:t>
            </a:r>
            <a:r>
              <a:rPr lang="fa-IR" sz="1600" dirty="0" err="1"/>
              <a:t>داراست</a:t>
            </a:r>
            <a:r>
              <a:rPr lang="fa-IR" sz="1600" dirty="0"/>
              <a:t>.</a:t>
            </a:r>
            <a:endParaRPr lang="en-US" sz="1600" dirty="0"/>
          </a:p>
          <a:p>
            <a:pPr marL="76200" indent="0" rtl="1">
              <a:buNone/>
            </a:pPr>
            <a:endParaRPr lang="en-US" sz="1600" dirty="0"/>
          </a:p>
          <a:p>
            <a:pPr algn="r" rtl="1"/>
            <a:endParaRPr lang="en-US" sz="1600" dirty="0"/>
          </a:p>
        </p:txBody>
      </p:sp>
      <p:pic>
        <p:nvPicPr>
          <p:cNvPr id="13314" name="Picture 2" descr="7 Features that make ZAP Great for Application Security Testing | we45 Blogs">
            <a:extLst>
              <a:ext uri="{FF2B5EF4-FFF2-40B4-BE49-F238E27FC236}">
                <a16:creationId xmlns:a16="http://schemas.microsoft.com/office/drawing/2014/main" id="{B6F49ECB-A024-4F58-9F22-740B64E80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59" y="2100471"/>
            <a:ext cx="27813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A Quick Guide to OWASP-ZAP">
            <a:extLst>
              <a:ext uri="{FF2B5EF4-FFF2-40B4-BE49-F238E27FC236}">
                <a16:creationId xmlns:a16="http://schemas.microsoft.com/office/drawing/2014/main" id="{4DE1FEA9-D25C-4EDA-9D2C-0D2D802BF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375" y="3631094"/>
            <a:ext cx="3278658" cy="105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542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6042991" y="92765"/>
            <a:ext cx="2248767" cy="377688"/>
          </a:xfrm>
        </p:spPr>
        <p:txBody>
          <a:bodyPr/>
          <a:lstStyle/>
          <a:p>
            <a:pPr algn="r" rtl="1"/>
            <a:r>
              <a:rPr lang="fa-IR" sz="1600" dirty="0">
                <a:solidFill>
                  <a:schemeClr val="accent4"/>
                </a:solidFill>
                <a:cs typeface="B Nazanin" panose="00000400000000000000" pitchFamily="2" charset="-78"/>
              </a:rPr>
              <a:t>ابزار های تست نفوذ </a:t>
            </a:r>
            <a:r>
              <a:rPr lang="fa-IR" sz="1600" dirty="0" err="1">
                <a:solidFill>
                  <a:schemeClr val="accent4"/>
                </a:solidFill>
                <a:cs typeface="B Nazanin" panose="00000400000000000000" pitchFamily="2" charset="-78"/>
              </a:rPr>
              <a:t>وب</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2"/>
            <a:ext cx="7794801" cy="2371312"/>
          </a:xfrm>
        </p:spPr>
        <p:txBody>
          <a:bodyPr/>
          <a:lstStyle/>
          <a:p>
            <a:pPr algn="r" rtl="1"/>
            <a:r>
              <a:rPr lang="en-US" sz="1600" dirty="0">
                <a:solidFill>
                  <a:schemeClr val="accent4"/>
                </a:solidFill>
              </a:rPr>
              <a:t>OWASP </a:t>
            </a:r>
            <a:r>
              <a:rPr lang="en-US" sz="1600" dirty="0">
                <a:solidFill>
                  <a:schemeClr val="accent4"/>
                </a:solidFill>
                <a:cs typeface="B Nazanin" panose="00000400000000000000" pitchFamily="2" charset="-78"/>
              </a:rPr>
              <a:t>ZAP</a:t>
            </a:r>
            <a:r>
              <a:rPr lang="fa-IR" sz="1600" dirty="0">
                <a:solidFill>
                  <a:schemeClr val="accent4"/>
                </a:solidFill>
                <a:cs typeface="B Nazanin" panose="00000400000000000000" pitchFamily="2" charset="-78"/>
              </a:rPr>
              <a:t>، </a:t>
            </a:r>
            <a:r>
              <a:rPr lang="fa-IR" sz="1600" dirty="0">
                <a:cs typeface="B Nazanin" panose="00000400000000000000" pitchFamily="2" charset="-78"/>
              </a:rPr>
              <a:t>از </a:t>
            </a:r>
            <a:r>
              <a:rPr lang="fa-IR" sz="1600" dirty="0" err="1">
                <a:cs typeface="B Nazanin" panose="00000400000000000000" pitchFamily="2" charset="-78"/>
              </a:rPr>
              <a:t>پروتکل‌های</a:t>
            </a:r>
            <a:r>
              <a:rPr lang="fa-IR" sz="1600" dirty="0">
                <a:cs typeface="B Nazanin" panose="00000400000000000000" pitchFamily="2" charset="-78"/>
              </a:rPr>
              <a:t> </a:t>
            </a:r>
            <a:r>
              <a:rPr lang="en-US" sz="1600" dirty="0">
                <a:cs typeface="B Nazanin" panose="00000400000000000000" pitchFamily="2" charset="-78"/>
              </a:rPr>
              <a:t>HTTP</a:t>
            </a:r>
            <a:r>
              <a:rPr lang="fa-IR" sz="1600" dirty="0">
                <a:cs typeface="B Nazanin" panose="00000400000000000000" pitchFamily="2" charset="-78"/>
              </a:rPr>
              <a:t> و </a:t>
            </a:r>
            <a:r>
              <a:rPr lang="en-US" sz="1600" dirty="0">
                <a:cs typeface="B Nazanin" panose="00000400000000000000" pitchFamily="2" charset="-78"/>
              </a:rPr>
              <a:t>HTTPS</a:t>
            </a:r>
            <a:r>
              <a:rPr lang="fa-IR" sz="1600" dirty="0">
                <a:cs typeface="B Nazanin" panose="00000400000000000000" pitchFamily="2" charset="-78"/>
              </a:rPr>
              <a:t> پشتیبانی </a:t>
            </a:r>
            <a:r>
              <a:rPr lang="fa-IR" sz="1600" dirty="0" err="1">
                <a:cs typeface="B Nazanin" panose="00000400000000000000" pitchFamily="2" charset="-78"/>
              </a:rPr>
              <a:t>می‌کند</a:t>
            </a:r>
            <a:r>
              <a:rPr lang="fa-IR" sz="1600" dirty="0">
                <a:cs typeface="B Nazanin" panose="00000400000000000000" pitchFamily="2" charset="-78"/>
              </a:rPr>
              <a:t> و به کاربر اجازه </a:t>
            </a:r>
            <a:r>
              <a:rPr lang="fa-IR" sz="1600" dirty="0" err="1">
                <a:cs typeface="B Nazanin" panose="00000400000000000000" pitchFamily="2" charset="-78"/>
              </a:rPr>
              <a:t>می‌دهد</a:t>
            </a:r>
            <a:r>
              <a:rPr lang="fa-IR" sz="1600" dirty="0">
                <a:cs typeface="B Nazanin" panose="00000400000000000000" pitchFamily="2" charset="-78"/>
              </a:rPr>
              <a:t> تا با استفاده از آن، ترافیک </a:t>
            </a:r>
            <a:r>
              <a:rPr lang="en-US" sz="1600" dirty="0">
                <a:cs typeface="B Nazanin" panose="00000400000000000000" pitchFamily="2" charset="-78"/>
              </a:rPr>
              <a:t>HTTP</a:t>
            </a:r>
            <a:r>
              <a:rPr lang="fa-IR" sz="1600" dirty="0">
                <a:cs typeface="B Nazanin" panose="00000400000000000000" pitchFamily="2" charset="-78"/>
              </a:rPr>
              <a:t> و </a:t>
            </a:r>
            <a:r>
              <a:rPr lang="en-US" sz="1600" dirty="0">
                <a:cs typeface="B Nazanin" panose="00000400000000000000" pitchFamily="2" charset="-78"/>
              </a:rPr>
              <a:t>HTTPS</a:t>
            </a:r>
            <a:r>
              <a:rPr lang="fa-IR" sz="1600" dirty="0">
                <a:cs typeface="B Nazanin" panose="00000400000000000000" pitchFamily="2" charset="-78"/>
              </a:rPr>
              <a:t> را مانیتور و تحلیل کند. همچنین، این ابزار به کاربر اجازه </a:t>
            </a:r>
            <a:r>
              <a:rPr lang="fa-IR" sz="1600" dirty="0" err="1">
                <a:cs typeface="B Nazanin" panose="00000400000000000000" pitchFamily="2" charset="-78"/>
              </a:rPr>
              <a:t>می‌دهد</a:t>
            </a:r>
            <a:r>
              <a:rPr lang="fa-IR" sz="1600" dirty="0">
                <a:cs typeface="B Nazanin" panose="00000400000000000000" pitchFamily="2" charset="-78"/>
              </a:rPr>
              <a:t> تا به صورت دستی یا خودکار، فرایند تست را برای تست نفوذ به </a:t>
            </a:r>
            <a:r>
              <a:rPr lang="fa-IR" sz="1600" dirty="0" err="1">
                <a:cs typeface="B Nazanin" panose="00000400000000000000" pitchFamily="2" charset="-78"/>
              </a:rPr>
              <a:t>وب‌سایت‌ها</a:t>
            </a:r>
            <a:r>
              <a:rPr lang="fa-IR" sz="1600" dirty="0">
                <a:cs typeface="B Nazanin" panose="00000400000000000000" pitchFamily="2" charset="-78"/>
              </a:rPr>
              <a:t> شروع کند.</a:t>
            </a:r>
            <a:endParaRPr lang="en-US" sz="1600" dirty="0">
              <a:cs typeface="B Nazanin" panose="00000400000000000000" pitchFamily="2" charset="-78"/>
            </a:endParaRPr>
          </a:p>
          <a:p>
            <a:pPr algn="r" rtl="1"/>
            <a:r>
              <a:rPr lang="en-US" sz="1600" dirty="0">
                <a:cs typeface="B Nazanin" panose="00000400000000000000" pitchFamily="2" charset="-78"/>
              </a:rPr>
              <a:t> </a:t>
            </a:r>
          </a:p>
          <a:p>
            <a:pPr algn="r" rtl="1"/>
            <a:r>
              <a:rPr lang="en-US" sz="1600" dirty="0">
                <a:solidFill>
                  <a:schemeClr val="accent4"/>
                </a:solidFill>
                <a:cs typeface="B Nazanin" panose="00000400000000000000" pitchFamily="2" charset="-78"/>
              </a:rPr>
              <a:t>OWASP ZAP </a:t>
            </a:r>
            <a:r>
              <a:rPr lang="fa-IR" sz="1600" dirty="0">
                <a:cs typeface="B Nazanin" panose="00000400000000000000" pitchFamily="2" charset="-78"/>
              </a:rPr>
              <a:t>یکی از ابزارهای محبوب و </a:t>
            </a:r>
            <a:r>
              <a:rPr lang="fa-IR" sz="1600" dirty="0" err="1">
                <a:cs typeface="B Nazanin" panose="00000400000000000000" pitchFamily="2" charset="-78"/>
              </a:rPr>
              <a:t>پرکاربرد</a:t>
            </a:r>
            <a:r>
              <a:rPr lang="fa-IR" sz="1600" dirty="0">
                <a:cs typeface="B Nazanin" panose="00000400000000000000" pitchFamily="2" charset="-78"/>
              </a:rPr>
              <a:t> در زمینه تست نفوذ </a:t>
            </a:r>
            <a:r>
              <a:rPr lang="fa-IR" sz="1600" dirty="0" err="1">
                <a:cs typeface="B Nazanin" panose="00000400000000000000" pitchFamily="2" charset="-78"/>
              </a:rPr>
              <a:t>وب‌سایت‌ها</a:t>
            </a:r>
            <a:r>
              <a:rPr lang="fa-IR" sz="1600" dirty="0">
                <a:cs typeface="B Nazanin" panose="00000400000000000000" pitchFamily="2" charset="-78"/>
              </a:rPr>
              <a:t> است و به دلیل </a:t>
            </a:r>
            <a:r>
              <a:rPr lang="fa-IR" sz="1600" dirty="0" err="1">
                <a:cs typeface="B Nazanin" panose="00000400000000000000" pitchFamily="2" charset="-78"/>
              </a:rPr>
              <a:t>ویژگی‌های</a:t>
            </a:r>
            <a:r>
              <a:rPr lang="fa-IR" sz="1600" dirty="0">
                <a:cs typeface="B Nazanin" panose="00000400000000000000" pitchFamily="2" charset="-78"/>
              </a:rPr>
              <a:t> قابل تنظیم و امکانات بالایی که دارد، به عنوان یکی از بهترین ابزارهای تست نفوذ در حوزه امنیت </a:t>
            </a:r>
            <a:r>
              <a:rPr lang="fa-IR" sz="1600" dirty="0" err="1">
                <a:cs typeface="B Nazanin" panose="00000400000000000000" pitchFamily="2" charset="-78"/>
              </a:rPr>
              <a:t>وب‌سایت‌ها</a:t>
            </a:r>
            <a:r>
              <a:rPr lang="fa-IR" sz="1600" dirty="0">
                <a:cs typeface="B Nazanin" panose="00000400000000000000" pitchFamily="2" charset="-78"/>
              </a:rPr>
              <a:t> شناخته </a:t>
            </a:r>
            <a:r>
              <a:rPr lang="fa-IR" sz="1600" dirty="0" err="1">
                <a:cs typeface="B Nazanin" panose="00000400000000000000" pitchFamily="2" charset="-78"/>
              </a:rPr>
              <a:t>می‌شود</a:t>
            </a:r>
            <a:endParaRPr lang="en-US" sz="1600" dirty="0">
              <a:cs typeface="B Nazanin" panose="00000400000000000000" pitchFamily="2" charset="-78"/>
            </a:endParaRPr>
          </a:p>
        </p:txBody>
      </p:sp>
    </p:spTree>
    <p:extLst>
      <p:ext uri="{BB962C8B-B14F-4D97-AF65-F5344CB8AC3E}">
        <p14:creationId xmlns:p14="http://schemas.microsoft.com/office/powerpoint/2010/main" val="778100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6042991" y="92765"/>
            <a:ext cx="2248767" cy="377688"/>
          </a:xfrm>
        </p:spPr>
        <p:txBody>
          <a:bodyPr/>
          <a:lstStyle/>
          <a:p>
            <a:pPr algn="r" rtl="1"/>
            <a:r>
              <a:rPr lang="fa-IR" sz="1600" dirty="0">
                <a:solidFill>
                  <a:schemeClr val="accent4"/>
                </a:solidFill>
                <a:cs typeface="B Nazanin" panose="00000400000000000000" pitchFamily="2" charset="-78"/>
              </a:rPr>
              <a:t>مرور کلی بر بزار های تست نفوذ </a:t>
            </a:r>
            <a:r>
              <a:rPr lang="fa-IR" sz="1600" dirty="0" err="1">
                <a:solidFill>
                  <a:schemeClr val="accent4"/>
                </a:solidFill>
                <a:cs typeface="B Nazanin" panose="00000400000000000000" pitchFamily="2" charset="-78"/>
              </a:rPr>
              <a:t>وب</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1"/>
            <a:ext cx="7794801" cy="4046659"/>
          </a:xfrm>
        </p:spPr>
        <p:txBody>
          <a:bodyPr/>
          <a:lstStyle/>
          <a:p>
            <a:pPr algn="r" rtl="1"/>
            <a:r>
              <a:rPr lang="en-US" sz="1200" dirty="0">
                <a:cs typeface="B Nazanin" panose="00000400000000000000" pitchFamily="2" charset="-78"/>
              </a:rPr>
              <a:t>. </a:t>
            </a:r>
            <a:r>
              <a:rPr lang="en-US" sz="1200" dirty="0">
                <a:solidFill>
                  <a:schemeClr val="accent4"/>
                </a:solidFill>
                <a:cs typeface="B Nazanin" panose="00000400000000000000" pitchFamily="2" charset="-78"/>
              </a:rPr>
              <a:t>Burp Suite: </a:t>
            </a:r>
            <a:r>
              <a:rPr lang="ar-SA" sz="1200" dirty="0">
                <a:cs typeface="B Nazanin" panose="00000400000000000000" pitchFamily="2" charset="-78"/>
              </a:rPr>
              <a:t>یک ابزار قدرتمند برای تست نفوذ وب است که قابلیت های مختلفی از جمله اسکنر آسیب پذیری، تست فازی، تزریق</a:t>
            </a:r>
            <a:r>
              <a:rPr lang="en-US" sz="1200" dirty="0">
                <a:cs typeface="B Nazanin" panose="00000400000000000000" pitchFamily="2" charset="-78"/>
              </a:rPr>
              <a:t> SQL </a:t>
            </a:r>
            <a:r>
              <a:rPr lang="ar-SA" sz="1200" dirty="0">
                <a:cs typeface="B Nazanin" panose="00000400000000000000" pitchFamily="2" charset="-78"/>
              </a:rPr>
              <a:t>و بسیاری دیگر را داراست</a:t>
            </a:r>
            <a:r>
              <a:rPr lang="en-US" sz="1200" dirty="0">
                <a:cs typeface="B Nazanin" panose="00000400000000000000" pitchFamily="2" charset="-78"/>
              </a:rPr>
              <a:t>.</a:t>
            </a:r>
          </a:p>
          <a:p>
            <a:pPr algn="r" rtl="1"/>
            <a:r>
              <a:rPr lang="en-US" sz="1200" dirty="0">
                <a:cs typeface="B Nazanin" panose="00000400000000000000" pitchFamily="2" charset="-78"/>
              </a:rPr>
              <a:t>. </a:t>
            </a:r>
            <a:r>
              <a:rPr lang="en-US" sz="1200" dirty="0">
                <a:solidFill>
                  <a:schemeClr val="accent4"/>
                </a:solidFill>
                <a:cs typeface="B Nazanin" panose="00000400000000000000" pitchFamily="2" charset="-78"/>
              </a:rPr>
              <a:t>OWASP ZAP</a:t>
            </a:r>
            <a:r>
              <a:rPr lang="en-US" sz="1200" dirty="0">
                <a:cs typeface="B Nazanin" panose="00000400000000000000" pitchFamily="2" charset="-78"/>
              </a:rPr>
              <a:t>: </a:t>
            </a:r>
            <a:r>
              <a:rPr lang="ar-SA" sz="1200" dirty="0">
                <a:cs typeface="B Nazanin" panose="00000400000000000000" pitchFamily="2" charset="-78"/>
              </a:rPr>
              <a:t>یک ابزار متن باز برای تست نفوذ وب است که قابلیت های مشابه با</a:t>
            </a:r>
            <a:r>
              <a:rPr lang="en-US" sz="1200" dirty="0">
                <a:cs typeface="B Nazanin" panose="00000400000000000000" pitchFamily="2" charset="-78"/>
              </a:rPr>
              <a:t> Burp Suite </a:t>
            </a:r>
            <a:r>
              <a:rPr lang="ar-SA" sz="1200" dirty="0">
                <a:cs typeface="B Nazanin" panose="00000400000000000000" pitchFamily="2" charset="-78"/>
              </a:rPr>
              <a:t>را داراست. این ابزار قدرتمند و رایگان است</a:t>
            </a:r>
            <a:r>
              <a:rPr lang="en-US" sz="1200" dirty="0">
                <a:cs typeface="B Nazanin" panose="00000400000000000000" pitchFamily="2" charset="-78"/>
              </a:rPr>
              <a:t>.</a:t>
            </a:r>
          </a:p>
          <a:p>
            <a:pPr algn="r" rtl="1"/>
            <a:r>
              <a:rPr lang="en-US" sz="1200" dirty="0">
                <a:cs typeface="B Nazanin" panose="00000400000000000000" pitchFamily="2" charset="-78"/>
              </a:rPr>
              <a:t>. </a:t>
            </a:r>
            <a:r>
              <a:rPr lang="en-US" sz="1200" dirty="0">
                <a:solidFill>
                  <a:schemeClr val="accent4"/>
                </a:solidFill>
                <a:cs typeface="B Nazanin" panose="00000400000000000000" pitchFamily="2" charset="-78"/>
              </a:rPr>
              <a:t>Nessus</a:t>
            </a:r>
            <a:r>
              <a:rPr lang="en-US" sz="1200" dirty="0">
                <a:cs typeface="B Nazanin" panose="00000400000000000000" pitchFamily="2" charset="-78"/>
              </a:rPr>
              <a:t>: </a:t>
            </a:r>
            <a:r>
              <a:rPr lang="ar-SA" sz="1200" dirty="0">
                <a:cs typeface="B Nazanin" panose="00000400000000000000" pitchFamily="2" charset="-78"/>
              </a:rPr>
              <a:t>یک ابزار تست نفوذ کامل است که قابلیت های مختلفی در زمینه تست نفوذ وب دارد. این ابزار پولی است و برای استفاده حرفه ای توصیه می شود</a:t>
            </a:r>
            <a:r>
              <a:rPr lang="en-US" sz="1200" dirty="0">
                <a:cs typeface="B Nazanin" panose="00000400000000000000" pitchFamily="2" charset="-78"/>
              </a:rPr>
              <a:t>.</a:t>
            </a:r>
          </a:p>
          <a:p>
            <a:pPr algn="r" rtl="1"/>
            <a:r>
              <a:rPr lang="en-US" sz="1200" dirty="0">
                <a:cs typeface="B Nazanin" panose="00000400000000000000" pitchFamily="2" charset="-78"/>
              </a:rPr>
              <a:t>. </a:t>
            </a:r>
            <a:r>
              <a:rPr lang="en-US" sz="1200" dirty="0" err="1">
                <a:solidFill>
                  <a:schemeClr val="accent4"/>
                </a:solidFill>
                <a:cs typeface="B Nazanin" panose="00000400000000000000" pitchFamily="2" charset="-78"/>
              </a:rPr>
              <a:t>Nikto</a:t>
            </a:r>
            <a:r>
              <a:rPr lang="en-US" sz="1200" dirty="0">
                <a:cs typeface="B Nazanin" panose="00000400000000000000" pitchFamily="2" charset="-78"/>
              </a:rPr>
              <a:t>: </a:t>
            </a:r>
            <a:r>
              <a:rPr lang="ar-SA" sz="1200" dirty="0">
                <a:cs typeface="B Nazanin" panose="00000400000000000000" pitchFamily="2" charset="-78"/>
              </a:rPr>
              <a:t>یک ابزار ساده و رایگان برای تست نفوذ وب است که به طور خاص برای شناسایی آسیب پذیری های معروف و شناخته شده است</a:t>
            </a:r>
            <a:r>
              <a:rPr lang="en-US" sz="1200" dirty="0">
                <a:cs typeface="B Nazanin" panose="00000400000000000000" pitchFamily="2" charset="-78"/>
              </a:rPr>
              <a:t>.</a:t>
            </a:r>
          </a:p>
          <a:p>
            <a:pPr algn="r" rtl="1"/>
            <a:r>
              <a:rPr lang="en-US" sz="1200" dirty="0">
                <a:cs typeface="B Nazanin" panose="00000400000000000000" pitchFamily="2" charset="-78"/>
              </a:rPr>
              <a:t>. </a:t>
            </a:r>
            <a:r>
              <a:rPr lang="en-US" sz="1200" dirty="0" err="1">
                <a:solidFill>
                  <a:schemeClr val="accent4"/>
                </a:solidFill>
                <a:cs typeface="B Nazanin" panose="00000400000000000000" pitchFamily="2" charset="-78"/>
              </a:rPr>
              <a:t>Acunetix</a:t>
            </a:r>
            <a:r>
              <a:rPr lang="en-US" sz="1200" dirty="0">
                <a:cs typeface="B Nazanin" panose="00000400000000000000" pitchFamily="2" charset="-78"/>
              </a:rPr>
              <a:t>: </a:t>
            </a:r>
            <a:r>
              <a:rPr lang="ar-SA" sz="1200" dirty="0">
                <a:cs typeface="B Nazanin" panose="00000400000000000000" pitchFamily="2" charset="-78"/>
              </a:rPr>
              <a:t>یک ابزار تست نفوذ وب کاربردی است که قابلیت های متنوعی را در زمینه تست نفوذ وب دارد. این ابزار پولی است و برای استفاده حرفه ای توصیه می شود</a:t>
            </a:r>
            <a:r>
              <a:rPr lang="en-US" sz="1200" dirty="0">
                <a:cs typeface="B Nazanin" panose="00000400000000000000" pitchFamily="2" charset="-78"/>
              </a:rPr>
              <a:t>.</a:t>
            </a:r>
          </a:p>
          <a:p>
            <a:pPr algn="r" rtl="1"/>
            <a:r>
              <a:rPr lang="en-US" sz="1200" dirty="0">
                <a:solidFill>
                  <a:schemeClr val="accent4"/>
                </a:solidFill>
                <a:cs typeface="B Nazanin" panose="00000400000000000000" pitchFamily="2" charset="-78"/>
              </a:rPr>
              <a:t>. OpenVAS</a:t>
            </a:r>
            <a:r>
              <a:rPr lang="en-US" sz="1200" dirty="0">
                <a:cs typeface="B Nazanin" panose="00000400000000000000" pitchFamily="2" charset="-78"/>
              </a:rPr>
              <a:t>: </a:t>
            </a:r>
            <a:r>
              <a:rPr lang="ar-SA" sz="1200" dirty="0">
                <a:cs typeface="B Nazanin" panose="00000400000000000000" pitchFamily="2" charset="-78"/>
              </a:rPr>
              <a:t>یک ابزار تست نفوذ وب با قابلیت های مشابه با</a:t>
            </a:r>
            <a:r>
              <a:rPr lang="en-US" sz="1200" dirty="0">
                <a:cs typeface="B Nazanin" panose="00000400000000000000" pitchFamily="2" charset="-78"/>
              </a:rPr>
              <a:t> Nessus </a:t>
            </a:r>
            <a:r>
              <a:rPr lang="ar-SA" sz="1200" dirty="0">
                <a:cs typeface="B Nazanin" panose="00000400000000000000" pitchFamily="2" charset="-78"/>
              </a:rPr>
              <a:t>است. این ابزار رایگان و متن باز است</a:t>
            </a:r>
            <a:r>
              <a:rPr lang="en-US" sz="1200" dirty="0">
                <a:cs typeface="B Nazanin" panose="00000400000000000000" pitchFamily="2" charset="-78"/>
              </a:rPr>
              <a:t>.</a:t>
            </a:r>
          </a:p>
          <a:p>
            <a:pPr algn="r" rtl="1"/>
            <a:r>
              <a:rPr lang="en-US" sz="1200" dirty="0">
                <a:solidFill>
                  <a:schemeClr val="accent4"/>
                </a:solidFill>
                <a:cs typeface="B Nazanin" panose="00000400000000000000" pitchFamily="2" charset="-78"/>
              </a:rPr>
              <a:t>Wapiti: </a:t>
            </a:r>
            <a:r>
              <a:rPr lang="ar-SA" sz="1200" dirty="0">
                <a:cs typeface="B Nazanin" panose="00000400000000000000" pitchFamily="2" charset="-78"/>
              </a:rPr>
              <a:t>یک ابزار ساده و رایگان برای تست نفوذ وب است که قابلیت های محدودی را در زمینه تست نفوذ وب دارد</a:t>
            </a:r>
            <a:r>
              <a:rPr lang="en-US" sz="1200" dirty="0">
                <a:cs typeface="B Nazanin" panose="00000400000000000000" pitchFamily="2" charset="-78"/>
              </a:rPr>
              <a:t>.</a:t>
            </a:r>
          </a:p>
          <a:p>
            <a:pPr algn="r" rtl="1"/>
            <a:r>
              <a:rPr lang="en-US" sz="1200" dirty="0">
                <a:cs typeface="B Nazanin" panose="00000400000000000000" pitchFamily="2" charset="-78"/>
              </a:rPr>
              <a:t>. </a:t>
            </a:r>
            <a:r>
              <a:rPr lang="en-US" sz="1200" dirty="0" err="1">
                <a:solidFill>
                  <a:schemeClr val="accent4"/>
                </a:solidFill>
                <a:cs typeface="B Nazanin" panose="00000400000000000000" pitchFamily="2" charset="-78"/>
              </a:rPr>
              <a:t>Skipfish</a:t>
            </a:r>
            <a:r>
              <a:rPr lang="en-US" sz="1200" dirty="0">
                <a:cs typeface="B Nazanin" panose="00000400000000000000" pitchFamily="2" charset="-78"/>
              </a:rPr>
              <a:t>: </a:t>
            </a:r>
            <a:r>
              <a:rPr lang="ar-SA" sz="1200" dirty="0">
                <a:cs typeface="B Nazanin" panose="00000400000000000000" pitchFamily="2" charset="-78"/>
              </a:rPr>
              <a:t>یک ابزار سریع و قدرتمند برای تست نفوذ وب است که به طور خاص برای تست نفوذ سایت های پویا طراحی شده است</a:t>
            </a:r>
            <a:r>
              <a:rPr lang="en-US" sz="1200" dirty="0">
                <a:cs typeface="B Nazanin" panose="00000400000000000000" pitchFamily="2" charset="-78"/>
              </a:rPr>
              <a:t>.</a:t>
            </a:r>
          </a:p>
          <a:p>
            <a:pPr algn="r" rtl="1"/>
            <a:r>
              <a:rPr lang="en-US" sz="1200" dirty="0">
                <a:solidFill>
                  <a:schemeClr val="accent4"/>
                </a:solidFill>
                <a:cs typeface="B Nazanin" panose="00000400000000000000" pitchFamily="2" charset="-78"/>
              </a:rPr>
              <a:t>. </a:t>
            </a:r>
            <a:r>
              <a:rPr lang="en-US" sz="1200" dirty="0" err="1">
                <a:solidFill>
                  <a:schemeClr val="accent4"/>
                </a:solidFill>
                <a:cs typeface="B Nazanin" panose="00000400000000000000" pitchFamily="2" charset="-78"/>
              </a:rPr>
              <a:t>SQLMap</a:t>
            </a:r>
            <a:r>
              <a:rPr lang="en-US" sz="1200" dirty="0">
                <a:cs typeface="B Nazanin" panose="00000400000000000000" pitchFamily="2" charset="-78"/>
              </a:rPr>
              <a:t>: </a:t>
            </a:r>
            <a:r>
              <a:rPr lang="ar-SA" sz="1200" dirty="0">
                <a:cs typeface="B Nazanin" panose="00000400000000000000" pitchFamily="2" charset="-78"/>
              </a:rPr>
              <a:t>یک ابزار قدرتمند برای تزریق</a:t>
            </a:r>
            <a:r>
              <a:rPr lang="en-US" sz="1200" dirty="0">
                <a:cs typeface="B Nazanin" panose="00000400000000000000" pitchFamily="2" charset="-78"/>
              </a:rPr>
              <a:t> SQL </a:t>
            </a:r>
            <a:r>
              <a:rPr lang="ar-SA" sz="1200" dirty="0">
                <a:cs typeface="B Nazanin" panose="00000400000000000000" pitchFamily="2" charset="-78"/>
              </a:rPr>
              <a:t>است که به طور خاص برای تست نفوذ وب سایت های دارای آسیب پذیری تزریق</a:t>
            </a:r>
            <a:r>
              <a:rPr lang="en-US" sz="1200" dirty="0">
                <a:cs typeface="B Nazanin" panose="00000400000000000000" pitchFamily="2" charset="-78"/>
              </a:rPr>
              <a:t> SQL </a:t>
            </a:r>
            <a:r>
              <a:rPr lang="ar-SA" sz="1200" dirty="0">
                <a:cs typeface="B Nazanin" panose="00000400000000000000" pitchFamily="2" charset="-78"/>
              </a:rPr>
              <a:t>طراحی شده است</a:t>
            </a:r>
            <a:r>
              <a:rPr lang="en-US" sz="1200" dirty="0">
                <a:cs typeface="B Nazanin" panose="00000400000000000000" pitchFamily="2" charset="-78"/>
              </a:rPr>
              <a:t>.</a:t>
            </a:r>
          </a:p>
          <a:p>
            <a:pPr algn="r" rtl="1"/>
            <a:r>
              <a:rPr lang="en-US" sz="1200" dirty="0">
                <a:solidFill>
                  <a:schemeClr val="accent4"/>
                </a:solidFill>
                <a:cs typeface="B Nazanin" panose="00000400000000000000" pitchFamily="2" charset="-78"/>
              </a:rPr>
              <a:t>Metasploit:</a:t>
            </a:r>
            <a:r>
              <a:rPr lang="en-US" sz="1200" dirty="0">
                <a:cs typeface="B Nazanin" panose="00000400000000000000" pitchFamily="2" charset="-78"/>
              </a:rPr>
              <a:t> </a:t>
            </a:r>
            <a:r>
              <a:rPr lang="ar-SA" sz="1200" dirty="0">
                <a:cs typeface="B Nazanin" panose="00000400000000000000" pitchFamily="2" charset="-78"/>
              </a:rPr>
              <a:t>یک فریمورک تست نفوذ قدرتمند است که قابلیت های مختلفی در زمینه تست نفوذ وب دارد. این فریمورک پولی است و برای استفاده حرفه ای توصیه می شود</a:t>
            </a:r>
            <a:endParaRPr lang="en-US" sz="1200" dirty="0">
              <a:cs typeface="B Nazanin" panose="00000400000000000000" pitchFamily="2" charset="-78"/>
            </a:endParaRPr>
          </a:p>
          <a:p>
            <a:pPr algn="r" rtl="1"/>
            <a:endParaRPr lang="en-US" sz="900" dirty="0">
              <a:cs typeface="B Nazanin" panose="00000400000000000000" pitchFamily="2" charset="-78"/>
            </a:endParaRPr>
          </a:p>
        </p:txBody>
      </p:sp>
    </p:spTree>
    <p:extLst>
      <p:ext uri="{BB962C8B-B14F-4D97-AF65-F5344CB8AC3E}">
        <p14:creationId xmlns:p14="http://schemas.microsoft.com/office/powerpoint/2010/main" val="3217795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317110" y="2163456"/>
            <a:ext cx="4409815" cy="1348370"/>
          </a:xfrm>
          <a:prstGeom prst="rect">
            <a:avLst/>
          </a:prstGeom>
        </p:spPr>
        <p:txBody>
          <a:bodyPr spcFirstLastPara="1" wrap="square" lIns="0" tIns="0" rIns="0" bIns="0" anchor="t" anchorCtr="0">
            <a:noAutofit/>
          </a:bodyPr>
          <a:lstStyle/>
          <a:p>
            <a:pPr lvl="0" algn="ctr"/>
            <a:r>
              <a:rPr lang="fa-IR" sz="3600" dirty="0">
                <a:solidFill>
                  <a:schemeClr val="accent4">
                    <a:lumMod val="60000"/>
                    <a:lumOff val="40000"/>
                  </a:schemeClr>
                </a:solidFill>
                <a:latin typeface="Simplified Arabic" panose="02020603050405020304" pitchFamily="18" charset="-78"/>
                <a:cs typeface="B Nazanin" panose="00000400000000000000" pitchFamily="2" charset="-78"/>
              </a:rPr>
              <a:t>2.</a:t>
            </a:r>
            <a:r>
              <a:rPr lang="fa-IR" sz="3600" dirty="0">
                <a:cs typeface="B Nazanin" panose="00000400000000000000" pitchFamily="2" charset="-78"/>
              </a:rPr>
              <a:t> پیاده سازی قسمت دوم پروژه</a:t>
            </a:r>
            <a:endParaRPr sz="36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08611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021E-2D7B-4509-9B89-709D0C42DFDF}"/>
              </a:ext>
            </a:extLst>
          </p:cNvPr>
          <p:cNvSpPr>
            <a:spLocks noGrp="1"/>
          </p:cNvSpPr>
          <p:nvPr>
            <p:ph type="title"/>
          </p:nvPr>
        </p:nvSpPr>
        <p:spPr>
          <a:xfrm>
            <a:off x="2567716" y="259578"/>
            <a:ext cx="6014400" cy="297913"/>
          </a:xfrm>
        </p:spPr>
        <p:txBody>
          <a:bodyPr/>
          <a:lstStyle/>
          <a:p>
            <a:pPr algn="r" rtl="1"/>
            <a:r>
              <a:rPr lang="fa-IR" sz="1600" dirty="0">
                <a:solidFill>
                  <a:schemeClr val="accent4">
                    <a:lumMod val="60000"/>
                    <a:lumOff val="40000"/>
                  </a:schemeClr>
                </a:solidFill>
                <a:cs typeface="B Nazanin" panose="00000400000000000000" pitchFamily="2" charset="-78"/>
              </a:rPr>
              <a:t>پیاده سازی قسمت دوم پروژه</a:t>
            </a:r>
            <a:endParaRPr lang="en-US" sz="1600" dirty="0">
              <a:solidFill>
                <a:schemeClr val="accent4">
                  <a:lumMod val="60000"/>
                  <a:lumOff val="40000"/>
                </a:schemeClr>
              </a:solidFill>
            </a:endParaRPr>
          </a:p>
        </p:txBody>
      </p:sp>
      <p:sp>
        <p:nvSpPr>
          <p:cNvPr id="3" name="Text Placeholder 2">
            <a:extLst>
              <a:ext uri="{FF2B5EF4-FFF2-40B4-BE49-F238E27FC236}">
                <a16:creationId xmlns:a16="http://schemas.microsoft.com/office/drawing/2014/main" id="{3C5C13A1-B295-41BC-B13B-EFE5B45DA3E2}"/>
              </a:ext>
            </a:extLst>
          </p:cNvPr>
          <p:cNvSpPr>
            <a:spLocks noGrp="1"/>
          </p:cNvSpPr>
          <p:nvPr>
            <p:ph type="body" idx="1"/>
          </p:nvPr>
        </p:nvSpPr>
        <p:spPr>
          <a:xfrm>
            <a:off x="2948609" y="706987"/>
            <a:ext cx="6080675" cy="485710"/>
          </a:xfrm>
        </p:spPr>
        <p:txBody>
          <a:bodyPr/>
          <a:lstStyle/>
          <a:p>
            <a:pPr algn="r" rtl="1"/>
            <a:r>
              <a:rPr lang="fa-IR" sz="1800" dirty="0">
                <a:cs typeface="B Nazanin" panose="00000400000000000000" pitchFamily="2" charset="-78"/>
              </a:rPr>
              <a:t>در ابتدا </a:t>
            </a:r>
            <a:r>
              <a:rPr lang="en-US" sz="1800" dirty="0" err="1">
                <a:cs typeface="B Nazanin" panose="00000400000000000000" pitchFamily="2" charset="-78"/>
              </a:rPr>
              <a:t>url</a:t>
            </a:r>
            <a:r>
              <a:rPr lang="fa-IR" sz="1800" dirty="0">
                <a:cs typeface="B Nazanin" panose="00000400000000000000" pitchFamily="2" charset="-78"/>
              </a:rPr>
              <a:t> </a:t>
            </a:r>
            <a:r>
              <a:rPr lang="fa-IR" sz="1800" dirty="0" err="1">
                <a:cs typeface="B Nazanin" panose="00000400000000000000" pitchFamily="2" charset="-78"/>
              </a:rPr>
              <a:t>لوکال</a:t>
            </a:r>
            <a:r>
              <a:rPr lang="fa-IR" sz="1800" dirty="0">
                <a:cs typeface="B Nazanin" panose="00000400000000000000" pitchFamily="2" charset="-78"/>
              </a:rPr>
              <a:t> </a:t>
            </a:r>
            <a:r>
              <a:rPr lang="fa-IR" sz="1800" dirty="0" err="1">
                <a:cs typeface="B Nazanin" panose="00000400000000000000" pitchFamily="2" charset="-78"/>
              </a:rPr>
              <a:t>هاست</a:t>
            </a:r>
            <a:r>
              <a:rPr lang="fa-IR" sz="1800" dirty="0">
                <a:cs typeface="B Nazanin" panose="00000400000000000000" pitchFamily="2" charset="-78"/>
              </a:rPr>
              <a:t> به صورت زیر وارد میکنیم:</a:t>
            </a:r>
            <a:endParaRPr lang="en-US" sz="1800" dirty="0">
              <a:cs typeface="B Nazanin" panose="00000400000000000000" pitchFamily="2" charset="-78"/>
            </a:endParaRPr>
          </a:p>
          <a:p>
            <a:pPr algn="r" rtl="1"/>
            <a:r>
              <a:rPr lang="ar-SA" sz="1600" dirty="0">
                <a:cs typeface="B Nazanin" panose="00000400000000000000" pitchFamily="2" charset="-78"/>
              </a:rPr>
              <a:t>. </a:t>
            </a:r>
            <a:endParaRPr lang="en-US" sz="1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966D6EC-4D05-4BF7-8C0F-694B588F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9598BBB7-5814-4771-A8F4-CE15F3491CA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6275" y="1541145"/>
            <a:ext cx="5251450" cy="2061210"/>
          </a:xfrm>
          <a:prstGeom prst="rect">
            <a:avLst/>
          </a:prstGeom>
          <a:noFill/>
          <a:ln>
            <a:noFill/>
          </a:ln>
        </p:spPr>
      </p:pic>
    </p:spTree>
    <p:extLst>
      <p:ext uri="{BB962C8B-B14F-4D97-AF65-F5344CB8AC3E}">
        <p14:creationId xmlns:p14="http://schemas.microsoft.com/office/powerpoint/2010/main" val="158358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021E-2D7B-4509-9B89-709D0C42DFDF}"/>
              </a:ext>
            </a:extLst>
          </p:cNvPr>
          <p:cNvSpPr>
            <a:spLocks noGrp="1"/>
          </p:cNvSpPr>
          <p:nvPr>
            <p:ph type="title"/>
          </p:nvPr>
        </p:nvSpPr>
        <p:spPr>
          <a:xfrm>
            <a:off x="2567716" y="259578"/>
            <a:ext cx="6014400" cy="297913"/>
          </a:xfrm>
        </p:spPr>
        <p:txBody>
          <a:bodyPr/>
          <a:lstStyle/>
          <a:p>
            <a:pPr algn="r" rtl="1"/>
            <a:r>
              <a:rPr lang="fa-IR" sz="1600" dirty="0">
                <a:solidFill>
                  <a:schemeClr val="accent4">
                    <a:lumMod val="60000"/>
                    <a:lumOff val="40000"/>
                  </a:schemeClr>
                </a:solidFill>
                <a:cs typeface="B Nazanin" panose="00000400000000000000" pitchFamily="2" charset="-78"/>
              </a:rPr>
              <a:t>پیاده سازی قسمت دوم پروژه</a:t>
            </a:r>
            <a:endParaRPr lang="en-US" sz="1600" dirty="0">
              <a:solidFill>
                <a:schemeClr val="accent4">
                  <a:lumMod val="60000"/>
                  <a:lumOff val="40000"/>
                </a:schemeClr>
              </a:solidFill>
            </a:endParaRPr>
          </a:p>
        </p:txBody>
      </p:sp>
      <p:sp>
        <p:nvSpPr>
          <p:cNvPr id="3" name="Text Placeholder 2">
            <a:extLst>
              <a:ext uri="{FF2B5EF4-FFF2-40B4-BE49-F238E27FC236}">
                <a16:creationId xmlns:a16="http://schemas.microsoft.com/office/drawing/2014/main" id="{3C5C13A1-B295-41BC-B13B-EFE5B45DA3E2}"/>
              </a:ext>
            </a:extLst>
          </p:cNvPr>
          <p:cNvSpPr>
            <a:spLocks noGrp="1"/>
          </p:cNvSpPr>
          <p:nvPr>
            <p:ph type="body" idx="1"/>
          </p:nvPr>
        </p:nvSpPr>
        <p:spPr>
          <a:xfrm>
            <a:off x="3014884" y="706986"/>
            <a:ext cx="6014400" cy="465831"/>
          </a:xfrm>
        </p:spPr>
        <p:txBody>
          <a:bodyPr/>
          <a:lstStyle/>
          <a:p>
            <a:pPr algn="r" rtl="1"/>
            <a:r>
              <a:rPr lang="ar-SA" sz="1800" dirty="0"/>
              <a:t>و یکسری </a:t>
            </a:r>
            <a:r>
              <a:rPr lang="en-US" sz="1800" dirty="0"/>
              <a:t>alert</a:t>
            </a:r>
            <a:r>
              <a:rPr lang="fa-IR" sz="1800" dirty="0"/>
              <a:t> به تعداد28 تا به ما میدهد:</a:t>
            </a:r>
            <a:endParaRPr lang="en-US" sz="1800" dirty="0"/>
          </a:p>
          <a:p>
            <a:pPr marL="76200" indent="0" algn="r" rtl="1">
              <a:buNone/>
            </a:pPr>
            <a:r>
              <a:rPr lang="ar-SA" sz="1600" dirty="0">
                <a:cs typeface="B Nazanin" panose="00000400000000000000" pitchFamily="2" charset="-78"/>
              </a:rPr>
              <a:t>. </a:t>
            </a:r>
            <a:endParaRPr lang="en-US" sz="1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966D6EC-4D05-4BF7-8C0F-694B588F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10B6FBC4-F33C-4653-B694-CC7D7F3BE97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9475" y="1464102"/>
            <a:ext cx="4845050" cy="2891155"/>
          </a:xfrm>
          <a:prstGeom prst="rect">
            <a:avLst/>
          </a:prstGeom>
          <a:noFill/>
          <a:ln>
            <a:noFill/>
          </a:ln>
        </p:spPr>
      </p:pic>
    </p:spTree>
    <p:extLst>
      <p:ext uri="{BB962C8B-B14F-4D97-AF65-F5344CB8AC3E}">
        <p14:creationId xmlns:p14="http://schemas.microsoft.com/office/powerpoint/2010/main" val="1605198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6042991" y="92765"/>
            <a:ext cx="2248767" cy="377688"/>
          </a:xfrm>
        </p:spPr>
        <p:txBody>
          <a:bodyPr/>
          <a:lstStyle/>
          <a:p>
            <a:pPr algn="r" rtl="1"/>
            <a:r>
              <a:rPr lang="fa-IR" sz="1600" dirty="0">
                <a:solidFill>
                  <a:schemeClr val="accent4"/>
                </a:solidFill>
                <a:cs typeface="B Nazanin" panose="00000400000000000000" pitchFamily="2" charset="-78"/>
              </a:rPr>
              <a:t>لیست آسیب پذیری ها </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1"/>
            <a:ext cx="7794801" cy="4046659"/>
          </a:xfrm>
        </p:spPr>
        <p:txBody>
          <a:bodyPr/>
          <a:lstStyle/>
          <a:p>
            <a:pPr algn="r" rtl="1"/>
            <a:r>
              <a:rPr lang="ar-SA" sz="1800" dirty="0">
                <a:cs typeface="B Nazanin" panose="00000400000000000000" pitchFamily="2" charset="-78"/>
              </a:rPr>
              <a:t>لیستی از آسیب‌پذیری‌هایی که </a:t>
            </a:r>
            <a:r>
              <a:rPr lang="en-US" sz="1800" dirty="0">
                <a:cs typeface="B Nazanin" panose="00000400000000000000" pitchFamily="2" charset="-78"/>
              </a:rPr>
              <a:t>OWASP ZAP</a:t>
            </a:r>
            <a:r>
              <a:rPr lang="ar-SA" sz="1800" dirty="0">
                <a:cs typeface="B Nazanin" panose="00000400000000000000" pitchFamily="2" charset="-78"/>
              </a:rPr>
              <a:t> در </a:t>
            </a:r>
            <a:r>
              <a:rPr lang="en-US" sz="1800" dirty="0">
                <a:cs typeface="B Nazanin" panose="00000400000000000000" pitchFamily="2" charset="-78"/>
              </a:rPr>
              <a:t>localhost </a:t>
            </a:r>
            <a:r>
              <a:rPr lang="en-US" sz="1800" dirty="0" err="1">
                <a:cs typeface="B Nazanin" panose="00000400000000000000" pitchFamily="2" charset="-78"/>
              </a:rPr>
              <a:t>dvwa</a:t>
            </a:r>
            <a:r>
              <a:rPr lang="ar-SA" sz="1800" dirty="0">
                <a:cs typeface="B Nazanin" panose="00000400000000000000" pitchFamily="2" charset="-78"/>
              </a:rPr>
              <a:t>در بخش "</a:t>
            </a:r>
            <a:r>
              <a:rPr lang="en-US" sz="1800" dirty="0">
                <a:cs typeface="B Nazanin" panose="00000400000000000000" pitchFamily="2" charset="-78"/>
              </a:rPr>
              <a:t>Alerts</a:t>
            </a:r>
            <a:r>
              <a:rPr lang="ar-SA" sz="1800" dirty="0">
                <a:cs typeface="B Nazanin" panose="00000400000000000000" pitchFamily="2" charset="-78"/>
              </a:rPr>
              <a:t>" نمایش داده می‌شود. هر آسیب‌پذیری یک عنوان (نام) دارد که با کلیک کردن روی آن، جزئیات بیشتر در مورد آن آسیب‌پذیری نمایش داده می‌شود.در لیستی از آسیب‌پذیری‌هایی که شما در بخش "</a:t>
            </a:r>
            <a:r>
              <a:rPr lang="en-US" sz="1800" dirty="0">
                <a:cs typeface="B Nazanin" panose="00000400000000000000" pitchFamily="2" charset="-78"/>
              </a:rPr>
              <a:t>Alerts</a:t>
            </a:r>
            <a:r>
              <a:rPr lang="ar-SA" sz="1800" dirty="0">
                <a:cs typeface="B Nazanin" panose="00000400000000000000" pitchFamily="2" charset="-78"/>
              </a:rPr>
              <a:t>" در </a:t>
            </a:r>
            <a:r>
              <a:rPr lang="en-US" sz="1800" dirty="0">
                <a:cs typeface="B Nazanin" panose="00000400000000000000" pitchFamily="2" charset="-78"/>
              </a:rPr>
              <a:t>OWASP ZAP </a:t>
            </a:r>
            <a:r>
              <a:rPr lang="fa-IR" sz="1800" dirty="0">
                <a:cs typeface="B Nazanin" panose="00000400000000000000" pitchFamily="2" charset="-78"/>
              </a:rPr>
              <a:t>هست</a:t>
            </a:r>
            <a:r>
              <a:rPr lang="ar-SA" sz="1800" dirty="0">
                <a:cs typeface="B Nazanin" panose="00000400000000000000" pitchFamily="2" charset="-78"/>
              </a:rPr>
              <a:t>، هر آسیب‌پذیری با یک شماره شناسایی و یک نام مشخص شده است.</a:t>
            </a:r>
            <a:endParaRPr lang="fa-IR" sz="1800" dirty="0">
              <a:cs typeface="B Nazanin" panose="00000400000000000000" pitchFamily="2" charset="-78"/>
            </a:endParaRPr>
          </a:p>
          <a:p>
            <a:pPr algn="r" rtl="1"/>
            <a:endParaRPr lang="en-US" sz="1800" dirty="0">
              <a:cs typeface="B Nazanin" panose="00000400000000000000" pitchFamily="2" charset="-78"/>
            </a:endParaRPr>
          </a:p>
        </p:txBody>
      </p:sp>
    </p:spTree>
    <p:extLst>
      <p:ext uri="{BB962C8B-B14F-4D97-AF65-F5344CB8AC3E}">
        <p14:creationId xmlns:p14="http://schemas.microsoft.com/office/powerpoint/2010/main" val="255733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4194313" y="92765"/>
            <a:ext cx="4097445" cy="377688"/>
          </a:xfrm>
        </p:spPr>
        <p:txBody>
          <a:bodyPr/>
          <a:lstStyle/>
          <a:p>
            <a:pPr rtl="1"/>
            <a:r>
              <a:rPr lang="ar-SA" sz="1600" dirty="0">
                <a:solidFill>
                  <a:schemeClr val="accent4"/>
                </a:solidFill>
                <a:cs typeface="B Nazanin" panose="00000400000000000000" pitchFamily="2" charset="-78"/>
              </a:rPr>
              <a:t>برخی از آسیب‌پذیری‌های مشخص شده در این لیست عبارتند از:</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1"/>
            <a:ext cx="7794801" cy="4273000"/>
          </a:xfrm>
        </p:spPr>
        <p:txBody>
          <a:bodyPr/>
          <a:lstStyle/>
          <a:p>
            <a:pPr algn="r" rtl="1"/>
            <a:r>
              <a:rPr lang="ar-SA" sz="1400" dirty="0">
                <a:cs typeface="B Nazanin" panose="00000400000000000000" pitchFamily="2" charset="-78"/>
              </a:rPr>
              <a:t>- </a:t>
            </a:r>
            <a:r>
              <a:rPr lang="en-US" sz="1400" dirty="0">
                <a:solidFill>
                  <a:schemeClr val="accent4"/>
                </a:solidFill>
                <a:cs typeface="B Nazanin" panose="00000400000000000000" pitchFamily="2" charset="-78"/>
              </a:rPr>
              <a:t>Absence of Anti-CSRF Tokens</a:t>
            </a:r>
            <a:r>
              <a:rPr lang="ar-SA" sz="1400" dirty="0">
                <a:cs typeface="B Nazanin" panose="00000400000000000000" pitchFamily="2" charset="-78"/>
              </a:rPr>
              <a:t>: به وجود آمدن این آسیب‌پذیری نشان می‌دهد که بر روی صفحات وب، از توکن‌های </a:t>
            </a:r>
            <a:r>
              <a:rPr lang="en-US" sz="1400" dirty="0">
                <a:cs typeface="B Nazanin" panose="00000400000000000000" pitchFamily="2" charset="-78"/>
              </a:rPr>
              <a:t>CSRF</a:t>
            </a:r>
            <a:r>
              <a:rPr lang="ar-SA" sz="1400" dirty="0">
                <a:cs typeface="B Nazanin" panose="00000400000000000000" pitchFamily="2" charset="-78"/>
              </a:rPr>
              <a:t> استفاده نشده است.</a:t>
            </a:r>
            <a:endParaRPr lang="en-US" sz="1400" dirty="0">
              <a:cs typeface="B Nazanin" panose="00000400000000000000" pitchFamily="2" charset="-78"/>
            </a:endParaRPr>
          </a:p>
          <a:p>
            <a:pPr algn="r" rtl="1"/>
            <a:r>
              <a:rPr lang="ar-SA" sz="1400" dirty="0">
                <a:cs typeface="B Nazanin" panose="00000400000000000000" pitchFamily="2" charset="-78"/>
              </a:rPr>
              <a:t>- </a:t>
            </a:r>
            <a:r>
              <a:rPr lang="en-US" sz="1400" dirty="0">
                <a:solidFill>
                  <a:schemeClr val="accent4"/>
                </a:solidFill>
                <a:cs typeface="B Nazanin" panose="00000400000000000000" pitchFamily="2" charset="-78"/>
              </a:rPr>
              <a:t>Application Error Disclosure</a:t>
            </a:r>
            <a:r>
              <a:rPr lang="ar-SA" sz="1400" dirty="0">
                <a:solidFill>
                  <a:schemeClr val="accent4"/>
                </a:solidFill>
                <a:cs typeface="B Nazanin" panose="00000400000000000000" pitchFamily="2" charset="-78"/>
              </a:rPr>
              <a:t>: </a:t>
            </a:r>
            <a:r>
              <a:rPr lang="ar-SA" sz="1400" dirty="0">
                <a:cs typeface="B Nazanin" panose="00000400000000000000" pitchFamily="2" charset="-78"/>
              </a:rPr>
              <a:t>این آسیب‌پذیری به وجود می‌آید زمانی که سایت وب، خطایی را به کاربر نمایش می‌دهد که می‌تواند اطلاعات حساس را نشان دهد.</a:t>
            </a:r>
            <a:endParaRPr lang="en-US" sz="1400" dirty="0">
              <a:cs typeface="B Nazanin" panose="00000400000000000000" pitchFamily="2" charset="-78"/>
            </a:endParaRPr>
          </a:p>
          <a:p>
            <a:pPr algn="r" rtl="1"/>
            <a:r>
              <a:rPr lang="ar-SA" sz="1400" dirty="0">
                <a:cs typeface="B Nazanin" panose="00000400000000000000" pitchFamily="2" charset="-78"/>
              </a:rPr>
              <a:t>- </a:t>
            </a:r>
            <a:r>
              <a:rPr lang="en-US" sz="1400" dirty="0">
                <a:solidFill>
                  <a:schemeClr val="accent4"/>
                </a:solidFill>
                <a:cs typeface="B Nazanin" panose="00000400000000000000" pitchFamily="2" charset="-78"/>
              </a:rPr>
              <a:t>CSP: Wildcard Directive</a:t>
            </a:r>
            <a:r>
              <a:rPr lang="ar-SA" sz="1400" dirty="0">
                <a:cs typeface="B Nazanin" panose="00000400000000000000" pitchFamily="2" charset="-78"/>
              </a:rPr>
              <a:t>: این آسیب‌پذیری به وجود می‌آید زمانی که سیاست امنیتی محتوای </a:t>
            </a:r>
            <a:r>
              <a:rPr lang="en-US" sz="1400" dirty="0">
                <a:cs typeface="B Nazanin" panose="00000400000000000000" pitchFamily="2" charset="-78"/>
              </a:rPr>
              <a:t>CSP</a:t>
            </a:r>
            <a:r>
              <a:rPr lang="ar-SA" sz="1400" dirty="0">
                <a:cs typeface="B Nazanin" panose="00000400000000000000" pitchFamily="2" charset="-78"/>
              </a:rPr>
              <a:t> به صورت نادرست تنظیم شده است.</a:t>
            </a:r>
            <a:endParaRPr lang="en-US" sz="1400" dirty="0">
              <a:cs typeface="B Nazanin" panose="00000400000000000000" pitchFamily="2" charset="-78"/>
            </a:endParaRPr>
          </a:p>
          <a:p>
            <a:pPr algn="r" rtl="1"/>
            <a:r>
              <a:rPr lang="ar-SA" sz="1400" dirty="0">
                <a:cs typeface="B Nazanin" panose="00000400000000000000" pitchFamily="2" charset="-78"/>
              </a:rPr>
              <a:t>- </a:t>
            </a:r>
            <a:r>
              <a:rPr lang="en-US" sz="1400" dirty="0">
                <a:solidFill>
                  <a:schemeClr val="accent4"/>
                </a:solidFill>
                <a:cs typeface="B Nazanin" panose="00000400000000000000" pitchFamily="2" charset="-78"/>
              </a:rPr>
              <a:t>CSP: script-</a:t>
            </a:r>
            <a:r>
              <a:rPr lang="en-US" sz="1400" dirty="0" err="1">
                <a:solidFill>
                  <a:schemeClr val="accent4"/>
                </a:solidFill>
                <a:cs typeface="B Nazanin" panose="00000400000000000000" pitchFamily="2" charset="-78"/>
              </a:rPr>
              <a:t>src</a:t>
            </a:r>
            <a:r>
              <a:rPr lang="en-US" sz="1400" dirty="0">
                <a:solidFill>
                  <a:schemeClr val="accent4"/>
                </a:solidFill>
                <a:cs typeface="B Nazanin" panose="00000400000000000000" pitchFamily="2" charset="-78"/>
              </a:rPr>
              <a:t> unsafe-eval</a:t>
            </a:r>
            <a:r>
              <a:rPr lang="ar-SA" sz="1400" dirty="0">
                <a:solidFill>
                  <a:schemeClr val="accent4"/>
                </a:solidFill>
                <a:cs typeface="B Nazanin" panose="00000400000000000000" pitchFamily="2" charset="-78"/>
              </a:rPr>
              <a:t>: </a:t>
            </a:r>
            <a:r>
              <a:rPr lang="ar-SA" sz="1400" dirty="0">
                <a:cs typeface="B Nazanin" panose="00000400000000000000" pitchFamily="2" charset="-78"/>
              </a:rPr>
              <a:t>این آسیب‌پذیری به وجود می‌آید زمانی که از فانکشن </a:t>
            </a:r>
            <a:r>
              <a:rPr lang="en-US" sz="1400" dirty="0">
                <a:cs typeface="B Nazanin" panose="00000400000000000000" pitchFamily="2" charset="-78"/>
              </a:rPr>
              <a:t>eval</a:t>
            </a:r>
            <a:r>
              <a:rPr lang="ar-SA" sz="1400" dirty="0">
                <a:cs typeface="B Nazanin" panose="00000400000000000000" pitchFamily="2" charset="-78"/>
              </a:rPr>
              <a:t> در کد </a:t>
            </a:r>
            <a:r>
              <a:rPr lang="en-US" sz="1400" dirty="0">
                <a:cs typeface="B Nazanin" panose="00000400000000000000" pitchFamily="2" charset="-78"/>
              </a:rPr>
              <a:t>JavaScript</a:t>
            </a:r>
            <a:r>
              <a:rPr lang="ar-SA" sz="1400" dirty="0">
                <a:cs typeface="B Nazanin" panose="00000400000000000000" pitchFamily="2" charset="-78"/>
              </a:rPr>
              <a:t> سایت وب استفاده شده است.</a:t>
            </a:r>
            <a:r>
              <a:rPr lang="en-US" sz="1400" dirty="0">
                <a:cs typeface="B Nazanin" panose="00000400000000000000" pitchFamily="2" charset="-78"/>
              </a:rPr>
              <a:t> </a:t>
            </a:r>
          </a:p>
          <a:p>
            <a:pPr algn="r" rtl="1"/>
            <a:r>
              <a:rPr lang="ar-SA" sz="1400" dirty="0">
                <a:cs typeface="B Nazanin" panose="00000400000000000000" pitchFamily="2" charset="-78"/>
              </a:rPr>
              <a:t>- </a:t>
            </a:r>
            <a:r>
              <a:rPr lang="en-US" sz="1400" dirty="0">
                <a:solidFill>
                  <a:schemeClr val="accent4"/>
                </a:solidFill>
                <a:cs typeface="B Nazanin" panose="00000400000000000000" pitchFamily="2" charset="-78"/>
              </a:rPr>
              <a:t>Directory Browsing</a:t>
            </a:r>
            <a:r>
              <a:rPr lang="ar-SA" sz="1400" dirty="0">
                <a:cs typeface="B Nazanin" panose="00000400000000000000" pitchFamily="2" charset="-78"/>
              </a:rPr>
              <a:t>: این آسیب‌پذیری به وجود می‌آید زمانی که دسترسی به لیست فایل‌های موجود در دایرکتوری‌های سایت وب فعال شده است.</a:t>
            </a:r>
            <a:endParaRPr lang="en-US" sz="1400" dirty="0">
              <a:cs typeface="B Nazanin" panose="00000400000000000000" pitchFamily="2" charset="-78"/>
            </a:endParaRPr>
          </a:p>
          <a:p>
            <a:pPr algn="r" rtl="1"/>
            <a:endParaRPr lang="en-US" sz="1400" dirty="0">
              <a:cs typeface="B Nazanin" panose="00000400000000000000" pitchFamily="2" charset="-78"/>
            </a:endParaRPr>
          </a:p>
        </p:txBody>
      </p:sp>
    </p:spTree>
    <p:extLst>
      <p:ext uri="{BB962C8B-B14F-4D97-AF65-F5344CB8AC3E}">
        <p14:creationId xmlns:p14="http://schemas.microsoft.com/office/powerpoint/2010/main" val="1887243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4194313" y="92765"/>
            <a:ext cx="4097445" cy="377688"/>
          </a:xfrm>
        </p:spPr>
        <p:txBody>
          <a:bodyPr/>
          <a:lstStyle/>
          <a:p>
            <a:pPr algn="r" rtl="1"/>
            <a:r>
              <a:rPr lang="en-US" sz="1600" dirty="0">
                <a:solidFill>
                  <a:schemeClr val="accent4"/>
                </a:solidFill>
                <a:cs typeface="B Nazanin" panose="00000400000000000000" pitchFamily="2" charset="-78"/>
              </a:rPr>
              <a:t>Absence of Anti-CSRF Tokens</a:t>
            </a: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15362" name="Picture 2" descr="CSRF Attacks: Anatomy, Prevention, and XSRF Tokens | Acunetix">
            <a:extLst>
              <a:ext uri="{FF2B5EF4-FFF2-40B4-BE49-F238E27FC236}">
                <a16:creationId xmlns:a16="http://schemas.microsoft.com/office/drawing/2014/main" id="{5A82C69C-7F57-4A92-B2F8-B2BF10053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34" y="782500"/>
            <a:ext cx="46482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ross-Site Request Forgery Vulnerability | SecureFlag Security Knowledge  Base">
            <a:extLst>
              <a:ext uri="{FF2B5EF4-FFF2-40B4-BE49-F238E27FC236}">
                <a16:creationId xmlns:a16="http://schemas.microsoft.com/office/drawing/2014/main" id="{512D6AE8-E772-4AD5-AC74-D4478F964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34" y="2176687"/>
            <a:ext cx="3143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CSRF Attack and CSRF Tokens - App Security Mantra">
            <a:extLst>
              <a:ext uri="{FF2B5EF4-FFF2-40B4-BE49-F238E27FC236}">
                <a16:creationId xmlns:a16="http://schemas.microsoft.com/office/drawing/2014/main" id="{2E4C7935-64AB-49A7-92B6-26CC68DEF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583" y="2176687"/>
            <a:ext cx="4597450" cy="240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32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algn="r" rtl="1"/>
            <a:r>
              <a:rPr lang="fa-IR" dirty="0">
                <a:solidFill>
                  <a:schemeClr val="accent4"/>
                </a:solidFill>
                <a:cs typeface="B Nazanin" panose="00000400000000000000" pitchFamily="2" charset="-78"/>
              </a:rPr>
              <a:t>1.</a:t>
            </a:r>
            <a:r>
              <a:rPr lang="fa-IR" dirty="0">
                <a:solidFill>
                  <a:schemeClr val="bg1"/>
                </a:solidFill>
                <a:cs typeface="B Nazanin" panose="00000400000000000000" pitchFamily="2" charset="-78"/>
              </a:rPr>
              <a:t> </a:t>
            </a:r>
            <a:r>
              <a:rPr lang="en-US" dirty="0">
                <a:solidFill>
                  <a:schemeClr val="bg1"/>
                </a:solidFill>
                <a:latin typeface="Simplified Arabic" panose="02020603050405020304" pitchFamily="18" charset="-78"/>
                <a:cs typeface="B Nazanin" panose="00000400000000000000" pitchFamily="2" charset="-78"/>
              </a:rPr>
              <a:t>SQL injection</a:t>
            </a:r>
            <a:br>
              <a:rPr lang="fa-IR" dirty="0">
                <a:solidFill>
                  <a:schemeClr val="bg1"/>
                </a:solidFill>
                <a:cs typeface="B Nazanin" panose="00000400000000000000" pitchFamily="2" charset="-78"/>
              </a:rPr>
            </a:br>
            <a:endParaRPr dirty="0">
              <a:cs typeface="B Nazanin" panose="00000400000000000000" pitchFamily="2" charset="-78"/>
            </a:endParaRPr>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4194313" y="92765"/>
            <a:ext cx="4097445" cy="377688"/>
          </a:xfrm>
        </p:spPr>
        <p:txBody>
          <a:bodyPr/>
          <a:lstStyle/>
          <a:p>
            <a:pPr algn="r" rtl="1"/>
            <a:r>
              <a:rPr lang="en-US" sz="1600" dirty="0"/>
              <a:t>Application Error </a:t>
            </a:r>
            <a:r>
              <a:rPr lang="en-US" sz="1600" dirty="0" err="1"/>
              <a:t>Disclosur</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24578" name="Picture 2" descr="What is an Information disclosure? Examples and Prevention">
            <a:extLst>
              <a:ext uri="{FF2B5EF4-FFF2-40B4-BE49-F238E27FC236}">
                <a16:creationId xmlns:a16="http://schemas.microsoft.com/office/drawing/2014/main" id="{6F0006F2-6BAE-4FDD-90A0-0CA37F5F5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3" y="638176"/>
            <a:ext cx="4352417" cy="110442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D18B91C-483E-4484-ACC0-1890D5C2F17E}"/>
              </a:ext>
            </a:extLst>
          </p:cNvPr>
          <p:cNvSpPr txBox="1">
            <a:spLocks/>
          </p:cNvSpPr>
          <p:nvPr/>
        </p:nvSpPr>
        <p:spPr>
          <a:xfrm>
            <a:off x="4364522" y="1841401"/>
            <a:ext cx="4097445" cy="37768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r" rtl="1"/>
            <a:r>
              <a:rPr lang="en-US" sz="1600" dirty="0"/>
              <a:t>CSP: Wildcard Directive</a:t>
            </a:r>
            <a:endParaRPr lang="en-US" sz="1600" dirty="0">
              <a:solidFill>
                <a:schemeClr val="accent4"/>
              </a:solidFill>
              <a:cs typeface="B Nazanin" panose="00000400000000000000" pitchFamily="2" charset="-78"/>
            </a:endParaRPr>
          </a:p>
        </p:txBody>
      </p:sp>
      <p:pic>
        <p:nvPicPr>
          <p:cNvPr id="24582" name="Picture 6" descr="Working Principle of Content Security Policy (CSP) in Web Applications -  Roy Tutorials">
            <a:extLst>
              <a:ext uri="{FF2B5EF4-FFF2-40B4-BE49-F238E27FC236}">
                <a16:creationId xmlns:a16="http://schemas.microsoft.com/office/drawing/2014/main" id="{466574A7-1441-4CCD-854B-F2A1CC43F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83" y="2136498"/>
            <a:ext cx="3265004" cy="106612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DBA877C-00C1-4E11-864C-B26B778F9BDB}"/>
              </a:ext>
            </a:extLst>
          </p:cNvPr>
          <p:cNvSpPr txBox="1">
            <a:spLocks/>
          </p:cNvSpPr>
          <p:nvPr/>
        </p:nvSpPr>
        <p:spPr>
          <a:xfrm>
            <a:off x="4383139" y="3195168"/>
            <a:ext cx="4097445" cy="37768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r" rtl="1"/>
            <a:r>
              <a:rPr lang="en-US" sz="1600" dirty="0">
                <a:cs typeface="B Nazanin" panose="00000400000000000000" pitchFamily="2" charset="-78"/>
              </a:rPr>
              <a:t>Directory Browsing</a:t>
            </a:r>
            <a:endParaRPr lang="en-US" sz="1600" dirty="0">
              <a:solidFill>
                <a:schemeClr val="accent4"/>
              </a:solidFill>
              <a:cs typeface="B Nazanin" panose="00000400000000000000" pitchFamily="2" charset="-78"/>
            </a:endParaRPr>
          </a:p>
        </p:txBody>
      </p:sp>
      <p:sp>
        <p:nvSpPr>
          <p:cNvPr id="5" name="AutoShape 10" descr="directory-browser · GitHub Topics · GitHub">
            <a:extLst>
              <a:ext uri="{FF2B5EF4-FFF2-40B4-BE49-F238E27FC236}">
                <a16:creationId xmlns:a16="http://schemas.microsoft.com/office/drawing/2014/main" id="{DB5869C2-1E40-44C9-9E2E-21EF7570004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8C78E52-BFAB-4751-B351-DEE5944AEFE4}"/>
              </a:ext>
            </a:extLst>
          </p:cNvPr>
          <p:cNvPicPr>
            <a:picLocks noChangeAspect="1"/>
          </p:cNvPicPr>
          <p:nvPr/>
        </p:nvPicPr>
        <p:blipFill>
          <a:blip r:embed="rId4"/>
          <a:stretch>
            <a:fillRect/>
          </a:stretch>
        </p:blipFill>
        <p:spPr>
          <a:xfrm>
            <a:off x="219583" y="3535294"/>
            <a:ext cx="2822713" cy="1411357"/>
          </a:xfrm>
          <a:prstGeom prst="rect">
            <a:avLst/>
          </a:prstGeom>
        </p:spPr>
      </p:pic>
    </p:spTree>
    <p:extLst>
      <p:ext uri="{BB962C8B-B14F-4D97-AF65-F5344CB8AC3E}">
        <p14:creationId xmlns:p14="http://schemas.microsoft.com/office/powerpoint/2010/main" val="3498128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4194313" y="92765"/>
            <a:ext cx="4097445" cy="377688"/>
          </a:xfrm>
        </p:spPr>
        <p:txBody>
          <a:bodyPr/>
          <a:lstStyle/>
          <a:p>
            <a:pPr rtl="1"/>
            <a:r>
              <a:rPr lang="ar-SA" sz="1600" dirty="0">
                <a:solidFill>
                  <a:schemeClr val="accent4"/>
                </a:solidFill>
                <a:cs typeface="B Nazanin" panose="00000400000000000000" pitchFamily="2" charset="-78"/>
              </a:rPr>
              <a:t>برخی از آسیب‌پذیری‌های مشخص شده در این لیست عبارتند از:</a:t>
            </a:r>
            <a:endParaRPr lang="en-US" sz="1600" dirty="0">
              <a:solidFill>
                <a:schemeClr val="accent4"/>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496957" y="703191"/>
            <a:ext cx="7794801" cy="4273000"/>
          </a:xfrm>
        </p:spPr>
        <p:txBody>
          <a:bodyPr/>
          <a:lstStyle/>
          <a:p>
            <a:pPr algn="r" rtl="1"/>
            <a:r>
              <a:rPr lang="ar-SA" sz="1400" dirty="0">
                <a:cs typeface="B Nazanin" panose="00000400000000000000" pitchFamily="2" charset="-78"/>
              </a:rPr>
              <a:t>- </a:t>
            </a:r>
            <a:r>
              <a:rPr lang="en-US" sz="1400" dirty="0">
                <a:solidFill>
                  <a:schemeClr val="accent4"/>
                </a:solidFill>
                <a:cs typeface="B Nazanin" panose="00000400000000000000" pitchFamily="2" charset="-78"/>
              </a:rPr>
              <a:t>Missing Anti-clickjacking Header</a:t>
            </a:r>
            <a:r>
              <a:rPr lang="ar-SA" sz="1400" dirty="0">
                <a:cs typeface="B Nazanin" panose="00000400000000000000" pitchFamily="2" charset="-78"/>
              </a:rPr>
              <a:t>: این آسیب‌پذیری به وجود می‌آید زمانی که از سربرگ‌های امنیتی ضد کلیک جکینگ استفاده نشده است.</a:t>
            </a:r>
            <a:endParaRPr lang="en-US" sz="1400" dirty="0">
              <a:cs typeface="B Nazanin" panose="00000400000000000000" pitchFamily="2" charset="-78"/>
            </a:endParaRPr>
          </a:p>
          <a:p>
            <a:pPr marL="76200" indent="0" algn="r" rtl="1">
              <a:buNone/>
            </a:pPr>
            <a:endParaRPr lang="en-US" sz="1400" dirty="0">
              <a:cs typeface="B Nazanin" panose="00000400000000000000" pitchFamily="2" charset="-78"/>
            </a:endParaRPr>
          </a:p>
          <a:p>
            <a:pPr algn="r" rtl="1"/>
            <a:r>
              <a:rPr lang="ar-SA" sz="1400" dirty="0">
                <a:cs typeface="B Nazanin" panose="00000400000000000000" pitchFamily="2" charset="-78"/>
              </a:rPr>
              <a:t>- </a:t>
            </a:r>
            <a:r>
              <a:rPr lang="en-US" sz="1400" dirty="0">
                <a:solidFill>
                  <a:schemeClr val="accent4"/>
                </a:solidFill>
                <a:cs typeface="B Nazanin" panose="00000400000000000000" pitchFamily="2" charset="-78"/>
              </a:rPr>
              <a:t>Vulnerable JS Library</a:t>
            </a:r>
            <a:r>
              <a:rPr lang="ar-SA" sz="1400" dirty="0">
                <a:cs typeface="B Nazanin" panose="00000400000000000000" pitchFamily="2" charset="-78"/>
              </a:rPr>
              <a:t>: این آسیب‌پذیری به وجود می‌آید زمانی که نسخه‌ای از کتابخانه‌های جاوااسکریپت استفاده شده در سایت وب، قابلیت‌های امنیتی ناکافی دارد.</a:t>
            </a:r>
            <a:endParaRPr lang="en-US" sz="1400" dirty="0">
              <a:cs typeface="B Nazanin" panose="00000400000000000000" pitchFamily="2" charset="-78"/>
            </a:endParaRPr>
          </a:p>
          <a:p>
            <a:pPr marL="76200" indent="0" algn="r" rtl="1">
              <a:buNone/>
            </a:pPr>
            <a:endParaRPr lang="en-US" sz="1400" dirty="0">
              <a:cs typeface="B Nazanin" panose="00000400000000000000" pitchFamily="2" charset="-78"/>
            </a:endParaRPr>
          </a:p>
          <a:p>
            <a:pPr algn="r" rtl="1"/>
            <a:r>
              <a:rPr lang="ar-SA" sz="1400" dirty="0">
                <a:cs typeface="B Nazanin" panose="00000400000000000000" pitchFamily="2" charset="-78"/>
              </a:rPr>
              <a:t>- </a:t>
            </a:r>
            <a:r>
              <a:rPr lang="en-US" sz="1400" dirty="0">
                <a:solidFill>
                  <a:schemeClr val="accent4"/>
                </a:solidFill>
                <a:cs typeface="B Nazanin" panose="00000400000000000000" pitchFamily="2" charset="-78"/>
              </a:rPr>
              <a:t>X-Content-Type-Options Header Missing</a:t>
            </a:r>
            <a:r>
              <a:rPr lang="ar-SA" sz="1400" dirty="0">
                <a:cs typeface="B Nazanin" panose="00000400000000000000" pitchFamily="2" charset="-78"/>
              </a:rPr>
              <a:t>: این آسیب‌پذیری به وجود می‌آید زمانی که سربرگ‌های امنیتی </a:t>
            </a:r>
            <a:r>
              <a:rPr lang="en-US" sz="1400" dirty="0">
                <a:cs typeface="B Nazanin" panose="00000400000000000000" pitchFamily="2" charset="-78"/>
              </a:rPr>
              <a:t>X-Content-Type-Options</a:t>
            </a:r>
            <a:r>
              <a:rPr lang="ar-SA" sz="1400" dirty="0">
                <a:cs typeface="B Nazanin" panose="00000400000000000000" pitchFamily="2" charset="-78"/>
              </a:rPr>
              <a:t> فعال نشده است.</a:t>
            </a:r>
            <a:endParaRPr lang="en-US" sz="1400" dirty="0">
              <a:cs typeface="B Nazanin" panose="00000400000000000000" pitchFamily="2" charset="-78"/>
            </a:endParaRPr>
          </a:p>
          <a:p>
            <a:pPr algn="r" rtl="1"/>
            <a:endParaRPr lang="en-US" sz="1400" dirty="0">
              <a:cs typeface="B Nazanin" panose="00000400000000000000" pitchFamily="2" charset="-78"/>
            </a:endParaRPr>
          </a:p>
          <a:p>
            <a:pPr algn="r" rtl="1"/>
            <a:r>
              <a:rPr lang="ar-SA" sz="1400" dirty="0">
                <a:cs typeface="B Nazanin" panose="00000400000000000000" pitchFamily="2" charset="-78"/>
              </a:rPr>
              <a:t>- </a:t>
            </a:r>
            <a:r>
              <a:rPr lang="en-US" sz="1400" dirty="0">
                <a:solidFill>
                  <a:schemeClr val="accent4"/>
                </a:solidFill>
                <a:cs typeface="B Nazanin" panose="00000400000000000000" pitchFamily="2" charset="-78"/>
              </a:rPr>
              <a:t>User Controllable HTML Element Attribute (Potential XSS)</a:t>
            </a:r>
            <a:r>
              <a:rPr lang="ar-SA" sz="1400" dirty="0">
                <a:cs typeface="B Nazanin" panose="00000400000000000000" pitchFamily="2" charset="-78"/>
              </a:rPr>
              <a:t>: این آسیب‌پذیری به وجود می‌آید زمانی که کاربر می‌تواند ورودی‌های </a:t>
            </a:r>
            <a:r>
              <a:rPr lang="en-US" sz="1400" dirty="0">
                <a:cs typeface="B Nazanin" panose="00000400000000000000" pitchFamily="2" charset="-78"/>
              </a:rPr>
              <a:t>HTML</a:t>
            </a:r>
            <a:r>
              <a:rPr lang="ar-SA" sz="1400" dirty="0">
                <a:cs typeface="B Nazanin" panose="00000400000000000000" pitchFamily="2" charset="-78"/>
              </a:rPr>
              <a:t> را تغییر دهد و در نتیجه، به حملات </a:t>
            </a:r>
            <a:r>
              <a:rPr lang="en-US" sz="1400" dirty="0">
                <a:cs typeface="B Nazanin" panose="00000400000000000000" pitchFamily="2" charset="-78"/>
              </a:rPr>
              <a:t>XSS</a:t>
            </a:r>
            <a:r>
              <a:rPr lang="ar-SA" sz="1400" dirty="0">
                <a:cs typeface="B Nazanin" panose="00000400000000000000" pitchFamily="2" charset="-78"/>
              </a:rPr>
              <a:t> منجر شود.</a:t>
            </a:r>
            <a:endParaRPr lang="en-US" sz="1400" dirty="0">
              <a:cs typeface="B Nazanin" panose="00000400000000000000" pitchFamily="2" charset="-78"/>
            </a:endParaRPr>
          </a:p>
          <a:p>
            <a:pPr algn="r" rtl="1"/>
            <a:r>
              <a:rPr lang="ar-SA" sz="1400" dirty="0">
                <a:cs typeface="B Nazanin" panose="00000400000000000000" pitchFamily="2" charset="-78"/>
              </a:rPr>
              <a:t>توصیه می‌شود که با دقت به تمامی آسیب‌پذیری‌های شناسایی شده توسط </a:t>
            </a:r>
            <a:r>
              <a:rPr lang="en-US" sz="1400" dirty="0">
                <a:cs typeface="B Nazanin" panose="00000400000000000000" pitchFamily="2" charset="-78"/>
              </a:rPr>
              <a:t>OWASP ZAP</a:t>
            </a:r>
            <a:r>
              <a:rPr lang="ar-SA" sz="1400" dirty="0">
                <a:cs typeface="B Nazanin" panose="00000400000000000000" pitchFamily="2" charset="-78"/>
              </a:rPr>
              <a:t> توجه کنیدو سعی کنید آن‌ها را برطرف کنید تا امنیت سایت وب شما بهبود یابد.</a:t>
            </a:r>
            <a:endParaRPr lang="en-US" sz="1400" dirty="0">
              <a:cs typeface="B Nazanin" panose="00000400000000000000" pitchFamily="2" charset="-78"/>
            </a:endParaRPr>
          </a:p>
          <a:p>
            <a:pPr algn="r" rtl="1"/>
            <a:endParaRPr lang="en-US" sz="1400" dirty="0">
              <a:cs typeface="B Nazanin" panose="00000400000000000000" pitchFamily="2" charset="-78"/>
            </a:endParaRPr>
          </a:p>
        </p:txBody>
      </p:sp>
    </p:spTree>
    <p:extLst>
      <p:ext uri="{BB962C8B-B14F-4D97-AF65-F5344CB8AC3E}">
        <p14:creationId xmlns:p14="http://schemas.microsoft.com/office/powerpoint/2010/main" val="354534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4194313" y="92765"/>
            <a:ext cx="4097445" cy="377688"/>
          </a:xfrm>
        </p:spPr>
        <p:txBody>
          <a:bodyPr/>
          <a:lstStyle/>
          <a:p>
            <a:pPr algn="r" rtl="1"/>
            <a:r>
              <a:rPr lang="en-US" sz="1600" dirty="0">
                <a:solidFill>
                  <a:schemeClr val="accent4"/>
                </a:solidFill>
                <a:cs typeface="B Nazanin" panose="00000400000000000000" pitchFamily="2" charset="-78"/>
              </a:rPr>
              <a:t>Missing Anti-clickjacking Header</a:t>
            </a: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9" name="Title 1">
            <a:extLst>
              <a:ext uri="{FF2B5EF4-FFF2-40B4-BE49-F238E27FC236}">
                <a16:creationId xmlns:a16="http://schemas.microsoft.com/office/drawing/2014/main" id="{FD18B91C-483E-4484-ACC0-1890D5C2F17E}"/>
              </a:ext>
            </a:extLst>
          </p:cNvPr>
          <p:cNvSpPr txBox="1">
            <a:spLocks/>
          </p:cNvSpPr>
          <p:nvPr/>
        </p:nvSpPr>
        <p:spPr>
          <a:xfrm>
            <a:off x="4364522" y="1841401"/>
            <a:ext cx="4097445" cy="37768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r" rtl="1"/>
            <a:r>
              <a:rPr lang="en-US" sz="1600" dirty="0">
                <a:solidFill>
                  <a:schemeClr val="accent4"/>
                </a:solidFill>
                <a:cs typeface="B Nazanin" panose="00000400000000000000" pitchFamily="2" charset="-78"/>
              </a:rPr>
              <a:t>Vulnerable JS Library</a:t>
            </a:r>
          </a:p>
        </p:txBody>
      </p:sp>
      <p:sp>
        <p:nvSpPr>
          <p:cNvPr id="11" name="Title 1">
            <a:extLst>
              <a:ext uri="{FF2B5EF4-FFF2-40B4-BE49-F238E27FC236}">
                <a16:creationId xmlns:a16="http://schemas.microsoft.com/office/drawing/2014/main" id="{1DBA877C-00C1-4E11-864C-B26B778F9BDB}"/>
              </a:ext>
            </a:extLst>
          </p:cNvPr>
          <p:cNvSpPr txBox="1">
            <a:spLocks/>
          </p:cNvSpPr>
          <p:nvPr/>
        </p:nvSpPr>
        <p:spPr>
          <a:xfrm>
            <a:off x="4383139" y="3195168"/>
            <a:ext cx="4097445" cy="37768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r" rtl="1"/>
            <a:r>
              <a:rPr lang="en-US" sz="1400" dirty="0">
                <a:solidFill>
                  <a:schemeClr val="accent4"/>
                </a:solidFill>
                <a:cs typeface="B Nazanin" panose="00000400000000000000" pitchFamily="2" charset="-78"/>
              </a:rPr>
              <a:t>X-Content-Type-Options Header Missing</a:t>
            </a:r>
          </a:p>
        </p:txBody>
      </p:sp>
      <p:sp>
        <p:nvSpPr>
          <p:cNvPr id="5" name="AutoShape 10" descr="directory-browser · GitHub Topics · GitHub">
            <a:extLst>
              <a:ext uri="{FF2B5EF4-FFF2-40B4-BE49-F238E27FC236}">
                <a16:creationId xmlns:a16="http://schemas.microsoft.com/office/drawing/2014/main" id="{DB5869C2-1E40-44C9-9E2E-21EF7570004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5604" name="Picture 4" descr="WSTG - v4.1 | OWASP Foundation">
            <a:extLst>
              <a:ext uri="{FF2B5EF4-FFF2-40B4-BE49-F238E27FC236}">
                <a16:creationId xmlns:a16="http://schemas.microsoft.com/office/drawing/2014/main" id="{4F4F32EE-B258-4EE4-A76F-62C10D9A4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3" y="137670"/>
            <a:ext cx="2470426" cy="1852820"/>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An easy way to identify vulnerable JavaScript libraries | by Niluka Sripali  Monnankulama | Many Minds | Medium">
            <a:extLst>
              <a:ext uri="{FF2B5EF4-FFF2-40B4-BE49-F238E27FC236}">
                <a16:creationId xmlns:a16="http://schemas.microsoft.com/office/drawing/2014/main" id="{27BF9011-E607-4F2A-9AA4-83B731CE1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267" y="1782246"/>
            <a:ext cx="2514665" cy="1412922"/>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descr="Hardening your HTTP response headers">
            <a:extLst>
              <a:ext uri="{FF2B5EF4-FFF2-40B4-BE49-F238E27FC236}">
                <a16:creationId xmlns:a16="http://schemas.microsoft.com/office/drawing/2014/main" id="{E6BF456E-8E9F-4306-89D0-7D6245F66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6" y="3384012"/>
            <a:ext cx="2722400" cy="156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753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78295"/>
            <a:ext cx="4300330" cy="665872"/>
          </a:xfrm>
        </p:spPr>
        <p:txBody>
          <a:bodyPr/>
          <a:lstStyle/>
          <a:p>
            <a:pPr algn="r" rtl="1"/>
            <a:r>
              <a:rPr lang="ar-SA" sz="1600" dirty="0">
                <a:solidFill>
                  <a:schemeClr val="accent4"/>
                </a:solidFill>
                <a:cs typeface="B Nazanin" panose="00000400000000000000" pitchFamily="2" charset="-78"/>
              </a:rPr>
              <a:t>یک حمله ازمایشی </a:t>
            </a:r>
            <a:r>
              <a:rPr lang="en-US" sz="1600" dirty="0">
                <a:solidFill>
                  <a:schemeClr val="accent4"/>
                </a:solidFill>
                <a:cs typeface="B Nazanin" panose="00000400000000000000" pitchFamily="2" charset="-78"/>
              </a:rPr>
              <a:t>XSS</a:t>
            </a:r>
            <a:r>
              <a:rPr lang="fa-IR" sz="1600" dirty="0">
                <a:solidFill>
                  <a:schemeClr val="accent4"/>
                </a:solidFill>
                <a:cs typeface="B Nazanin" panose="00000400000000000000" pitchFamily="2" charset="-78"/>
              </a:rPr>
              <a:t> نیز در </a:t>
            </a:r>
            <a:r>
              <a:rPr lang="en-US" sz="1600" dirty="0">
                <a:solidFill>
                  <a:schemeClr val="accent4"/>
                </a:solidFill>
                <a:cs typeface="B Nazanin" panose="00000400000000000000" pitchFamily="2" charset="-78"/>
              </a:rPr>
              <a:t>DVWA</a:t>
            </a:r>
            <a:r>
              <a:rPr lang="fa-IR" sz="1600" dirty="0">
                <a:solidFill>
                  <a:schemeClr val="accent4"/>
                </a:solidFill>
                <a:cs typeface="B Nazanin" panose="00000400000000000000" pitchFamily="2" charset="-78"/>
              </a:rPr>
              <a:t> انجام دادیم:</a:t>
            </a:r>
            <a:br>
              <a:rPr lang="en-US" sz="1600" dirty="0">
                <a:solidFill>
                  <a:schemeClr val="accent4"/>
                </a:solidFill>
                <a:cs typeface="B Nazanin" panose="00000400000000000000" pitchFamily="2" charset="-78"/>
              </a:rPr>
            </a:br>
            <a:endParaRPr lang="en-US" sz="16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3716459"/>
          </a:xfrm>
        </p:spPr>
        <p:txBody>
          <a:bodyPr/>
          <a:lstStyle/>
          <a:p>
            <a:pPr algn="r" rtl="1"/>
            <a:r>
              <a:rPr lang="fa-IR" dirty="0" err="1">
                <a:solidFill>
                  <a:schemeClr val="bg1"/>
                </a:solidFill>
                <a:cs typeface="B Nazanin" panose="00000400000000000000" pitchFamily="2" charset="-78"/>
              </a:rPr>
              <a:t>حمله‌ی</a:t>
            </a:r>
            <a:r>
              <a:rPr lang="en-US" dirty="0">
                <a:solidFill>
                  <a:schemeClr val="bg1"/>
                </a:solidFill>
                <a:cs typeface="B Nazanin" panose="00000400000000000000" pitchFamily="2" charset="-78"/>
              </a:rPr>
              <a:t> XSS </a:t>
            </a:r>
            <a:r>
              <a:rPr lang="fa-IR" dirty="0">
                <a:solidFill>
                  <a:schemeClr val="bg1"/>
                </a:solidFill>
                <a:cs typeface="B Nazanin" panose="00000400000000000000" pitchFamily="2" charset="-78"/>
              </a:rPr>
              <a:t>به معنی اجرای </a:t>
            </a:r>
            <a:r>
              <a:rPr lang="fa-IR" dirty="0" err="1">
                <a:solidFill>
                  <a:schemeClr val="bg1"/>
                </a:solidFill>
                <a:cs typeface="B Nazanin" panose="00000400000000000000" pitchFamily="2" charset="-78"/>
              </a:rPr>
              <a:t>کدهای</a:t>
            </a:r>
            <a:r>
              <a:rPr lang="fa-IR" dirty="0">
                <a:solidFill>
                  <a:schemeClr val="bg1"/>
                </a:solidFill>
                <a:cs typeface="B Nazanin" panose="00000400000000000000" pitchFamily="2" charset="-78"/>
              </a:rPr>
              <a:t> مخرب در </a:t>
            </a:r>
            <a:r>
              <a:rPr lang="fa-IR" dirty="0" err="1">
                <a:solidFill>
                  <a:schemeClr val="bg1"/>
                </a:solidFill>
                <a:cs typeface="B Nazanin" panose="00000400000000000000" pitchFamily="2" charset="-78"/>
              </a:rPr>
              <a:t>مرورگر</a:t>
            </a:r>
            <a:r>
              <a:rPr lang="fa-IR" dirty="0">
                <a:solidFill>
                  <a:schemeClr val="bg1"/>
                </a:solidFill>
                <a:cs typeface="B Nazanin" panose="00000400000000000000" pitchFamily="2" charset="-78"/>
              </a:rPr>
              <a:t> کاربر است، که توسط یک مهاجم انجام </a:t>
            </a:r>
            <a:r>
              <a:rPr lang="fa-IR" dirty="0" err="1">
                <a:solidFill>
                  <a:schemeClr val="bg1"/>
                </a:solidFill>
                <a:cs typeface="B Nazanin" panose="00000400000000000000" pitchFamily="2" charset="-78"/>
              </a:rPr>
              <a:t>می‌شود</a:t>
            </a:r>
            <a:r>
              <a:rPr lang="fa-IR" dirty="0">
                <a:solidFill>
                  <a:schemeClr val="bg1"/>
                </a:solidFill>
                <a:cs typeface="B Nazanin" panose="00000400000000000000" pitchFamily="2" charset="-78"/>
              </a:rPr>
              <a:t>. در این حمله، مهاجم با استفاده از یک کد مخرب به صورت ناشناس، کدی را در </a:t>
            </a:r>
            <a:r>
              <a:rPr lang="fa-IR" dirty="0" err="1">
                <a:solidFill>
                  <a:schemeClr val="bg1"/>
                </a:solidFill>
                <a:cs typeface="B Nazanin" panose="00000400000000000000" pitchFamily="2" charset="-78"/>
              </a:rPr>
              <a:t>صفحه‌ی</a:t>
            </a:r>
            <a:r>
              <a:rPr lang="fa-IR" dirty="0">
                <a:solidFill>
                  <a:schemeClr val="bg1"/>
                </a:solidFill>
                <a:cs typeface="B Nazanin" panose="00000400000000000000" pitchFamily="2" charset="-78"/>
              </a:rPr>
              <a:t> </a:t>
            </a:r>
            <a:r>
              <a:rPr lang="fa-IR" dirty="0" err="1">
                <a:solidFill>
                  <a:schemeClr val="bg1"/>
                </a:solidFill>
                <a:cs typeface="B Nazanin" panose="00000400000000000000" pitchFamily="2" charset="-78"/>
              </a:rPr>
              <a:t>وبی</a:t>
            </a:r>
            <a:r>
              <a:rPr lang="fa-IR" dirty="0">
                <a:solidFill>
                  <a:schemeClr val="bg1"/>
                </a:solidFill>
                <a:cs typeface="B Nazanin" panose="00000400000000000000" pitchFamily="2" charset="-78"/>
              </a:rPr>
              <a:t> که توسط کاربر باز </a:t>
            </a:r>
            <a:r>
              <a:rPr lang="fa-IR" dirty="0" err="1">
                <a:solidFill>
                  <a:schemeClr val="bg1"/>
                </a:solidFill>
                <a:cs typeface="B Nazanin" panose="00000400000000000000" pitchFamily="2" charset="-78"/>
              </a:rPr>
              <a:t>می‌شود</a:t>
            </a:r>
            <a:r>
              <a:rPr lang="fa-IR" dirty="0">
                <a:solidFill>
                  <a:schemeClr val="bg1"/>
                </a:solidFill>
                <a:cs typeface="B Nazanin" panose="00000400000000000000" pitchFamily="2" charset="-78"/>
              </a:rPr>
              <a:t> قرار </a:t>
            </a:r>
            <a:r>
              <a:rPr lang="fa-IR" dirty="0" err="1">
                <a:solidFill>
                  <a:schemeClr val="bg1"/>
                </a:solidFill>
                <a:cs typeface="B Nazanin" panose="00000400000000000000" pitchFamily="2" charset="-78"/>
              </a:rPr>
              <a:t>می‌دهد</a:t>
            </a:r>
            <a:r>
              <a:rPr lang="fa-IR" dirty="0">
                <a:solidFill>
                  <a:schemeClr val="bg1"/>
                </a:solidFill>
                <a:cs typeface="B Nazanin" panose="00000400000000000000" pitchFamily="2" charset="-78"/>
              </a:rPr>
              <a:t>. این کد مخرب </a:t>
            </a:r>
            <a:r>
              <a:rPr lang="fa-IR" dirty="0" err="1">
                <a:solidFill>
                  <a:schemeClr val="bg1"/>
                </a:solidFill>
                <a:cs typeface="B Nazanin" panose="00000400000000000000" pitchFamily="2" charset="-78"/>
              </a:rPr>
              <a:t>می‌تواند</a:t>
            </a:r>
            <a:r>
              <a:rPr lang="fa-IR" dirty="0">
                <a:solidFill>
                  <a:schemeClr val="bg1"/>
                </a:solidFill>
                <a:cs typeface="B Nazanin" panose="00000400000000000000" pitchFamily="2" charset="-78"/>
              </a:rPr>
              <a:t> اطلاعات حساس کاربر را ربوده یا به سرور مهاجم ارسال کند</a:t>
            </a:r>
            <a:r>
              <a:rPr lang="en-US" dirty="0">
                <a:solidFill>
                  <a:schemeClr val="bg1"/>
                </a:solidFill>
                <a:cs typeface="B Nazanin" panose="00000400000000000000" pitchFamily="2" charset="-78"/>
              </a:rPr>
              <a:t>.</a:t>
            </a:r>
            <a:r>
              <a:rPr lang="fa-IR" dirty="0">
                <a:solidFill>
                  <a:schemeClr val="bg1"/>
                </a:solidFill>
                <a:cs typeface="B Nazanin" panose="00000400000000000000" pitchFamily="2" charset="-78"/>
              </a:rPr>
              <a:t>در</a:t>
            </a:r>
            <a:r>
              <a:rPr lang="en-US" dirty="0">
                <a:solidFill>
                  <a:schemeClr val="bg1"/>
                </a:solidFill>
                <a:cs typeface="B Nazanin" panose="00000400000000000000" pitchFamily="2" charset="-78"/>
              </a:rPr>
              <a:t> DVWA</a:t>
            </a:r>
            <a:r>
              <a:rPr lang="fa-IR" dirty="0">
                <a:solidFill>
                  <a:schemeClr val="bg1"/>
                </a:solidFill>
                <a:cs typeface="B Nazanin" panose="00000400000000000000" pitchFamily="2" charset="-78"/>
              </a:rPr>
              <a:t>، برای آزمایش </a:t>
            </a:r>
            <a:r>
              <a:rPr lang="fa-IR" dirty="0" err="1">
                <a:solidFill>
                  <a:schemeClr val="bg1"/>
                </a:solidFill>
                <a:cs typeface="B Nazanin" panose="00000400000000000000" pitchFamily="2" charset="-78"/>
              </a:rPr>
              <a:t>آسیب‌پذیری</a:t>
            </a:r>
            <a:r>
              <a:rPr lang="en-US" dirty="0">
                <a:solidFill>
                  <a:schemeClr val="bg1"/>
                </a:solidFill>
                <a:cs typeface="B Nazanin" panose="00000400000000000000" pitchFamily="2" charset="-78"/>
              </a:rPr>
              <a:t> XSS</a:t>
            </a:r>
            <a:r>
              <a:rPr lang="fa-IR" dirty="0">
                <a:solidFill>
                  <a:schemeClr val="bg1"/>
                </a:solidFill>
                <a:cs typeface="B Nazanin" panose="00000400000000000000" pitchFamily="2" charset="-78"/>
              </a:rPr>
              <a:t>، یک فرم ورودی وجود دارد که در آن کاربر </a:t>
            </a:r>
            <a:r>
              <a:rPr lang="fa-IR" dirty="0" err="1">
                <a:solidFill>
                  <a:schemeClr val="bg1"/>
                </a:solidFill>
                <a:cs typeface="B Nazanin" panose="00000400000000000000" pitchFamily="2" charset="-78"/>
              </a:rPr>
              <a:t>می‌تواند</a:t>
            </a:r>
            <a:r>
              <a:rPr lang="fa-IR" dirty="0">
                <a:solidFill>
                  <a:schemeClr val="bg1"/>
                </a:solidFill>
                <a:cs typeface="B Nazanin" panose="00000400000000000000" pitchFamily="2" charset="-78"/>
              </a:rPr>
              <a:t> یک پیام را وارد کند. اگر این فرم به درستی </a:t>
            </a:r>
            <a:r>
              <a:rPr lang="fa-IR" dirty="0" err="1">
                <a:solidFill>
                  <a:schemeClr val="bg1"/>
                </a:solidFill>
                <a:cs typeface="B Nazanin" panose="00000400000000000000" pitchFamily="2" charset="-78"/>
              </a:rPr>
              <a:t>اعتبارسنجی</a:t>
            </a:r>
            <a:r>
              <a:rPr lang="fa-IR" dirty="0">
                <a:solidFill>
                  <a:schemeClr val="bg1"/>
                </a:solidFill>
                <a:cs typeface="B Nazanin" panose="00000400000000000000" pitchFamily="2" charset="-78"/>
              </a:rPr>
              <a:t> نشود، مهاجم </a:t>
            </a:r>
            <a:r>
              <a:rPr lang="fa-IR" dirty="0" err="1">
                <a:solidFill>
                  <a:schemeClr val="bg1"/>
                </a:solidFill>
                <a:cs typeface="B Nazanin" panose="00000400000000000000" pitchFamily="2" charset="-78"/>
              </a:rPr>
              <a:t>می‌تواند</a:t>
            </a:r>
            <a:r>
              <a:rPr lang="fa-IR" dirty="0">
                <a:solidFill>
                  <a:schemeClr val="bg1"/>
                </a:solidFill>
                <a:cs typeface="B Nazanin" panose="00000400000000000000" pitchFamily="2" charset="-78"/>
              </a:rPr>
              <a:t> با وارد کردن </a:t>
            </a:r>
            <a:r>
              <a:rPr lang="fa-IR" dirty="0" err="1">
                <a:solidFill>
                  <a:schemeClr val="bg1"/>
                </a:solidFill>
                <a:cs typeface="B Nazanin" panose="00000400000000000000" pitchFamily="2" charset="-78"/>
              </a:rPr>
              <a:t>کدهای</a:t>
            </a:r>
            <a:r>
              <a:rPr lang="fa-IR" dirty="0">
                <a:solidFill>
                  <a:schemeClr val="bg1"/>
                </a:solidFill>
                <a:cs typeface="B Nazanin" panose="00000400000000000000" pitchFamily="2" charset="-78"/>
              </a:rPr>
              <a:t> مخرب، نفوذ به </a:t>
            </a:r>
            <a:r>
              <a:rPr lang="fa-IR" dirty="0" err="1">
                <a:solidFill>
                  <a:schemeClr val="bg1"/>
                </a:solidFill>
                <a:cs typeface="B Nazanin" panose="00000400000000000000" pitchFamily="2" charset="-78"/>
              </a:rPr>
              <a:t>صفحه‌ی</a:t>
            </a:r>
            <a:r>
              <a:rPr lang="fa-IR" dirty="0">
                <a:solidFill>
                  <a:schemeClr val="bg1"/>
                </a:solidFill>
                <a:cs typeface="B Nazanin" panose="00000400000000000000" pitchFamily="2" charset="-78"/>
              </a:rPr>
              <a:t> </a:t>
            </a:r>
            <a:r>
              <a:rPr lang="fa-IR" dirty="0" err="1">
                <a:solidFill>
                  <a:schemeClr val="bg1"/>
                </a:solidFill>
                <a:cs typeface="B Nazanin" panose="00000400000000000000" pitchFamily="2" charset="-78"/>
              </a:rPr>
              <a:t>وب</a:t>
            </a:r>
            <a:r>
              <a:rPr lang="fa-IR" dirty="0">
                <a:solidFill>
                  <a:schemeClr val="bg1"/>
                </a:solidFill>
                <a:cs typeface="B Nazanin" panose="00000400000000000000" pitchFamily="2" charset="-78"/>
              </a:rPr>
              <a:t> کاربر کند و اطلاعات حساس را برداشته یا به سرور خود منتقل کند</a:t>
            </a:r>
            <a:r>
              <a:rPr lang="en-US" dirty="0">
                <a:solidFill>
                  <a:schemeClr val="bg1"/>
                </a:solidFill>
                <a:cs typeface="B Nazanin" panose="00000400000000000000" pitchFamily="2" charset="-78"/>
              </a:rPr>
              <a:t>.</a:t>
            </a:r>
            <a:r>
              <a:rPr lang="fa-IR" dirty="0">
                <a:solidFill>
                  <a:schemeClr val="bg1"/>
                </a:solidFill>
                <a:cs typeface="B Nazanin" panose="00000400000000000000" pitchFamily="2" charset="-78"/>
              </a:rPr>
              <a:t>به طور کلی، آزمایش روی </a:t>
            </a:r>
            <a:r>
              <a:rPr lang="en-US" dirty="0">
                <a:solidFill>
                  <a:schemeClr val="bg1"/>
                </a:solidFill>
                <a:cs typeface="B Nazanin" panose="00000400000000000000" pitchFamily="2" charset="-78"/>
              </a:rPr>
              <a:t>DVWA</a:t>
            </a:r>
            <a:r>
              <a:rPr lang="fa-IR" dirty="0">
                <a:solidFill>
                  <a:schemeClr val="bg1"/>
                </a:solidFill>
                <a:cs typeface="B Nazanin" panose="00000400000000000000" pitchFamily="2" charset="-78"/>
              </a:rPr>
              <a:t> نشان </a:t>
            </a:r>
            <a:r>
              <a:rPr lang="fa-IR" dirty="0" err="1">
                <a:solidFill>
                  <a:schemeClr val="bg1"/>
                </a:solidFill>
                <a:cs typeface="B Nazanin" panose="00000400000000000000" pitchFamily="2" charset="-78"/>
              </a:rPr>
              <a:t>می‌دهد</a:t>
            </a:r>
            <a:r>
              <a:rPr lang="fa-IR" dirty="0">
                <a:solidFill>
                  <a:schemeClr val="bg1"/>
                </a:solidFill>
                <a:cs typeface="B Nazanin" panose="00000400000000000000" pitchFamily="2" charset="-78"/>
              </a:rPr>
              <a:t> که چگونه یک </a:t>
            </a:r>
            <a:r>
              <a:rPr lang="fa-IR" dirty="0" err="1">
                <a:solidFill>
                  <a:schemeClr val="bg1"/>
                </a:solidFill>
                <a:cs typeface="B Nazanin" panose="00000400000000000000" pitchFamily="2" charset="-78"/>
              </a:rPr>
              <a:t>آسیب‌پذیری</a:t>
            </a:r>
            <a:r>
              <a:rPr lang="fa-IR" dirty="0">
                <a:solidFill>
                  <a:schemeClr val="bg1"/>
                </a:solidFill>
                <a:cs typeface="B Nazanin" panose="00000400000000000000" pitchFamily="2" charset="-78"/>
              </a:rPr>
              <a:t> </a:t>
            </a:r>
            <a:r>
              <a:rPr lang="en-US" dirty="0">
                <a:solidFill>
                  <a:schemeClr val="bg1"/>
                </a:solidFill>
                <a:cs typeface="B Nazanin" panose="00000400000000000000" pitchFamily="2" charset="-78"/>
              </a:rPr>
              <a:t>XSS</a:t>
            </a:r>
            <a:r>
              <a:rPr lang="fa-IR" dirty="0">
                <a:solidFill>
                  <a:schemeClr val="bg1"/>
                </a:solidFill>
                <a:cs typeface="B Nazanin" panose="00000400000000000000" pitchFamily="2" charset="-78"/>
              </a:rPr>
              <a:t> </a:t>
            </a:r>
            <a:r>
              <a:rPr lang="fa-IR" dirty="0" err="1">
                <a:solidFill>
                  <a:schemeClr val="bg1"/>
                </a:solidFill>
                <a:cs typeface="B Nazanin" panose="00000400000000000000" pitchFamily="2" charset="-78"/>
              </a:rPr>
              <a:t>می‌تواند</a:t>
            </a:r>
            <a:r>
              <a:rPr lang="fa-IR" dirty="0">
                <a:solidFill>
                  <a:schemeClr val="bg1"/>
                </a:solidFill>
                <a:cs typeface="B Nazanin" panose="00000400000000000000" pitchFamily="2" charset="-78"/>
              </a:rPr>
              <a:t> برای دستیابی به اطلاعات حساس کاربران و نفوذ به </a:t>
            </a:r>
            <a:r>
              <a:rPr lang="fa-IR" dirty="0" err="1">
                <a:solidFill>
                  <a:schemeClr val="bg1"/>
                </a:solidFill>
                <a:cs typeface="B Nazanin" panose="00000400000000000000" pitchFamily="2" charset="-78"/>
              </a:rPr>
              <a:t>سیستم‌ها</a:t>
            </a:r>
            <a:r>
              <a:rPr lang="fa-IR" dirty="0">
                <a:solidFill>
                  <a:schemeClr val="bg1"/>
                </a:solidFill>
                <a:cs typeface="B Nazanin" panose="00000400000000000000" pitchFamily="2" charset="-78"/>
              </a:rPr>
              <a:t> و </a:t>
            </a:r>
            <a:r>
              <a:rPr lang="fa-IR" dirty="0" err="1">
                <a:solidFill>
                  <a:schemeClr val="bg1"/>
                </a:solidFill>
                <a:cs typeface="B Nazanin" panose="00000400000000000000" pitchFamily="2" charset="-78"/>
              </a:rPr>
              <a:t>شبکه‌ها</a:t>
            </a:r>
            <a:r>
              <a:rPr lang="fa-IR" dirty="0">
                <a:solidFill>
                  <a:schemeClr val="bg1"/>
                </a:solidFill>
                <a:cs typeface="B Nazanin" panose="00000400000000000000" pitchFamily="2" charset="-78"/>
              </a:rPr>
              <a:t> استفاده شود. این آزمون به کارشناسان امنیتی کمک </a:t>
            </a:r>
            <a:r>
              <a:rPr lang="fa-IR" dirty="0" err="1">
                <a:solidFill>
                  <a:schemeClr val="bg1"/>
                </a:solidFill>
                <a:cs typeface="B Nazanin" panose="00000400000000000000" pitchFamily="2" charset="-78"/>
              </a:rPr>
              <a:t>می‌کند</a:t>
            </a:r>
            <a:r>
              <a:rPr lang="fa-IR" dirty="0">
                <a:solidFill>
                  <a:schemeClr val="bg1"/>
                </a:solidFill>
                <a:cs typeface="B Nazanin" panose="00000400000000000000" pitchFamily="2" charset="-78"/>
              </a:rPr>
              <a:t> تا با </a:t>
            </a:r>
            <a:r>
              <a:rPr lang="fa-IR" dirty="0" err="1">
                <a:solidFill>
                  <a:schemeClr val="bg1"/>
                </a:solidFill>
                <a:cs typeface="B Nazanin" panose="00000400000000000000" pitchFamily="2" charset="-78"/>
              </a:rPr>
              <a:t>آسیب‌پذیری‌های</a:t>
            </a:r>
            <a:r>
              <a:rPr lang="fa-IR" dirty="0">
                <a:solidFill>
                  <a:schemeClr val="bg1"/>
                </a:solidFill>
                <a:cs typeface="B Nazanin" panose="00000400000000000000" pitchFamily="2" charset="-78"/>
              </a:rPr>
              <a:t> این نوع آشنا شوند و راهکارهایی برای جلوگیری و رفع </a:t>
            </a:r>
            <a:r>
              <a:rPr lang="fa-IR" dirty="0" err="1">
                <a:solidFill>
                  <a:schemeClr val="bg1"/>
                </a:solidFill>
                <a:cs typeface="B Nazanin" panose="00000400000000000000" pitchFamily="2" charset="-78"/>
              </a:rPr>
              <a:t>آن‌ها</a:t>
            </a:r>
            <a:r>
              <a:rPr lang="fa-IR" dirty="0">
                <a:solidFill>
                  <a:schemeClr val="bg1"/>
                </a:solidFill>
                <a:cs typeface="B Nazanin" panose="00000400000000000000" pitchFamily="2" charset="-78"/>
              </a:rPr>
              <a:t> پیاده کنند.</a:t>
            </a:r>
            <a:endParaRPr lang="en-US" dirty="0">
              <a:solidFill>
                <a:schemeClr val="bg1"/>
              </a:solidFill>
              <a:cs typeface="B Nazanin" panose="00000400000000000000" pitchFamily="2" charset="-78"/>
            </a:endParaRPr>
          </a:p>
          <a:p>
            <a:pPr algn="r"/>
            <a:endParaRPr lang="en-US" dirty="0">
              <a:solidFill>
                <a:schemeClr val="bg1"/>
              </a:solidFill>
              <a:cs typeface="B Nazanin" panose="00000400000000000000" pitchFamily="2" charset="-78"/>
            </a:endParaRPr>
          </a:p>
        </p:txBody>
      </p:sp>
    </p:spTree>
    <p:extLst>
      <p:ext uri="{BB962C8B-B14F-4D97-AF65-F5344CB8AC3E}">
        <p14:creationId xmlns:p14="http://schemas.microsoft.com/office/powerpoint/2010/main" val="3565533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78295"/>
            <a:ext cx="4300330" cy="665872"/>
          </a:xfrm>
        </p:spPr>
        <p:txBody>
          <a:bodyPr/>
          <a:lstStyle/>
          <a:p>
            <a:pPr algn="r" rtl="1"/>
            <a:r>
              <a:rPr lang="ar-SA" sz="1600" dirty="0">
                <a:solidFill>
                  <a:schemeClr val="accent4"/>
                </a:solidFill>
                <a:cs typeface="B Nazanin" panose="00000400000000000000" pitchFamily="2" charset="-78"/>
              </a:rPr>
              <a:t>یک حمله ازمایشی </a:t>
            </a:r>
            <a:r>
              <a:rPr lang="en-US" sz="1600" dirty="0">
                <a:solidFill>
                  <a:schemeClr val="accent4"/>
                </a:solidFill>
                <a:cs typeface="B Nazanin" panose="00000400000000000000" pitchFamily="2" charset="-78"/>
              </a:rPr>
              <a:t>XSS</a:t>
            </a:r>
            <a:r>
              <a:rPr lang="fa-IR" sz="1600" dirty="0">
                <a:solidFill>
                  <a:schemeClr val="accent4"/>
                </a:solidFill>
                <a:cs typeface="B Nazanin" panose="00000400000000000000" pitchFamily="2" charset="-78"/>
              </a:rPr>
              <a:t> نیز در </a:t>
            </a:r>
            <a:r>
              <a:rPr lang="en-US" sz="1600" dirty="0">
                <a:solidFill>
                  <a:schemeClr val="accent4"/>
                </a:solidFill>
                <a:cs typeface="B Nazanin" panose="00000400000000000000" pitchFamily="2" charset="-78"/>
              </a:rPr>
              <a:t>DVWA</a:t>
            </a:r>
            <a:r>
              <a:rPr lang="fa-IR" sz="1600" dirty="0">
                <a:solidFill>
                  <a:schemeClr val="accent4"/>
                </a:solidFill>
                <a:cs typeface="B Nazanin" panose="00000400000000000000" pitchFamily="2" charset="-78"/>
              </a:rPr>
              <a:t> انجام دادیم:</a:t>
            </a:r>
            <a:br>
              <a:rPr lang="en-US" sz="1600" dirty="0">
                <a:solidFill>
                  <a:schemeClr val="accent4"/>
                </a:solidFill>
                <a:cs typeface="B Nazanin" panose="00000400000000000000" pitchFamily="2" charset="-78"/>
              </a:rPr>
            </a:br>
            <a:endParaRPr lang="en-US" sz="16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1182807"/>
          </a:xfrm>
        </p:spPr>
        <p:txBody>
          <a:bodyPr/>
          <a:lstStyle/>
          <a:p>
            <a:pPr algn="ctr" rtl="1"/>
            <a:r>
              <a:rPr lang="fa-IR" sz="1600" dirty="0">
                <a:solidFill>
                  <a:schemeClr val="bg1"/>
                </a:solidFill>
                <a:cs typeface="B Nazanin" panose="00000400000000000000" pitchFamily="2" charset="-78"/>
              </a:rPr>
              <a:t>مهاجم </a:t>
            </a:r>
            <a:r>
              <a:rPr lang="fa-IR" sz="1600" dirty="0" err="1">
                <a:solidFill>
                  <a:schemeClr val="bg1"/>
                </a:solidFill>
                <a:cs typeface="B Nazanin" panose="00000400000000000000" pitchFamily="2" charset="-78"/>
              </a:rPr>
              <a:t>می‌تواند</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HTML</a:t>
            </a:r>
            <a:r>
              <a:rPr lang="fa-IR" sz="1600" dirty="0">
                <a:solidFill>
                  <a:schemeClr val="bg1"/>
                </a:solidFill>
                <a:cs typeface="B Nazanin" panose="00000400000000000000" pitchFamily="2" charset="-78"/>
              </a:rPr>
              <a:t> و جاوا </a:t>
            </a:r>
            <a:r>
              <a:rPr lang="fa-IR" sz="1600" dirty="0" err="1">
                <a:solidFill>
                  <a:schemeClr val="bg1"/>
                </a:solidFill>
                <a:cs typeface="B Nazanin" panose="00000400000000000000" pitchFamily="2" charset="-78"/>
              </a:rPr>
              <a:t>اسکریپت</a:t>
            </a:r>
            <a:r>
              <a:rPr lang="fa-IR" sz="1600" dirty="0">
                <a:solidFill>
                  <a:schemeClr val="bg1"/>
                </a:solidFill>
                <a:cs typeface="B Nazanin" panose="00000400000000000000" pitchFamily="2" charset="-78"/>
              </a:rPr>
              <a:t> را در فرم و </a:t>
            </a:r>
            <a:r>
              <a:rPr lang="fa-IR" sz="1600" dirty="0" err="1">
                <a:solidFill>
                  <a:schemeClr val="bg1"/>
                </a:solidFill>
                <a:cs typeface="B Nazanin" panose="00000400000000000000" pitchFamily="2" charset="-78"/>
              </a:rPr>
              <a:t>پست‌های</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API</a:t>
            </a:r>
            <a:r>
              <a:rPr lang="fa-IR" sz="1600" dirty="0">
                <a:solidFill>
                  <a:schemeClr val="bg1"/>
                </a:solidFill>
                <a:cs typeface="B Nazanin" panose="00000400000000000000" pitchFamily="2" charset="-78"/>
              </a:rPr>
              <a:t> قرار دهد که اجازه </a:t>
            </a:r>
            <a:r>
              <a:rPr lang="fa-IR" sz="1600" dirty="0" err="1">
                <a:solidFill>
                  <a:schemeClr val="bg1"/>
                </a:solidFill>
                <a:cs typeface="B Nazanin" panose="00000400000000000000" pitchFamily="2" charset="-78"/>
              </a:rPr>
              <a:t>می‌دهد</a:t>
            </a:r>
            <a:r>
              <a:rPr lang="fa-IR" sz="1600" dirty="0">
                <a:solidFill>
                  <a:schemeClr val="bg1"/>
                </a:solidFill>
                <a:cs typeface="B Nazanin" panose="00000400000000000000" pitchFamily="2" charset="-78"/>
              </a:rPr>
              <a:t> کد به طور خودکار در </a:t>
            </a:r>
            <a:r>
              <a:rPr lang="fa-IR" sz="1600" dirty="0" err="1">
                <a:solidFill>
                  <a:schemeClr val="bg1"/>
                </a:solidFill>
                <a:cs typeface="B Nazanin" panose="00000400000000000000" pitchFamily="2" charset="-78"/>
              </a:rPr>
              <a:t>مرورگر</a:t>
            </a:r>
            <a:r>
              <a:rPr lang="fa-IR" sz="1600" dirty="0">
                <a:solidFill>
                  <a:schemeClr val="bg1"/>
                </a:solidFill>
                <a:cs typeface="B Nazanin" panose="00000400000000000000" pitchFamily="2" charset="-78"/>
              </a:rPr>
              <a:t> اجرا شود.</a:t>
            </a:r>
            <a:endParaRPr lang="en-US" sz="1600" dirty="0">
              <a:solidFill>
                <a:schemeClr val="bg1"/>
              </a:solidFill>
              <a:cs typeface="B Nazanin" panose="00000400000000000000" pitchFamily="2" charset="-78"/>
            </a:endParaRPr>
          </a:p>
          <a:p>
            <a:pPr algn="ctr" rtl="1"/>
            <a:r>
              <a:rPr lang="fa-IR" sz="1600" dirty="0">
                <a:solidFill>
                  <a:schemeClr val="bg1"/>
                </a:solidFill>
                <a:cs typeface="B Nazanin" panose="00000400000000000000" pitchFamily="2" charset="-78"/>
              </a:rPr>
              <a:t>در قسمت </a:t>
            </a:r>
            <a:r>
              <a:rPr lang="en-US" sz="1600" dirty="0">
                <a:solidFill>
                  <a:schemeClr val="bg1"/>
                </a:solidFill>
                <a:cs typeface="B Nazanin" panose="00000400000000000000" pitchFamily="2" charset="-78"/>
              </a:rPr>
              <a:t>XSS(Reflected)</a:t>
            </a:r>
            <a:r>
              <a:rPr lang="fa-IR" sz="1600" dirty="0">
                <a:solidFill>
                  <a:schemeClr val="bg1"/>
                </a:solidFill>
                <a:cs typeface="B Nazanin" panose="00000400000000000000" pitchFamily="2" charset="-78"/>
              </a:rPr>
              <a:t> یک فرم ساده هست که باید اسم را وارد کنیم اگر عبارت </a:t>
            </a:r>
            <a:r>
              <a:rPr lang="en-US" sz="1600" b="1" dirty="0">
                <a:solidFill>
                  <a:schemeClr val="bg1"/>
                </a:solidFill>
                <a:cs typeface="B Nazanin" panose="00000400000000000000" pitchFamily="2" charset="-78"/>
              </a:rPr>
              <a:t>‘&gt;&lt;script&gt;alert(“XSS attack!”)&lt;/script&gt;’ </a:t>
            </a:r>
            <a:r>
              <a:rPr lang="ar-SA" sz="1600" b="1" dirty="0">
                <a:solidFill>
                  <a:schemeClr val="bg1"/>
                </a:solidFill>
                <a:cs typeface="B Nazanin" panose="00000400000000000000" pitchFamily="2" charset="-78"/>
              </a:rPr>
              <a:t>وارد کنیم مشاهده می کنیم:</a:t>
            </a:r>
            <a:endParaRPr lang="en-US" sz="1600" dirty="0">
              <a:solidFill>
                <a:schemeClr val="bg1"/>
              </a:solidFill>
              <a:cs typeface="B Nazanin" panose="00000400000000000000" pitchFamily="2" charset="-78"/>
            </a:endParaRPr>
          </a:p>
          <a:p>
            <a:pPr algn="r"/>
            <a:endParaRPr lang="en-US" dirty="0">
              <a:solidFill>
                <a:schemeClr val="bg1"/>
              </a:solidFill>
              <a:cs typeface="B Nazanin" panose="00000400000000000000" pitchFamily="2" charset="-78"/>
            </a:endParaRPr>
          </a:p>
        </p:txBody>
      </p:sp>
      <p:pic>
        <p:nvPicPr>
          <p:cNvPr id="4" name="Picture 3">
            <a:extLst>
              <a:ext uri="{FF2B5EF4-FFF2-40B4-BE49-F238E27FC236}">
                <a16:creationId xmlns:a16="http://schemas.microsoft.com/office/drawing/2014/main" id="{BD6EBEC3-56AF-441A-8FFA-7C0B678536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95989" y="3914071"/>
            <a:ext cx="4627064" cy="882895"/>
          </a:xfrm>
          <a:prstGeom prst="rect">
            <a:avLst/>
          </a:prstGeom>
          <a:noFill/>
          <a:ln>
            <a:noFill/>
          </a:ln>
        </p:spPr>
      </p:pic>
      <p:pic>
        <p:nvPicPr>
          <p:cNvPr id="5" name="Picture 4">
            <a:extLst>
              <a:ext uri="{FF2B5EF4-FFF2-40B4-BE49-F238E27FC236}">
                <a16:creationId xmlns:a16="http://schemas.microsoft.com/office/drawing/2014/main" id="{10D8A8BA-741D-4E2F-81D6-A732FCC314FA}"/>
              </a:ext>
            </a:extLst>
          </p:cNvPr>
          <p:cNvPicPr>
            <a:picLocks noChangeAspect="1"/>
          </p:cNvPicPr>
          <p:nvPr/>
        </p:nvPicPr>
        <p:blipFill>
          <a:blip r:embed="rId3"/>
          <a:stretch>
            <a:fillRect/>
          </a:stretch>
        </p:blipFill>
        <p:spPr>
          <a:xfrm>
            <a:off x="220540" y="2298132"/>
            <a:ext cx="3952875" cy="2552700"/>
          </a:xfrm>
          <a:prstGeom prst="rect">
            <a:avLst/>
          </a:prstGeom>
        </p:spPr>
      </p:pic>
    </p:spTree>
    <p:extLst>
      <p:ext uri="{BB962C8B-B14F-4D97-AF65-F5344CB8AC3E}">
        <p14:creationId xmlns:p14="http://schemas.microsoft.com/office/powerpoint/2010/main" val="1798974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543150" y="2320402"/>
            <a:ext cx="4263900" cy="502696"/>
          </a:xfrm>
          <a:prstGeom prst="rect">
            <a:avLst/>
          </a:prstGeom>
        </p:spPr>
        <p:txBody>
          <a:bodyPr spcFirstLastPara="1" wrap="square" lIns="0" tIns="0" rIns="0" bIns="0" anchor="b" anchorCtr="0">
            <a:noAutofit/>
          </a:bodyPr>
          <a:lstStyle/>
          <a:p>
            <a:pPr algn="ctr" rtl="1"/>
            <a:r>
              <a:rPr lang="fa-IR" dirty="0">
                <a:solidFill>
                  <a:schemeClr val="bg1"/>
                </a:solidFill>
                <a:cs typeface="B Nazanin" panose="00000400000000000000" pitchFamily="2" charset="-78"/>
              </a:rPr>
              <a:t>قسمت سوم پروژه</a:t>
            </a:r>
            <a:endParaRPr dirty="0">
              <a:cs typeface="B Nazanin" panose="00000400000000000000" pitchFamily="2" charset="-78"/>
            </a:endParaRPr>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252398761"/>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9" name="Google Shape;111;p19">
            <a:extLst>
              <a:ext uri="{FF2B5EF4-FFF2-40B4-BE49-F238E27FC236}">
                <a16:creationId xmlns:a16="http://schemas.microsoft.com/office/drawing/2014/main" id="{5C618275-1EC6-4A1A-8ABD-5E21A2CCABDF}"/>
              </a:ext>
            </a:extLst>
          </p:cNvPr>
          <p:cNvSpPr txBox="1">
            <a:spLocks/>
          </p:cNvSpPr>
          <p:nvPr/>
        </p:nvSpPr>
        <p:spPr>
          <a:xfrm>
            <a:off x="692829" y="408333"/>
            <a:ext cx="7758341" cy="43268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r" rtl="1"/>
            <a:endParaRPr lang="fa-IR" sz="1400" dirty="0">
              <a:solidFill>
                <a:schemeClr val="bg1"/>
              </a:solidFill>
              <a:latin typeface="Simplified Arabic" panose="02020603050405020304" pitchFamily="18" charset="-78"/>
              <a:cs typeface="B Nazanin" panose="00000400000000000000" pitchFamily="2" charset="-78"/>
            </a:endParaRPr>
          </a:p>
          <a:p>
            <a:pPr algn="r" rtl="1"/>
            <a:endParaRPr lang="fa-IR" sz="1400" dirty="0">
              <a:solidFill>
                <a:schemeClr val="bg1"/>
              </a:solidFill>
              <a:latin typeface="Simplified Arabic" panose="02020603050405020304" pitchFamily="18" charset="-78"/>
              <a:cs typeface="B Nazanin" panose="00000400000000000000" pitchFamily="2" charset="-78"/>
            </a:endParaRPr>
          </a:p>
          <a:p>
            <a:pPr algn="r" rtl="1"/>
            <a:r>
              <a:rPr lang="fa-IR" sz="1800" dirty="0">
                <a:solidFill>
                  <a:schemeClr val="bg1"/>
                </a:solidFill>
                <a:latin typeface="Simplified Arabic" panose="02020603050405020304" pitchFamily="18" charset="-78"/>
                <a:cs typeface="B Nazanin" panose="00000400000000000000" pitchFamily="2" charset="-78"/>
              </a:rPr>
              <a:t> 1.وب سایتی آسیب پذیری </a:t>
            </a:r>
            <a:r>
              <a:rPr lang="en-US" sz="1800" dirty="0">
                <a:solidFill>
                  <a:schemeClr val="bg1"/>
                </a:solidFill>
                <a:latin typeface="Simplified Arabic" panose="02020603050405020304" pitchFamily="18" charset="-78"/>
                <a:cs typeface="B Nazanin" panose="00000400000000000000" pitchFamily="2" charset="-78"/>
              </a:rPr>
              <a:t>SQL </a:t>
            </a:r>
            <a:r>
              <a:rPr lang="fa-IR" sz="1800" dirty="0">
                <a:solidFill>
                  <a:schemeClr val="bg1"/>
                </a:solidFill>
                <a:latin typeface="Simplified Arabic" panose="02020603050405020304" pitchFamily="18" charset="-78"/>
                <a:cs typeface="B Nazanin" panose="00000400000000000000" pitchFamily="2" charset="-78"/>
              </a:rPr>
              <a:t> دارد ابزاری طراحی کنید که بتواند این آسیب پذیری را کشف و </a:t>
            </a:r>
            <a:r>
              <a:rPr lang="en-US" sz="1800" dirty="0">
                <a:solidFill>
                  <a:schemeClr val="bg1"/>
                </a:solidFill>
                <a:latin typeface="Simplified Arabic" panose="02020603050405020304" pitchFamily="18" charset="-78"/>
                <a:cs typeface="B Nazanin" panose="00000400000000000000" pitchFamily="2" charset="-78"/>
              </a:rPr>
              <a:t>SQL injection </a:t>
            </a:r>
            <a:r>
              <a:rPr lang="fa-IR" sz="1800" dirty="0">
                <a:solidFill>
                  <a:schemeClr val="bg1"/>
                </a:solidFill>
                <a:latin typeface="Simplified Arabic" panose="02020603050405020304" pitchFamily="18" charset="-78"/>
                <a:cs typeface="B Nazanin" panose="00000400000000000000" pitchFamily="2" charset="-78"/>
              </a:rPr>
              <a:t> انجام دهد می توانید از ابزار </a:t>
            </a:r>
            <a:r>
              <a:rPr lang="en-US" sz="1800" dirty="0" err="1">
                <a:solidFill>
                  <a:schemeClr val="bg1"/>
                </a:solidFill>
                <a:latin typeface="Simplified Arabic" panose="02020603050405020304" pitchFamily="18" charset="-78"/>
                <a:cs typeface="B Nazanin" panose="00000400000000000000" pitchFamily="2" charset="-78"/>
              </a:rPr>
              <a:t>sqlMap</a:t>
            </a:r>
            <a:r>
              <a:rPr lang="fa-IR" sz="1800" dirty="0">
                <a:solidFill>
                  <a:schemeClr val="bg1"/>
                </a:solidFill>
                <a:latin typeface="Simplified Arabic" panose="02020603050405020304" pitchFamily="18" charset="-78"/>
                <a:cs typeface="B Nazanin" panose="00000400000000000000" pitchFamily="2" charset="-78"/>
              </a:rPr>
              <a:t> نمونه برداری کنید برای تست ابزار خود می توانید آزمایشگاه تست نفوذ رایگان </a:t>
            </a:r>
            <a:r>
              <a:rPr lang="en-US" sz="1800" dirty="0">
                <a:solidFill>
                  <a:schemeClr val="bg1"/>
                </a:solidFill>
                <a:latin typeface="Simplified Arabic" panose="02020603050405020304" pitchFamily="18" charset="-78"/>
                <a:cs typeface="B Nazanin" panose="00000400000000000000" pitchFamily="2" charset="-78"/>
              </a:rPr>
              <a:t>DVWA</a:t>
            </a:r>
            <a:r>
              <a:rPr lang="fa-IR" sz="1800" dirty="0">
                <a:solidFill>
                  <a:schemeClr val="bg1"/>
                </a:solidFill>
                <a:latin typeface="Simplified Arabic" panose="02020603050405020304" pitchFamily="18" charset="-78"/>
                <a:cs typeface="B Nazanin" panose="00000400000000000000" pitchFamily="2" charset="-78"/>
              </a:rPr>
              <a:t> استفاده کنید.</a:t>
            </a:r>
          </a:p>
          <a:p>
            <a:pPr algn="r" rtl="1"/>
            <a:endParaRPr lang="fa-IR" sz="1800" dirty="0">
              <a:solidFill>
                <a:schemeClr val="bg1"/>
              </a:solidFill>
              <a:latin typeface="Simplified Arabic" panose="02020603050405020304" pitchFamily="18" charset="-78"/>
              <a:cs typeface="B Nazanin" panose="00000400000000000000" pitchFamily="2" charset="-78"/>
            </a:endParaRPr>
          </a:p>
          <a:p>
            <a:pPr algn="r" rtl="1"/>
            <a:r>
              <a:rPr lang="fa-IR" sz="1800" dirty="0">
                <a:solidFill>
                  <a:schemeClr val="bg1"/>
                </a:solidFill>
                <a:latin typeface="Simplified Arabic" panose="02020603050405020304" pitchFamily="18" charset="-78"/>
                <a:cs typeface="B Nazanin" panose="00000400000000000000" pitchFamily="2" charset="-78"/>
              </a:rPr>
              <a:t>2.ابزار های تست نفوذ </a:t>
            </a:r>
            <a:r>
              <a:rPr lang="fa-IR" sz="1800" dirty="0" err="1">
                <a:solidFill>
                  <a:schemeClr val="bg1"/>
                </a:solidFill>
                <a:latin typeface="Simplified Arabic" panose="02020603050405020304" pitchFamily="18" charset="-78"/>
                <a:cs typeface="B Nazanin" panose="00000400000000000000" pitchFamily="2" charset="-78"/>
              </a:rPr>
              <a:t>وب</a:t>
            </a:r>
            <a:r>
              <a:rPr lang="fa-IR" sz="1800" dirty="0">
                <a:solidFill>
                  <a:schemeClr val="bg1"/>
                </a:solidFill>
                <a:latin typeface="Simplified Arabic" panose="02020603050405020304" pitchFamily="18" charset="-78"/>
                <a:cs typeface="B Nazanin" panose="00000400000000000000" pitchFamily="2" charset="-78"/>
              </a:rPr>
              <a:t> را بررسی کنید و یک </a:t>
            </a:r>
            <a:r>
              <a:rPr lang="fa-IR" sz="1800" dirty="0" err="1">
                <a:solidFill>
                  <a:schemeClr val="bg1"/>
                </a:solidFill>
                <a:latin typeface="Simplified Arabic" panose="02020603050405020304" pitchFamily="18" charset="-78"/>
                <a:cs typeface="B Nazanin" panose="00000400000000000000" pitchFamily="2" charset="-78"/>
              </a:rPr>
              <a:t>سناریو</a:t>
            </a:r>
            <a:r>
              <a:rPr lang="fa-IR" sz="1800" dirty="0">
                <a:solidFill>
                  <a:schemeClr val="bg1"/>
                </a:solidFill>
                <a:latin typeface="Simplified Arabic" panose="02020603050405020304" pitchFamily="18" charset="-78"/>
                <a:cs typeface="B Nazanin" panose="00000400000000000000" pitchFamily="2" charset="-78"/>
              </a:rPr>
              <a:t> در این سطح به دلخواه پیاده سازی کنید و یک </a:t>
            </a:r>
            <a:r>
              <a:rPr lang="fa-IR" sz="1800" dirty="0" err="1">
                <a:solidFill>
                  <a:schemeClr val="bg1"/>
                </a:solidFill>
                <a:latin typeface="Simplified Arabic" panose="02020603050405020304" pitchFamily="18" charset="-78"/>
                <a:cs typeface="B Nazanin" panose="00000400000000000000" pitchFamily="2" charset="-78"/>
              </a:rPr>
              <a:t>سناریو</a:t>
            </a:r>
            <a:r>
              <a:rPr lang="fa-IR" sz="1800" dirty="0">
                <a:solidFill>
                  <a:schemeClr val="bg1"/>
                </a:solidFill>
                <a:latin typeface="Simplified Arabic" panose="02020603050405020304" pitchFamily="18" charset="-78"/>
                <a:cs typeface="B Nazanin" panose="00000400000000000000" pitchFamily="2" charset="-78"/>
              </a:rPr>
              <a:t> در این سطح به دلخواه پیاده سازی کنید . میتواند برای پیاده سازی </a:t>
            </a:r>
            <a:r>
              <a:rPr lang="fa-IR" sz="1800" dirty="0" err="1">
                <a:solidFill>
                  <a:schemeClr val="bg1"/>
                </a:solidFill>
                <a:latin typeface="Simplified Arabic" panose="02020603050405020304" pitchFamily="18" charset="-78"/>
                <a:cs typeface="B Nazanin" panose="00000400000000000000" pitchFamily="2" charset="-78"/>
              </a:rPr>
              <a:t>سناریو</a:t>
            </a:r>
            <a:r>
              <a:rPr lang="fa-IR" sz="1800" dirty="0">
                <a:solidFill>
                  <a:schemeClr val="bg1"/>
                </a:solidFill>
                <a:latin typeface="Simplified Arabic" panose="02020603050405020304" pitchFamily="18" charset="-78"/>
                <a:cs typeface="B Nazanin" panose="00000400000000000000" pitchFamily="2" charset="-78"/>
              </a:rPr>
              <a:t> خود از </a:t>
            </a:r>
            <a:r>
              <a:rPr lang="en-US" sz="1800" dirty="0">
                <a:solidFill>
                  <a:schemeClr val="bg1"/>
                </a:solidFill>
                <a:latin typeface="Simplified Arabic" panose="02020603050405020304" pitchFamily="18" charset="-78"/>
                <a:cs typeface="B Nazanin" panose="00000400000000000000" pitchFamily="2" charset="-78"/>
              </a:rPr>
              <a:t>DVWA</a:t>
            </a:r>
            <a:r>
              <a:rPr lang="fa-IR" sz="1800" dirty="0">
                <a:solidFill>
                  <a:schemeClr val="bg1"/>
                </a:solidFill>
                <a:latin typeface="Simplified Arabic" panose="02020603050405020304" pitchFamily="18" charset="-78"/>
                <a:cs typeface="B Nazanin" panose="00000400000000000000" pitchFamily="2" charset="-78"/>
              </a:rPr>
              <a:t> استفاده کنید.</a:t>
            </a:r>
          </a:p>
          <a:p>
            <a:pPr algn="r" rtl="1"/>
            <a:endParaRPr lang="fa-IR" sz="1800" dirty="0">
              <a:solidFill>
                <a:schemeClr val="bg1"/>
              </a:solidFill>
              <a:latin typeface="Simplified Arabic" panose="02020603050405020304" pitchFamily="18" charset="-78"/>
              <a:cs typeface="B Nazanin" panose="00000400000000000000" pitchFamily="2" charset="-78"/>
            </a:endParaRPr>
          </a:p>
          <a:p>
            <a:pPr algn="r" rtl="1"/>
            <a:r>
              <a:rPr lang="fa-IR" sz="1800" dirty="0">
                <a:solidFill>
                  <a:schemeClr val="accent4"/>
                </a:solidFill>
                <a:latin typeface="Simplified Arabic" panose="02020603050405020304" pitchFamily="18" charset="-78"/>
                <a:cs typeface="B Nazanin" panose="00000400000000000000" pitchFamily="2" charset="-78"/>
              </a:rPr>
              <a:t>3.در مورد تمام جوانب اسیب پذیری </a:t>
            </a:r>
            <a:r>
              <a:rPr lang="en-US" sz="1800" dirty="0">
                <a:solidFill>
                  <a:schemeClr val="accent4"/>
                </a:solidFill>
                <a:latin typeface="Simplified Arabic" panose="02020603050405020304" pitchFamily="18" charset="-78"/>
                <a:cs typeface="B Nazanin" panose="00000400000000000000" pitchFamily="2" charset="-78"/>
              </a:rPr>
              <a:t>SQL</a:t>
            </a:r>
            <a:r>
              <a:rPr lang="fa-IR" sz="1800" dirty="0">
                <a:solidFill>
                  <a:schemeClr val="accent4"/>
                </a:solidFill>
                <a:latin typeface="Simplified Arabic" panose="02020603050405020304" pitchFamily="18" charset="-78"/>
                <a:cs typeface="B Nazanin" panose="00000400000000000000" pitchFamily="2" charset="-78"/>
              </a:rPr>
              <a:t> و متد های وقوع آن تحقیق کنید و راه های جلوگیری از آن را نیز ذکر کنید.</a:t>
            </a:r>
            <a:endParaRPr lang="en-US" sz="1800" dirty="0">
              <a:solidFill>
                <a:schemeClr val="accent4"/>
              </a:solidFill>
              <a:cs typeface="B Nazanin" panose="00000400000000000000" pitchFamily="2" charset="-78"/>
            </a:endParaRPr>
          </a:p>
        </p:txBody>
      </p:sp>
    </p:spTree>
    <p:extLst>
      <p:ext uri="{BB962C8B-B14F-4D97-AF65-F5344CB8AC3E}">
        <p14:creationId xmlns:p14="http://schemas.microsoft.com/office/powerpoint/2010/main" val="677797660"/>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78295"/>
            <a:ext cx="4300330" cy="665872"/>
          </a:xfrm>
        </p:spPr>
        <p:txBody>
          <a:bodyPr/>
          <a:lstStyle/>
          <a:p>
            <a:pPr algn="r" rtl="1"/>
            <a:r>
              <a:rPr lang="fa-IR" sz="1600" dirty="0">
                <a:solidFill>
                  <a:schemeClr val="accent4"/>
                </a:solidFill>
                <a:latin typeface="Simplified Arabic" panose="02020603050405020304" pitchFamily="18" charset="-78"/>
                <a:cs typeface="B Nazanin" panose="00000400000000000000" pitchFamily="2" charset="-78"/>
              </a:rPr>
              <a:t>جوانب اسیب پذیری </a:t>
            </a:r>
            <a:r>
              <a:rPr lang="en-US" sz="1600" dirty="0">
                <a:solidFill>
                  <a:schemeClr val="accent4"/>
                </a:solidFill>
                <a:latin typeface="Simplified Arabic" panose="02020603050405020304" pitchFamily="18" charset="-78"/>
                <a:cs typeface="B Nazanin" panose="00000400000000000000" pitchFamily="2" charset="-78"/>
              </a:rPr>
              <a:t>SQL</a:t>
            </a:r>
            <a:br>
              <a:rPr lang="en-US" sz="1600" dirty="0">
                <a:solidFill>
                  <a:schemeClr val="accent4"/>
                </a:solidFill>
                <a:cs typeface="B Nazanin" panose="00000400000000000000" pitchFamily="2" charset="-78"/>
              </a:rPr>
            </a:br>
            <a:endParaRPr lang="en-US" sz="16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3716459"/>
          </a:xfrm>
        </p:spPr>
        <p:txBody>
          <a:bodyPr/>
          <a:lstStyle/>
          <a:p>
            <a:pPr algn="r" rtl="1"/>
            <a:r>
              <a:rPr lang="en-US" dirty="0">
                <a:solidFill>
                  <a:schemeClr val="bg1"/>
                </a:solidFill>
                <a:cs typeface="B Nazanin" panose="00000400000000000000" pitchFamily="2" charset="-78"/>
              </a:rPr>
              <a:t>Injection </a:t>
            </a:r>
            <a:r>
              <a:rPr lang="ar-SA" dirty="0">
                <a:solidFill>
                  <a:schemeClr val="bg1"/>
                </a:solidFill>
                <a:cs typeface="B Nazanin" panose="00000400000000000000" pitchFamily="2" charset="-78"/>
              </a:rPr>
              <a:t>یکی از مهم‌ترین آسیب‌پذیری‌های امنیتی در برنامه‌های وب است که می‌تواند به افشای اطلاعات حساس کاربران و حتی در برخی موارد به کنترل کامل سیستم منجر شود. در ادامه به بررسی تمام جوانب آسیب‌پذیری </a:t>
            </a:r>
            <a:r>
              <a:rPr lang="en-US" dirty="0">
                <a:solidFill>
                  <a:schemeClr val="bg1"/>
                </a:solidFill>
                <a:cs typeface="B Nazanin" panose="00000400000000000000" pitchFamily="2" charset="-78"/>
              </a:rPr>
              <a:t>SQL</a:t>
            </a:r>
            <a:r>
              <a:rPr lang="ar-SA" dirty="0">
                <a:solidFill>
                  <a:schemeClr val="bg1"/>
                </a:solidFill>
                <a:cs typeface="B Nazanin" panose="00000400000000000000" pitchFamily="2" charset="-78"/>
              </a:rPr>
              <a:t> و راه‌های جلوگیری از آن پرداخته‌ایم:</a:t>
            </a:r>
            <a:endParaRPr lang="en-US" dirty="0">
              <a:solidFill>
                <a:schemeClr val="bg1"/>
              </a:solidFill>
              <a:cs typeface="B Nazanin" panose="00000400000000000000" pitchFamily="2" charset="-78"/>
            </a:endParaRPr>
          </a:p>
          <a:p>
            <a:pPr algn="r" rtl="1"/>
            <a:r>
              <a:rPr lang="ar-SA" dirty="0">
                <a:solidFill>
                  <a:schemeClr val="bg1"/>
                </a:solidFill>
                <a:cs typeface="B Nazanin" panose="00000400000000000000" pitchFamily="2" charset="-78"/>
              </a:rPr>
              <a:t>متد‌های وقوع </a:t>
            </a:r>
            <a:r>
              <a:rPr lang="en-US" dirty="0">
                <a:solidFill>
                  <a:schemeClr val="bg1"/>
                </a:solidFill>
                <a:cs typeface="B Nazanin" panose="00000400000000000000" pitchFamily="2" charset="-78"/>
              </a:rPr>
              <a:t>SQL Injection</a:t>
            </a:r>
            <a:r>
              <a:rPr lang="ar-SA" dirty="0">
                <a:solidFill>
                  <a:schemeClr val="bg1"/>
                </a:solidFill>
                <a:cs typeface="B Nazanin" panose="00000400000000000000" pitchFamily="2" charset="-78"/>
              </a:rPr>
              <a:t>:</a:t>
            </a:r>
            <a:endParaRPr lang="en-US" dirty="0">
              <a:solidFill>
                <a:schemeClr val="bg1"/>
              </a:solidFill>
              <a:cs typeface="B Nazanin" panose="00000400000000000000" pitchFamily="2" charset="-78"/>
            </a:endParaRPr>
          </a:p>
          <a:p>
            <a:pPr algn="r" rtl="1"/>
            <a:r>
              <a:rPr lang="en-US" dirty="0">
                <a:solidFill>
                  <a:schemeClr val="bg1"/>
                </a:solidFill>
                <a:cs typeface="B Nazanin" panose="00000400000000000000" pitchFamily="2" charset="-78"/>
              </a:rPr>
              <a:t>SQL Injection</a:t>
            </a:r>
            <a:r>
              <a:rPr lang="ar-SA" dirty="0">
                <a:solidFill>
                  <a:schemeClr val="bg1"/>
                </a:solidFill>
                <a:cs typeface="B Nazanin" panose="00000400000000000000" pitchFamily="2" charset="-78"/>
              </a:rPr>
              <a:t> می‌تواند از طریق ورودی‌های مختلف به برنامه‌ی وب وارد شود. برخی از متد‌هایی که برای وقوع </a:t>
            </a:r>
            <a:r>
              <a:rPr lang="en-US" dirty="0">
                <a:solidFill>
                  <a:schemeClr val="bg1"/>
                </a:solidFill>
                <a:cs typeface="B Nazanin" panose="00000400000000000000" pitchFamily="2" charset="-78"/>
              </a:rPr>
              <a:t>SQL Injection</a:t>
            </a:r>
            <a:r>
              <a:rPr lang="ar-SA" dirty="0">
                <a:solidFill>
                  <a:schemeClr val="bg1"/>
                </a:solidFill>
                <a:cs typeface="B Nazanin" panose="00000400000000000000" pitchFamily="2" charset="-78"/>
              </a:rPr>
              <a:t> مورد استفاده قرار می‌گیرند عبارتند از:</a:t>
            </a:r>
            <a:endParaRPr lang="en-US" dirty="0">
              <a:solidFill>
                <a:schemeClr val="bg1"/>
              </a:solidFill>
              <a:cs typeface="B Nazanin" panose="00000400000000000000" pitchFamily="2" charset="-78"/>
            </a:endParaRPr>
          </a:p>
          <a:p>
            <a:pPr algn="r"/>
            <a:endParaRPr lang="en-US" dirty="0">
              <a:solidFill>
                <a:schemeClr val="bg1"/>
              </a:solidFill>
              <a:cs typeface="B Nazanin" panose="00000400000000000000" pitchFamily="2" charset="-78"/>
            </a:endParaRPr>
          </a:p>
        </p:txBody>
      </p:sp>
      <p:pic>
        <p:nvPicPr>
          <p:cNvPr id="27650" name="Picture 2" descr="What Is an SQL Injection? Cheatsheet and Examples">
            <a:extLst>
              <a:ext uri="{FF2B5EF4-FFF2-40B4-BE49-F238E27FC236}">
                <a16:creationId xmlns:a16="http://schemas.microsoft.com/office/drawing/2014/main" id="{2787FA0D-12C0-43B5-8E17-197D49D42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24" y="2676939"/>
            <a:ext cx="2417646" cy="241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52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78295"/>
            <a:ext cx="4300330" cy="665872"/>
          </a:xfrm>
        </p:spPr>
        <p:txBody>
          <a:bodyPr/>
          <a:lstStyle/>
          <a:p>
            <a:pPr algn="r" rtl="1"/>
            <a:r>
              <a:rPr lang="fa-IR" sz="1600" dirty="0">
                <a:solidFill>
                  <a:schemeClr val="accent4"/>
                </a:solidFill>
                <a:latin typeface="Simplified Arabic" panose="02020603050405020304" pitchFamily="18" charset="-78"/>
                <a:cs typeface="B Nazanin" panose="00000400000000000000" pitchFamily="2" charset="-78"/>
              </a:rPr>
              <a:t>جوانب اسیب پذیری </a:t>
            </a:r>
            <a:r>
              <a:rPr lang="en-US" sz="1600" dirty="0">
                <a:solidFill>
                  <a:schemeClr val="accent4"/>
                </a:solidFill>
                <a:latin typeface="Simplified Arabic" panose="02020603050405020304" pitchFamily="18" charset="-78"/>
                <a:cs typeface="B Nazanin" panose="00000400000000000000" pitchFamily="2" charset="-78"/>
              </a:rPr>
              <a:t>SQL</a:t>
            </a:r>
            <a:br>
              <a:rPr lang="en-US" sz="1600" dirty="0">
                <a:solidFill>
                  <a:schemeClr val="accent4"/>
                </a:solidFill>
                <a:cs typeface="B Nazanin" panose="00000400000000000000" pitchFamily="2" charset="-78"/>
              </a:rPr>
            </a:br>
            <a:endParaRPr lang="en-US" sz="16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3716459"/>
          </a:xfrm>
        </p:spPr>
        <p:txBody>
          <a:bodyPr/>
          <a:lstStyle/>
          <a:p>
            <a:pPr algn="r" rtl="1"/>
            <a:r>
              <a:rPr lang="fa-IR" sz="1600" b="1" dirty="0">
                <a:solidFill>
                  <a:schemeClr val="accent6">
                    <a:lumMod val="60000"/>
                    <a:lumOff val="40000"/>
                  </a:schemeClr>
                </a:solidFill>
                <a:effectLst>
                  <a:outerShdw blurRad="38100" dist="38100" dir="2700000" algn="tl">
                    <a:srgbClr val="000000">
                      <a:alpha val="43137"/>
                    </a:srgbClr>
                  </a:outerShdw>
                </a:effectLst>
                <a:cs typeface="B Nazanin" panose="00000400000000000000" pitchFamily="2" charset="-78"/>
              </a:rPr>
              <a:t>1</a:t>
            </a:r>
            <a:r>
              <a:rPr lang="ar-SA" sz="1600" b="1" dirty="0">
                <a:solidFill>
                  <a:schemeClr val="accent6">
                    <a:lumMod val="60000"/>
                    <a:lumOff val="40000"/>
                  </a:schemeClr>
                </a:solidFill>
                <a:effectLst>
                  <a:outerShdw blurRad="38100" dist="38100" dir="2700000" algn="tl">
                    <a:srgbClr val="000000">
                      <a:alpha val="43137"/>
                    </a:srgbClr>
                  </a:outerShdw>
                </a:effectLst>
                <a:cs typeface="B Nazanin" panose="00000400000000000000" pitchFamily="2" charset="-78"/>
              </a:rPr>
              <a:t>. ورودی‌های فرم: </a:t>
            </a:r>
            <a:r>
              <a:rPr lang="ar-SA" sz="1600" dirty="0">
                <a:solidFill>
                  <a:schemeClr val="bg1"/>
                </a:solidFill>
                <a:cs typeface="B Nazanin" panose="00000400000000000000" pitchFamily="2" charset="-78"/>
              </a:rPr>
              <a:t>نفوذ کننده می‌تواند با استفاده از ورودی‌هایی که در فرم‌های برنامه‌ی وب وجود دارند، دستورات </a:t>
            </a:r>
            <a:r>
              <a:rPr lang="en-US" sz="1600" dirty="0">
                <a:solidFill>
                  <a:schemeClr val="bg1"/>
                </a:solidFill>
                <a:cs typeface="B Nazanin" panose="00000400000000000000" pitchFamily="2" charset="-78"/>
              </a:rPr>
              <a:t>SQL </a:t>
            </a:r>
            <a:r>
              <a:rPr lang="ar-SA" sz="1600" dirty="0">
                <a:solidFill>
                  <a:schemeClr val="bg1"/>
                </a:solidFill>
                <a:cs typeface="B Nazanin" panose="00000400000000000000" pitchFamily="2" charset="-78"/>
              </a:rPr>
              <a:t>خود را به پایگاه داده ارسال کند.</a:t>
            </a:r>
            <a:endParaRPr lang="en-US" sz="1600" dirty="0">
              <a:solidFill>
                <a:schemeClr val="bg1"/>
              </a:solidFill>
              <a:cs typeface="B Nazanin" panose="00000400000000000000" pitchFamily="2" charset="-78"/>
            </a:endParaRPr>
          </a:p>
          <a:p>
            <a:pPr algn="r" rtl="1"/>
            <a:r>
              <a:rPr lang="en-US" sz="1600" dirty="0">
                <a:solidFill>
                  <a:schemeClr val="bg1"/>
                </a:solidFill>
                <a:cs typeface="B Nazanin" panose="00000400000000000000" pitchFamily="2" charset="-78"/>
              </a:rPr>
              <a:t> </a:t>
            </a:r>
          </a:p>
          <a:p>
            <a:pPr algn="r" rtl="1"/>
            <a:r>
              <a:rPr lang="ar-SA" sz="1600" dirty="0">
                <a:solidFill>
                  <a:schemeClr val="accent6">
                    <a:lumMod val="60000"/>
                    <a:lumOff val="40000"/>
                  </a:schemeClr>
                </a:solidFill>
                <a:effectLst>
                  <a:outerShdw blurRad="38100" dist="38100" dir="2700000" algn="tl">
                    <a:srgbClr val="000000">
                      <a:alpha val="43137"/>
                    </a:srgbClr>
                  </a:outerShdw>
                </a:effectLst>
                <a:cs typeface="B Nazanin" panose="00000400000000000000" pitchFamily="2" charset="-78"/>
              </a:rPr>
              <a:t>2. پارامترهای </a:t>
            </a:r>
            <a:r>
              <a:rPr lang="en-US" sz="1600" dirty="0">
                <a:solidFill>
                  <a:schemeClr val="accent6">
                    <a:lumMod val="60000"/>
                    <a:lumOff val="40000"/>
                  </a:schemeClr>
                </a:solidFill>
                <a:effectLst>
                  <a:outerShdw blurRad="38100" dist="38100" dir="2700000" algn="tl">
                    <a:srgbClr val="000000">
                      <a:alpha val="43137"/>
                    </a:srgbClr>
                  </a:outerShdw>
                </a:effectLst>
                <a:cs typeface="B Nazanin" panose="00000400000000000000" pitchFamily="2" charset="-78"/>
              </a:rPr>
              <a:t>URL</a:t>
            </a:r>
            <a:r>
              <a:rPr lang="ar-SA" sz="1600" dirty="0">
                <a:solidFill>
                  <a:schemeClr val="accent6">
                    <a:lumMod val="60000"/>
                    <a:lumOff val="40000"/>
                  </a:schemeClr>
                </a:solidFill>
                <a:effectLst>
                  <a:outerShdw blurRad="38100" dist="38100" dir="2700000" algn="tl">
                    <a:srgbClr val="000000">
                      <a:alpha val="43137"/>
                    </a:srgbClr>
                  </a:outerShdw>
                </a:effectLst>
                <a:cs typeface="B Nazanin" panose="00000400000000000000" pitchFamily="2" charset="-78"/>
              </a:rPr>
              <a:t>: </a:t>
            </a:r>
            <a:r>
              <a:rPr lang="ar-SA" sz="1600" dirty="0">
                <a:solidFill>
                  <a:schemeClr val="bg1"/>
                </a:solidFill>
                <a:cs typeface="B Nazanin" panose="00000400000000000000" pitchFamily="2" charset="-78"/>
              </a:rPr>
              <a:t>در برخی برنامه‌های وب، پارامترهایی به صورت </a:t>
            </a:r>
            <a:r>
              <a:rPr lang="en-US" sz="1600" dirty="0">
                <a:solidFill>
                  <a:schemeClr val="bg1"/>
                </a:solidFill>
                <a:cs typeface="B Nazanin" panose="00000400000000000000" pitchFamily="2" charset="-78"/>
              </a:rPr>
              <a:t>URL</a:t>
            </a:r>
            <a:r>
              <a:rPr lang="ar-SA" sz="1600" dirty="0">
                <a:solidFill>
                  <a:schemeClr val="bg1"/>
                </a:solidFill>
                <a:cs typeface="B Nazanin" panose="00000400000000000000" pitchFamily="2" charset="-78"/>
              </a:rPr>
              <a:t> درخواست شده توسط کاربران به برنامه‌ی وب ارسال می‌شوند. نفوذ کننده می‌تواند با استفاده از این پارامترها، دستورات </a:t>
            </a:r>
            <a:r>
              <a:rPr lang="en-US" sz="1600" dirty="0">
                <a:solidFill>
                  <a:schemeClr val="bg1"/>
                </a:solidFill>
                <a:cs typeface="B Nazanin" panose="00000400000000000000" pitchFamily="2" charset="-78"/>
              </a:rPr>
              <a:t>SQL</a:t>
            </a:r>
            <a:r>
              <a:rPr lang="ar-SA" sz="1600" dirty="0">
                <a:solidFill>
                  <a:schemeClr val="bg1"/>
                </a:solidFill>
                <a:cs typeface="B Nazanin" panose="00000400000000000000" pitchFamily="2" charset="-78"/>
              </a:rPr>
              <a:t> خود را به پایگاه داده ارسال کند.</a:t>
            </a:r>
            <a:endParaRPr lang="en-US" sz="1600" dirty="0">
              <a:solidFill>
                <a:schemeClr val="bg1"/>
              </a:solidFill>
              <a:cs typeface="B Nazanin" panose="00000400000000000000" pitchFamily="2" charset="-78"/>
            </a:endParaRPr>
          </a:p>
          <a:p>
            <a:pPr algn="r" rtl="1"/>
            <a:r>
              <a:rPr lang="en-US" sz="1600" dirty="0">
                <a:solidFill>
                  <a:schemeClr val="bg1"/>
                </a:solidFill>
                <a:cs typeface="B Nazanin" panose="00000400000000000000" pitchFamily="2" charset="-78"/>
              </a:rPr>
              <a:t> </a:t>
            </a:r>
          </a:p>
          <a:p>
            <a:pPr algn="r" rtl="1"/>
            <a:r>
              <a:rPr lang="ar-SA" sz="1600" dirty="0">
                <a:solidFill>
                  <a:schemeClr val="accent6">
                    <a:lumMod val="60000"/>
                    <a:lumOff val="40000"/>
                  </a:schemeClr>
                </a:solidFill>
                <a:cs typeface="B Nazanin" panose="00000400000000000000" pitchFamily="2" charset="-78"/>
              </a:rPr>
              <a:t>3</a:t>
            </a:r>
            <a:r>
              <a:rPr lang="ar-SA" sz="1600" b="1" dirty="0">
                <a:solidFill>
                  <a:schemeClr val="accent6">
                    <a:lumMod val="60000"/>
                    <a:lumOff val="40000"/>
                  </a:schemeClr>
                </a:solidFill>
                <a:effectLst>
                  <a:outerShdw blurRad="38100" dist="38100" dir="2700000" algn="tl">
                    <a:srgbClr val="000000">
                      <a:alpha val="43137"/>
                    </a:srgbClr>
                  </a:outerShdw>
                </a:effectLst>
                <a:cs typeface="B Nazanin" panose="00000400000000000000" pitchFamily="2" charset="-78"/>
              </a:rPr>
              <a:t>. ورودی‌های </a:t>
            </a:r>
            <a:r>
              <a:rPr lang="en-US" sz="1600" b="1" dirty="0">
                <a:solidFill>
                  <a:schemeClr val="accent6">
                    <a:lumMod val="60000"/>
                    <a:lumOff val="40000"/>
                  </a:schemeClr>
                </a:solidFill>
                <a:effectLst>
                  <a:outerShdw blurRad="38100" dist="38100" dir="2700000" algn="tl">
                    <a:srgbClr val="000000">
                      <a:alpha val="43137"/>
                    </a:srgbClr>
                  </a:outerShdw>
                </a:effectLst>
                <a:cs typeface="B Nazanin" panose="00000400000000000000" pitchFamily="2" charset="-78"/>
              </a:rPr>
              <a:t>HTTP</a:t>
            </a:r>
            <a:r>
              <a:rPr lang="ar-SA" sz="1600" dirty="0">
                <a:solidFill>
                  <a:schemeClr val="bg1"/>
                </a:solidFill>
                <a:cs typeface="B Nazanin" panose="00000400000000000000" pitchFamily="2" charset="-78"/>
              </a:rPr>
              <a:t>: در برخی برنامه‌های وب، ورودی‌های </a:t>
            </a:r>
            <a:r>
              <a:rPr lang="en-US" sz="1600" dirty="0">
                <a:solidFill>
                  <a:schemeClr val="bg1"/>
                </a:solidFill>
                <a:cs typeface="B Nazanin" panose="00000400000000000000" pitchFamily="2" charset="-78"/>
              </a:rPr>
              <a:t>HTTP</a:t>
            </a:r>
            <a:r>
              <a:rPr lang="ar-SA" sz="1600" dirty="0">
                <a:solidFill>
                  <a:schemeClr val="bg1"/>
                </a:solidFill>
                <a:cs typeface="B Nazanin" panose="00000400000000000000" pitchFamily="2" charset="-78"/>
              </a:rPr>
              <a:t> نیز به عنوان ورودی‌های برنامه‌ی وب استفاده می‌شوند. نفوذ کننده می‌تواند با استفاده از این ورودی‌ها، دستورات </a:t>
            </a:r>
            <a:r>
              <a:rPr lang="en-US" sz="1600" dirty="0">
                <a:solidFill>
                  <a:schemeClr val="bg1"/>
                </a:solidFill>
                <a:cs typeface="B Nazanin" panose="00000400000000000000" pitchFamily="2" charset="-78"/>
              </a:rPr>
              <a:t>SQL</a:t>
            </a:r>
            <a:r>
              <a:rPr lang="ar-SA" sz="1600" dirty="0">
                <a:solidFill>
                  <a:schemeClr val="bg1"/>
                </a:solidFill>
                <a:cs typeface="B Nazanin" panose="00000400000000000000" pitchFamily="2" charset="-78"/>
              </a:rPr>
              <a:t> خود را به پایگاه داده ارسال کند.</a:t>
            </a:r>
            <a:endParaRPr lang="en-US" sz="1600" dirty="0">
              <a:solidFill>
                <a:schemeClr val="bg1"/>
              </a:solidFill>
              <a:cs typeface="B Nazanin" panose="00000400000000000000" pitchFamily="2" charset="-78"/>
            </a:endParaRPr>
          </a:p>
          <a:p>
            <a:pPr algn="r" rtl="1"/>
            <a:r>
              <a:rPr lang="en-US" sz="1600" dirty="0">
                <a:solidFill>
                  <a:schemeClr val="bg1"/>
                </a:solidFill>
                <a:cs typeface="B Nazanin" panose="00000400000000000000" pitchFamily="2" charset="-78"/>
              </a:rPr>
              <a:t> </a:t>
            </a:r>
          </a:p>
          <a:p>
            <a:pPr algn="r" rtl="1"/>
            <a:r>
              <a:rPr lang="ar-SA" sz="1600" b="1" dirty="0">
                <a:solidFill>
                  <a:schemeClr val="accent6">
                    <a:lumMod val="60000"/>
                    <a:lumOff val="40000"/>
                  </a:schemeClr>
                </a:solidFill>
                <a:effectLst>
                  <a:outerShdw blurRad="38100" dist="38100" dir="2700000" algn="tl">
                    <a:srgbClr val="000000">
                      <a:alpha val="43137"/>
                    </a:srgbClr>
                  </a:outerShdw>
                </a:effectLst>
                <a:cs typeface="B Nazanin" panose="00000400000000000000" pitchFamily="2" charset="-78"/>
              </a:rPr>
              <a:t>4. فایل‌های بارگذاری شده: </a:t>
            </a:r>
            <a:r>
              <a:rPr lang="ar-SA" sz="1600" dirty="0">
                <a:solidFill>
                  <a:schemeClr val="bg1"/>
                </a:solidFill>
                <a:cs typeface="B Nazanin" panose="00000400000000000000" pitchFamily="2" charset="-78"/>
              </a:rPr>
              <a:t>در برخی برنامه‌های وب، کاربران می‌توانند فایل‌هایی را برای بارگذاری در برنامه‌ی وب ارسال کنند. نفوذ کننده می‌تواند با استفاده از این فایل‌ها، دستورات </a:t>
            </a:r>
            <a:r>
              <a:rPr lang="en-US" sz="1600" dirty="0">
                <a:solidFill>
                  <a:schemeClr val="bg1"/>
                </a:solidFill>
                <a:cs typeface="B Nazanin" panose="00000400000000000000" pitchFamily="2" charset="-78"/>
              </a:rPr>
              <a:t>SQL</a:t>
            </a:r>
            <a:r>
              <a:rPr lang="ar-SA" sz="1600" dirty="0">
                <a:solidFill>
                  <a:schemeClr val="bg1"/>
                </a:solidFill>
                <a:cs typeface="B Nazanin" panose="00000400000000000000" pitchFamily="2" charset="-78"/>
              </a:rPr>
              <a:t> خود را به پایگاه داده ارسال کند.</a:t>
            </a:r>
            <a:endParaRPr lang="en-US" sz="1600" dirty="0">
              <a:solidFill>
                <a:schemeClr val="bg1"/>
              </a:solidFill>
              <a:cs typeface="B Nazanin" panose="00000400000000000000" pitchFamily="2" charset="-78"/>
            </a:endParaRPr>
          </a:p>
          <a:p>
            <a:pPr algn="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2882945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ar-SA" sz="1800" dirty="0">
                <a:solidFill>
                  <a:schemeClr val="accent4"/>
                </a:solidFill>
                <a:cs typeface="B Nazanin" panose="00000400000000000000" pitchFamily="2" charset="-78"/>
              </a:rPr>
              <a:t>راه‌های جلوگیری از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1321955"/>
          </a:xfrm>
        </p:spPr>
        <p:txBody>
          <a:bodyPr/>
          <a:lstStyle/>
          <a:p>
            <a:pPr algn="r" rtl="1"/>
            <a:r>
              <a:rPr lang="ar-SA" sz="1600" dirty="0">
                <a:cs typeface="B Nazanin" panose="00000400000000000000" pitchFamily="2" charset="-78"/>
              </a:rPr>
              <a:t>1. استفاده از </a:t>
            </a:r>
            <a:r>
              <a:rPr lang="en-US" sz="1600" dirty="0">
                <a:cs typeface="B Nazanin" panose="00000400000000000000" pitchFamily="2" charset="-78"/>
              </a:rPr>
              <a:t>Prepared Statements</a:t>
            </a:r>
            <a:r>
              <a:rPr lang="ar-SA" sz="1600" dirty="0">
                <a:cs typeface="B Nazanin" panose="00000400000000000000" pitchFamily="2" charset="-78"/>
              </a:rPr>
              <a:t>: </a:t>
            </a:r>
            <a:r>
              <a:rPr lang="ar-SA" sz="1600" dirty="0">
                <a:solidFill>
                  <a:schemeClr val="bg1"/>
                </a:solidFill>
                <a:cs typeface="B Nazanin" panose="00000400000000000000" pitchFamily="2" charset="-78"/>
              </a:rPr>
              <a:t>استفاده از </a:t>
            </a:r>
            <a:r>
              <a:rPr lang="en-US" sz="1600" dirty="0">
                <a:solidFill>
                  <a:schemeClr val="bg1"/>
                </a:solidFill>
                <a:cs typeface="B Nazanin" panose="00000400000000000000" pitchFamily="2" charset="-78"/>
              </a:rPr>
              <a:t>Prepared Statements</a:t>
            </a:r>
            <a:r>
              <a:rPr lang="ar-SA" sz="1600" dirty="0">
                <a:solidFill>
                  <a:schemeClr val="bg1"/>
                </a:solidFill>
                <a:cs typeface="B Nazanin" panose="00000400000000000000" pitchFamily="2" charset="-78"/>
              </a:rPr>
              <a:t> برای ارسال دستورات </a:t>
            </a:r>
            <a:r>
              <a:rPr lang="en-US" sz="1600" dirty="0">
                <a:solidFill>
                  <a:schemeClr val="bg1"/>
                </a:solidFill>
                <a:cs typeface="B Nazanin" panose="00000400000000000000" pitchFamily="2" charset="-78"/>
              </a:rPr>
              <a:t>SQL</a:t>
            </a:r>
            <a:r>
              <a:rPr lang="ar-SA" sz="1600" dirty="0">
                <a:solidFill>
                  <a:schemeClr val="bg1"/>
                </a:solidFill>
                <a:cs typeface="B Nazanin" panose="00000400000000000000" pitchFamily="2" charset="-78"/>
              </a:rPr>
              <a:t> به پایگاه داده، جلوگیری از </a:t>
            </a:r>
            <a:r>
              <a:rPr lang="en-US" sz="1600" dirty="0">
                <a:solidFill>
                  <a:schemeClr val="bg1"/>
                </a:solidFill>
                <a:cs typeface="B Nazanin" panose="00000400000000000000" pitchFamily="2" charset="-78"/>
              </a:rPr>
              <a:t>SQL Injection</a:t>
            </a:r>
            <a:r>
              <a:rPr lang="ar-SA" sz="1600" dirty="0">
                <a:solidFill>
                  <a:schemeClr val="bg1"/>
                </a:solidFill>
                <a:cs typeface="B Nazanin" panose="00000400000000000000" pitchFamily="2" charset="-78"/>
              </a:rPr>
              <a:t> را فراهم می‌کند. در </a:t>
            </a:r>
            <a:r>
              <a:rPr lang="en-US" sz="1600" dirty="0">
                <a:solidFill>
                  <a:schemeClr val="bg1"/>
                </a:solidFill>
                <a:cs typeface="B Nazanin" panose="00000400000000000000" pitchFamily="2" charset="-78"/>
              </a:rPr>
              <a:t>Prepared Statements</a:t>
            </a:r>
            <a:r>
              <a:rPr lang="ar-SA" sz="1600" dirty="0">
                <a:solidFill>
                  <a:schemeClr val="bg1"/>
                </a:solidFill>
                <a:cs typeface="B Nazanin" panose="00000400000000000000" pitchFamily="2" charset="-78"/>
              </a:rPr>
              <a:t>، بجای ارسال دستورات </a:t>
            </a:r>
            <a:r>
              <a:rPr lang="en-US" sz="1600" dirty="0">
                <a:solidFill>
                  <a:schemeClr val="bg1"/>
                </a:solidFill>
                <a:cs typeface="B Nazanin" panose="00000400000000000000" pitchFamily="2" charset="-78"/>
              </a:rPr>
              <a:t>SQL</a:t>
            </a:r>
            <a:r>
              <a:rPr lang="ar-SA" sz="1600" dirty="0">
                <a:solidFill>
                  <a:schemeClr val="bg1"/>
                </a:solidFill>
                <a:cs typeface="B Nazanin" panose="00000400000000000000" pitchFamily="2" charset="-78"/>
              </a:rPr>
              <a:t> به پایگاه داده، از پارامترهایی استفاده می‌شود که قبل از ارسال به پایگاه داده، توسط برنامه‌ی وب پر شده و سپس به پایگاه داده ارسال می‌شوند.</a:t>
            </a:r>
            <a:endParaRPr lang="en-US" sz="1600" dirty="0">
              <a:solidFill>
                <a:schemeClr val="bg1"/>
              </a:solidFill>
              <a:cs typeface="B Nazanin" panose="00000400000000000000" pitchFamily="2" charset="-78"/>
            </a:endParaRPr>
          </a:p>
          <a:p>
            <a:pPr algn="r"/>
            <a:endParaRPr lang="en-US" sz="1600" dirty="0">
              <a:solidFill>
                <a:schemeClr val="bg1"/>
              </a:solidFill>
              <a:cs typeface="B Nazanin" panose="00000400000000000000" pitchFamily="2" charset="-78"/>
            </a:endParaRPr>
          </a:p>
        </p:txBody>
      </p:sp>
      <p:pic>
        <p:nvPicPr>
          <p:cNvPr id="28676" name="Picture 4" descr="java - How does a PreparedStatement avoid or prevent SQL injection? - Stack  Overflow">
            <a:extLst>
              <a:ext uri="{FF2B5EF4-FFF2-40B4-BE49-F238E27FC236}">
                <a16:creationId xmlns:a16="http://schemas.microsoft.com/office/drawing/2014/main" id="{04BBB0AA-4F51-450B-B3E7-163FB22E8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603" y="2571750"/>
            <a:ext cx="5279798" cy="176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04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Google Shape;111;p19">
            <a:extLst>
              <a:ext uri="{FF2B5EF4-FFF2-40B4-BE49-F238E27FC236}">
                <a16:creationId xmlns:a16="http://schemas.microsoft.com/office/drawing/2014/main" id="{5C618275-1EC6-4A1A-8ABD-5E21A2CCABDF}"/>
              </a:ext>
            </a:extLst>
          </p:cNvPr>
          <p:cNvSpPr txBox="1">
            <a:spLocks/>
          </p:cNvSpPr>
          <p:nvPr/>
        </p:nvSpPr>
        <p:spPr>
          <a:xfrm>
            <a:off x="692829" y="408333"/>
            <a:ext cx="7758341" cy="43268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r" rtl="1"/>
            <a:endParaRPr lang="fa-IR" sz="1400" dirty="0">
              <a:solidFill>
                <a:schemeClr val="bg1"/>
              </a:solidFill>
              <a:latin typeface="Simplified Arabic" panose="02020603050405020304" pitchFamily="18" charset="-78"/>
              <a:cs typeface="B Nazanin" panose="00000400000000000000" pitchFamily="2" charset="-78"/>
            </a:endParaRPr>
          </a:p>
          <a:p>
            <a:pPr algn="r" rtl="1"/>
            <a:endParaRPr lang="fa-IR" sz="1400" dirty="0">
              <a:solidFill>
                <a:schemeClr val="bg1"/>
              </a:solidFill>
              <a:latin typeface="Simplified Arabic" panose="02020603050405020304" pitchFamily="18" charset="-78"/>
              <a:cs typeface="B Nazanin" panose="00000400000000000000" pitchFamily="2" charset="-78"/>
            </a:endParaRPr>
          </a:p>
          <a:p>
            <a:pPr algn="r" rtl="1"/>
            <a:r>
              <a:rPr lang="fa-IR" sz="1800" dirty="0">
                <a:solidFill>
                  <a:schemeClr val="accent4">
                    <a:lumMod val="60000"/>
                    <a:lumOff val="40000"/>
                  </a:schemeClr>
                </a:solidFill>
                <a:latin typeface="Simplified Arabic" panose="02020603050405020304" pitchFamily="18" charset="-78"/>
                <a:cs typeface="B Nazanin" panose="00000400000000000000" pitchFamily="2" charset="-78"/>
              </a:rPr>
              <a:t> 1.وب سایتی آسیب پذیری </a:t>
            </a:r>
            <a:r>
              <a:rPr lang="en-US" sz="1800" dirty="0">
                <a:solidFill>
                  <a:schemeClr val="accent4">
                    <a:lumMod val="60000"/>
                    <a:lumOff val="40000"/>
                  </a:schemeClr>
                </a:solidFill>
                <a:latin typeface="Simplified Arabic" panose="02020603050405020304" pitchFamily="18" charset="-78"/>
                <a:cs typeface="B Nazanin" panose="00000400000000000000" pitchFamily="2" charset="-78"/>
              </a:rPr>
              <a:t>SQL </a:t>
            </a:r>
            <a:r>
              <a:rPr lang="fa-IR" sz="1800" dirty="0">
                <a:solidFill>
                  <a:schemeClr val="accent4">
                    <a:lumMod val="60000"/>
                    <a:lumOff val="40000"/>
                  </a:schemeClr>
                </a:solidFill>
                <a:latin typeface="Simplified Arabic" panose="02020603050405020304" pitchFamily="18" charset="-78"/>
                <a:cs typeface="B Nazanin" panose="00000400000000000000" pitchFamily="2" charset="-78"/>
              </a:rPr>
              <a:t> دارد ابزاری طراحی کنید که بتواند این آسیب پذیری را کشف و </a:t>
            </a:r>
            <a:r>
              <a:rPr lang="en-US" sz="1800" dirty="0">
                <a:solidFill>
                  <a:schemeClr val="accent4">
                    <a:lumMod val="60000"/>
                    <a:lumOff val="40000"/>
                  </a:schemeClr>
                </a:solidFill>
                <a:latin typeface="Simplified Arabic" panose="02020603050405020304" pitchFamily="18" charset="-78"/>
                <a:cs typeface="B Nazanin" panose="00000400000000000000" pitchFamily="2" charset="-78"/>
              </a:rPr>
              <a:t>SQL injection </a:t>
            </a:r>
            <a:r>
              <a:rPr lang="fa-IR" sz="1800" dirty="0">
                <a:solidFill>
                  <a:schemeClr val="accent4">
                    <a:lumMod val="60000"/>
                    <a:lumOff val="40000"/>
                  </a:schemeClr>
                </a:solidFill>
                <a:latin typeface="Simplified Arabic" panose="02020603050405020304" pitchFamily="18" charset="-78"/>
                <a:cs typeface="B Nazanin" panose="00000400000000000000" pitchFamily="2" charset="-78"/>
              </a:rPr>
              <a:t> انجام دهد می توانید از ابزار </a:t>
            </a:r>
            <a:r>
              <a:rPr lang="en-US" sz="1800" dirty="0" err="1">
                <a:solidFill>
                  <a:schemeClr val="accent4">
                    <a:lumMod val="60000"/>
                    <a:lumOff val="40000"/>
                  </a:schemeClr>
                </a:solidFill>
                <a:latin typeface="Simplified Arabic" panose="02020603050405020304" pitchFamily="18" charset="-78"/>
                <a:cs typeface="B Nazanin" panose="00000400000000000000" pitchFamily="2" charset="-78"/>
              </a:rPr>
              <a:t>sqlMap</a:t>
            </a:r>
            <a:r>
              <a:rPr lang="fa-IR" sz="1800" dirty="0">
                <a:solidFill>
                  <a:schemeClr val="accent4">
                    <a:lumMod val="60000"/>
                    <a:lumOff val="40000"/>
                  </a:schemeClr>
                </a:solidFill>
                <a:latin typeface="Simplified Arabic" panose="02020603050405020304" pitchFamily="18" charset="-78"/>
                <a:cs typeface="B Nazanin" panose="00000400000000000000" pitchFamily="2" charset="-78"/>
              </a:rPr>
              <a:t> نمونه برداری کنید برای تست ابزار خود می توانید آزمایشگاه تست نفوذ رایگان </a:t>
            </a:r>
            <a:r>
              <a:rPr lang="en-US" sz="1800" dirty="0">
                <a:solidFill>
                  <a:schemeClr val="accent4">
                    <a:lumMod val="60000"/>
                    <a:lumOff val="40000"/>
                  </a:schemeClr>
                </a:solidFill>
                <a:latin typeface="Simplified Arabic" panose="02020603050405020304" pitchFamily="18" charset="-78"/>
                <a:cs typeface="B Nazanin" panose="00000400000000000000" pitchFamily="2" charset="-78"/>
              </a:rPr>
              <a:t>DVWA</a:t>
            </a:r>
            <a:r>
              <a:rPr lang="fa-IR" sz="1800" dirty="0">
                <a:solidFill>
                  <a:schemeClr val="accent4">
                    <a:lumMod val="60000"/>
                    <a:lumOff val="40000"/>
                  </a:schemeClr>
                </a:solidFill>
                <a:latin typeface="Simplified Arabic" panose="02020603050405020304" pitchFamily="18" charset="-78"/>
                <a:cs typeface="B Nazanin" panose="00000400000000000000" pitchFamily="2" charset="-78"/>
              </a:rPr>
              <a:t> استفاده کنید.</a:t>
            </a:r>
          </a:p>
          <a:p>
            <a:pPr algn="r" rtl="1"/>
            <a:endParaRPr lang="fa-IR" sz="1800" dirty="0">
              <a:solidFill>
                <a:schemeClr val="bg1"/>
              </a:solidFill>
              <a:latin typeface="Simplified Arabic" panose="02020603050405020304" pitchFamily="18" charset="-78"/>
              <a:cs typeface="B Nazanin" panose="00000400000000000000" pitchFamily="2" charset="-78"/>
            </a:endParaRPr>
          </a:p>
          <a:p>
            <a:pPr algn="r" rtl="1"/>
            <a:r>
              <a:rPr lang="fa-IR" sz="1800" dirty="0">
                <a:solidFill>
                  <a:schemeClr val="bg1"/>
                </a:solidFill>
                <a:latin typeface="Simplified Arabic" panose="02020603050405020304" pitchFamily="18" charset="-78"/>
                <a:cs typeface="B Nazanin" panose="00000400000000000000" pitchFamily="2" charset="-78"/>
              </a:rPr>
              <a:t>2.ابزار های تست نفوذ </a:t>
            </a:r>
            <a:r>
              <a:rPr lang="fa-IR" sz="1800" dirty="0" err="1">
                <a:solidFill>
                  <a:schemeClr val="bg1"/>
                </a:solidFill>
                <a:latin typeface="Simplified Arabic" panose="02020603050405020304" pitchFamily="18" charset="-78"/>
                <a:cs typeface="B Nazanin" panose="00000400000000000000" pitchFamily="2" charset="-78"/>
              </a:rPr>
              <a:t>وب</a:t>
            </a:r>
            <a:r>
              <a:rPr lang="fa-IR" sz="1800" dirty="0">
                <a:solidFill>
                  <a:schemeClr val="bg1"/>
                </a:solidFill>
                <a:latin typeface="Simplified Arabic" panose="02020603050405020304" pitchFamily="18" charset="-78"/>
                <a:cs typeface="B Nazanin" panose="00000400000000000000" pitchFamily="2" charset="-78"/>
              </a:rPr>
              <a:t> را بررسی کنید و یک </a:t>
            </a:r>
            <a:r>
              <a:rPr lang="fa-IR" sz="1800" dirty="0" err="1">
                <a:solidFill>
                  <a:schemeClr val="bg1"/>
                </a:solidFill>
                <a:latin typeface="Simplified Arabic" panose="02020603050405020304" pitchFamily="18" charset="-78"/>
                <a:cs typeface="B Nazanin" panose="00000400000000000000" pitchFamily="2" charset="-78"/>
              </a:rPr>
              <a:t>سناریو</a:t>
            </a:r>
            <a:r>
              <a:rPr lang="fa-IR" sz="1800" dirty="0">
                <a:solidFill>
                  <a:schemeClr val="bg1"/>
                </a:solidFill>
                <a:latin typeface="Simplified Arabic" panose="02020603050405020304" pitchFamily="18" charset="-78"/>
                <a:cs typeface="B Nazanin" panose="00000400000000000000" pitchFamily="2" charset="-78"/>
              </a:rPr>
              <a:t> در این سطح به دلخواه پیاده سازی کنید و یک </a:t>
            </a:r>
            <a:r>
              <a:rPr lang="fa-IR" sz="1800" dirty="0" err="1">
                <a:solidFill>
                  <a:schemeClr val="bg1"/>
                </a:solidFill>
                <a:latin typeface="Simplified Arabic" panose="02020603050405020304" pitchFamily="18" charset="-78"/>
                <a:cs typeface="B Nazanin" panose="00000400000000000000" pitchFamily="2" charset="-78"/>
              </a:rPr>
              <a:t>سناریو</a:t>
            </a:r>
            <a:r>
              <a:rPr lang="fa-IR" sz="1800" dirty="0">
                <a:solidFill>
                  <a:schemeClr val="bg1"/>
                </a:solidFill>
                <a:latin typeface="Simplified Arabic" panose="02020603050405020304" pitchFamily="18" charset="-78"/>
                <a:cs typeface="B Nazanin" panose="00000400000000000000" pitchFamily="2" charset="-78"/>
              </a:rPr>
              <a:t> در این سطح به دلخواه پیاده سازی کنید . میتواند برای پیاده سازی </a:t>
            </a:r>
            <a:r>
              <a:rPr lang="fa-IR" sz="1800" dirty="0" err="1">
                <a:solidFill>
                  <a:schemeClr val="bg1"/>
                </a:solidFill>
                <a:latin typeface="Simplified Arabic" panose="02020603050405020304" pitchFamily="18" charset="-78"/>
                <a:cs typeface="B Nazanin" panose="00000400000000000000" pitchFamily="2" charset="-78"/>
              </a:rPr>
              <a:t>سناریو</a:t>
            </a:r>
            <a:r>
              <a:rPr lang="fa-IR" sz="1800" dirty="0">
                <a:solidFill>
                  <a:schemeClr val="bg1"/>
                </a:solidFill>
                <a:latin typeface="Simplified Arabic" panose="02020603050405020304" pitchFamily="18" charset="-78"/>
                <a:cs typeface="B Nazanin" panose="00000400000000000000" pitchFamily="2" charset="-78"/>
              </a:rPr>
              <a:t> خود از </a:t>
            </a:r>
            <a:r>
              <a:rPr lang="en-US" sz="1800" dirty="0">
                <a:solidFill>
                  <a:schemeClr val="bg1"/>
                </a:solidFill>
                <a:latin typeface="Simplified Arabic" panose="02020603050405020304" pitchFamily="18" charset="-78"/>
                <a:cs typeface="B Nazanin" panose="00000400000000000000" pitchFamily="2" charset="-78"/>
              </a:rPr>
              <a:t>DVWA</a:t>
            </a:r>
            <a:r>
              <a:rPr lang="fa-IR" sz="1800" dirty="0">
                <a:solidFill>
                  <a:schemeClr val="bg1"/>
                </a:solidFill>
                <a:latin typeface="Simplified Arabic" panose="02020603050405020304" pitchFamily="18" charset="-78"/>
                <a:cs typeface="B Nazanin" panose="00000400000000000000" pitchFamily="2" charset="-78"/>
              </a:rPr>
              <a:t> استفاده کنید.</a:t>
            </a:r>
          </a:p>
          <a:p>
            <a:pPr algn="r" rtl="1"/>
            <a:endParaRPr lang="fa-IR" sz="1800" dirty="0">
              <a:solidFill>
                <a:schemeClr val="bg1"/>
              </a:solidFill>
              <a:latin typeface="Simplified Arabic" panose="02020603050405020304" pitchFamily="18" charset="-78"/>
              <a:cs typeface="B Nazanin" panose="00000400000000000000" pitchFamily="2" charset="-78"/>
            </a:endParaRPr>
          </a:p>
          <a:p>
            <a:pPr algn="r" rtl="1"/>
            <a:r>
              <a:rPr lang="fa-IR" sz="1800" dirty="0">
                <a:solidFill>
                  <a:schemeClr val="bg1"/>
                </a:solidFill>
                <a:latin typeface="Simplified Arabic" panose="02020603050405020304" pitchFamily="18" charset="-78"/>
                <a:cs typeface="B Nazanin" panose="00000400000000000000" pitchFamily="2" charset="-78"/>
              </a:rPr>
              <a:t>در مورد تمام جوانب اسیب پذیری </a:t>
            </a:r>
            <a:r>
              <a:rPr lang="en-US" sz="1800" dirty="0">
                <a:solidFill>
                  <a:schemeClr val="bg1"/>
                </a:solidFill>
                <a:latin typeface="Simplified Arabic" panose="02020603050405020304" pitchFamily="18" charset="-78"/>
                <a:cs typeface="B Nazanin" panose="00000400000000000000" pitchFamily="2" charset="-78"/>
              </a:rPr>
              <a:t>SQL</a:t>
            </a:r>
            <a:r>
              <a:rPr lang="fa-IR" sz="1800" dirty="0">
                <a:solidFill>
                  <a:schemeClr val="bg1"/>
                </a:solidFill>
                <a:latin typeface="Simplified Arabic" panose="02020603050405020304" pitchFamily="18" charset="-78"/>
                <a:cs typeface="B Nazanin" panose="00000400000000000000" pitchFamily="2" charset="-78"/>
              </a:rPr>
              <a:t> و متد های وقوع آن تحقیق کنید و راه های جلوگیری از آن را نیز ذکر کنید.</a:t>
            </a:r>
            <a:endParaRPr lang="en-US" sz="1800" dirty="0">
              <a:solidFill>
                <a:schemeClr val="bg1"/>
              </a:solidFill>
              <a:cs typeface="B Nazanin" panose="00000400000000000000" pitchFamily="2" charset="-78"/>
            </a:endParaRPr>
          </a:p>
        </p:txBody>
      </p:sp>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ar-SA" sz="1800" dirty="0">
                <a:solidFill>
                  <a:schemeClr val="accent4"/>
                </a:solidFill>
                <a:cs typeface="B Nazanin" panose="00000400000000000000" pitchFamily="2" charset="-78"/>
              </a:rPr>
              <a:t>راه‌های جلوگیری از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1321955"/>
          </a:xfrm>
        </p:spPr>
        <p:txBody>
          <a:bodyPr/>
          <a:lstStyle/>
          <a:p>
            <a:pPr algn="r" rtl="1"/>
            <a:r>
              <a:rPr lang="ar-SA" sz="1600" dirty="0"/>
              <a:t>2</a:t>
            </a:r>
            <a:r>
              <a:rPr lang="ar-SA" sz="1600" dirty="0">
                <a:cs typeface="B Nazanin" panose="00000400000000000000" pitchFamily="2" charset="-78"/>
              </a:rPr>
              <a:t>. فیلتر کردن ورودی‌های کاربران: </a:t>
            </a:r>
            <a:r>
              <a:rPr lang="ar-SA" sz="1600" dirty="0">
                <a:solidFill>
                  <a:schemeClr val="bg1"/>
                </a:solidFill>
                <a:cs typeface="B Nazanin" panose="00000400000000000000" pitchFamily="2" charset="-78"/>
              </a:rPr>
              <a:t>برنامه‌ی وب باید ورودی‌های کاربران را فیلتر کند تا اطمینان حاصل شود که دستورات </a:t>
            </a:r>
            <a:r>
              <a:rPr lang="en-US" sz="1600" dirty="0">
                <a:solidFill>
                  <a:schemeClr val="bg1"/>
                </a:solidFill>
                <a:cs typeface="B Nazanin" panose="00000400000000000000" pitchFamily="2" charset="-78"/>
              </a:rPr>
              <a:t>SQL</a:t>
            </a:r>
            <a:r>
              <a:rPr lang="ar-SA" sz="1600" dirty="0">
                <a:solidFill>
                  <a:schemeClr val="bg1"/>
                </a:solidFill>
                <a:cs typeface="B Nazanin" panose="00000400000000000000" pitchFamily="2" charset="-78"/>
              </a:rPr>
              <a:t> نامناسب به پایگاه داده ارسال نمی‌شود. برای فیلتر کردن ورودی‌ها، می‌توانید از توابعی همچون `</a:t>
            </a:r>
            <a:r>
              <a:rPr lang="en-US" sz="1600" dirty="0" err="1">
                <a:solidFill>
                  <a:schemeClr val="bg1"/>
                </a:solidFill>
                <a:cs typeface="B Nazanin" panose="00000400000000000000" pitchFamily="2" charset="-78"/>
              </a:rPr>
              <a:t>htmlspecialchars</a:t>
            </a:r>
            <a:r>
              <a:rPr lang="ar-SA" sz="1600" dirty="0">
                <a:solidFill>
                  <a:schemeClr val="bg1"/>
                </a:solidFill>
                <a:cs typeface="B Nazanin" panose="00000400000000000000" pitchFamily="2" charset="-78"/>
              </a:rPr>
              <a:t>` و `</a:t>
            </a:r>
            <a:r>
              <a:rPr lang="en-US" sz="1600" dirty="0" err="1">
                <a:solidFill>
                  <a:schemeClr val="bg1"/>
                </a:solidFill>
                <a:cs typeface="B Nazanin" panose="00000400000000000000" pitchFamily="2" charset="-78"/>
              </a:rPr>
              <a:t>mysqli_real_escape_string</a:t>
            </a:r>
            <a:r>
              <a:rPr lang="ar-SA" sz="1600" dirty="0">
                <a:solidFill>
                  <a:schemeClr val="bg1"/>
                </a:solidFill>
                <a:cs typeface="B Nazanin" panose="00000400000000000000" pitchFamily="2" charset="-78"/>
              </a:rPr>
              <a:t>` استفاده کنید.</a:t>
            </a:r>
            <a:endParaRPr lang="en-US" sz="1600" dirty="0">
              <a:solidFill>
                <a:schemeClr val="bg1"/>
              </a:solidFill>
              <a:cs typeface="B Nazanin" panose="00000400000000000000" pitchFamily="2" charset="-78"/>
            </a:endParaRPr>
          </a:p>
          <a:p>
            <a:pPr algn="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2045356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ar-SA" sz="1800" dirty="0">
                <a:solidFill>
                  <a:schemeClr val="accent4"/>
                </a:solidFill>
                <a:cs typeface="B Nazanin" panose="00000400000000000000" pitchFamily="2" charset="-78"/>
              </a:rPr>
              <a:t>راه‌های جلوگیری از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1321955"/>
          </a:xfrm>
        </p:spPr>
        <p:txBody>
          <a:bodyPr/>
          <a:lstStyle/>
          <a:p>
            <a:pPr algn="r" rtl="1"/>
            <a:r>
              <a:rPr lang="ar-SA" dirty="0"/>
              <a:t>3</a:t>
            </a:r>
            <a:r>
              <a:rPr lang="ar-SA" dirty="0">
                <a:cs typeface="B Nazanin" panose="00000400000000000000" pitchFamily="2" charset="-78"/>
              </a:rPr>
              <a:t>. محدود کردن دسترسی به پایگاه داده: </a:t>
            </a:r>
            <a:r>
              <a:rPr lang="ar-SA" dirty="0">
                <a:solidFill>
                  <a:schemeClr val="bg1"/>
                </a:solidFill>
                <a:cs typeface="B Nazanin" panose="00000400000000000000" pitchFamily="2" charset="-78"/>
              </a:rPr>
              <a:t>برای جلوگیری از </a:t>
            </a:r>
            <a:r>
              <a:rPr lang="en-US" dirty="0">
                <a:solidFill>
                  <a:schemeClr val="bg1"/>
                </a:solidFill>
                <a:cs typeface="B Nazanin" panose="00000400000000000000" pitchFamily="2" charset="-78"/>
              </a:rPr>
              <a:t>SQL Injection</a:t>
            </a:r>
            <a:r>
              <a:rPr lang="ar-SA" dirty="0">
                <a:solidFill>
                  <a:schemeClr val="bg1"/>
                </a:solidFill>
                <a:cs typeface="B Nazanin" panose="00000400000000000000" pitchFamily="2" charset="-78"/>
              </a:rPr>
              <a:t>، باید دسترسی به پایگاه داده را محدود کنید و فقط به کاربرانی که نیاز به دسترسی دارند، دسترسی را اعطا کنید.</a:t>
            </a:r>
            <a:endParaRPr lang="en-US" dirty="0">
              <a:solidFill>
                <a:schemeClr val="bg1"/>
              </a:solidFill>
              <a:cs typeface="B Nazanin" panose="00000400000000000000" pitchFamily="2" charset="-78"/>
            </a:endParaRPr>
          </a:p>
          <a:p>
            <a:pPr algn="r"/>
            <a:endParaRPr lang="en-US" sz="1600" dirty="0">
              <a:solidFill>
                <a:schemeClr val="bg1"/>
              </a:solidFill>
              <a:cs typeface="B Nazanin" panose="00000400000000000000" pitchFamily="2" charset="-78"/>
            </a:endParaRPr>
          </a:p>
        </p:txBody>
      </p:sp>
      <p:pic>
        <p:nvPicPr>
          <p:cNvPr id="29700" name="Picture 4" descr="کنترل دسترسی به شبکه، محدود کردن و نظارت بر دسترسی به اینترنت - پیراسیس">
            <a:extLst>
              <a:ext uri="{FF2B5EF4-FFF2-40B4-BE49-F238E27FC236}">
                <a16:creationId xmlns:a16="http://schemas.microsoft.com/office/drawing/2014/main" id="{ADF329CE-1D90-4078-8488-AADB5ABE5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151" y="2444304"/>
            <a:ext cx="4265696" cy="175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889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ar-SA" sz="1800" dirty="0">
                <a:solidFill>
                  <a:schemeClr val="accent4"/>
                </a:solidFill>
                <a:cs typeface="B Nazanin" panose="00000400000000000000" pitchFamily="2" charset="-78"/>
              </a:rPr>
              <a:t>راه‌های جلوگیری از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1321955"/>
          </a:xfrm>
        </p:spPr>
        <p:txBody>
          <a:bodyPr/>
          <a:lstStyle/>
          <a:p>
            <a:pPr algn="r" rtl="1"/>
            <a:r>
              <a:rPr lang="ar-SA" dirty="0"/>
              <a:t>4. به‌روز‌رسانی نرم‌افزار: </a:t>
            </a:r>
            <a:r>
              <a:rPr lang="ar-SA" dirty="0">
                <a:solidFill>
                  <a:schemeClr val="bg1"/>
                </a:solidFill>
              </a:rPr>
              <a:t>برای جلوگیری از آسیب‌پذیری‌های امنیتی، باید نرم‌افزارهای مورد استفاده‌ی خود را به‌روز کنید و به‌صورت دوره‌ای به بررسی آن‌ها بپردازید.</a:t>
            </a:r>
            <a:endParaRPr lang="en-US" dirty="0">
              <a:solidFill>
                <a:schemeClr val="bg1"/>
              </a:solidFill>
            </a:endParaRPr>
          </a:p>
          <a:p>
            <a:pPr algn="r"/>
            <a:endParaRPr lang="en-US" sz="1600" dirty="0">
              <a:solidFill>
                <a:schemeClr val="bg1"/>
              </a:solidFill>
              <a:cs typeface="B Nazanin" panose="00000400000000000000" pitchFamily="2" charset="-78"/>
            </a:endParaRPr>
          </a:p>
        </p:txBody>
      </p:sp>
      <p:pic>
        <p:nvPicPr>
          <p:cNvPr id="30722" name="Picture 2" descr="به روزرسانی سیستم. مفهوم به روز رسانی نرم افزار سیستم فرآیند دانلود در صفحه  گوشی هوشمند">
            <a:extLst>
              <a:ext uri="{FF2B5EF4-FFF2-40B4-BE49-F238E27FC236}">
                <a16:creationId xmlns:a16="http://schemas.microsoft.com/office/drawing/2014/main" id="{8BE13944-3BC0-409E-A28D-0CF0CE5C5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384" y="2351672"/>
            <a:ext cx="3773944" cy="216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489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ar-SA" sz="1800" dirty="0">
                <a:solidFill>
                  <a:schemeClr val="accent4"/>
                </a:solidFill>
                <a:cs typeface="B Nazanin" panose="00000400000000000000" pitchFamily="2" charset="-78"/>
              </a:rPr>
              <a:t>راه‌های جلوگیری از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1321955"/>
          </a:xfrm>
        </p:spPr>
        <p:txBody>
          <a:bodyPr/>
          <a:lstStyle/>
          <a:p>
            <a:pPr algn="r" rtl="1"/>
            <a:r>
              <a:rPr lang="ar-SA" dirty="0"/>
              <a:t>5. استفاده از ابزارهای امنیتی: </a:t>
            </a:r>
            <a:r>
              <a:rPr lang="ar-SA" dirty="0">
                <a:solidFill>
                  <a:schemeClr val="bg1"/>
                </a:solidFill>
              </a:rPr>
              <a:t>برای جلوگیری از </a:t>
            </a:r>
            <a:r>
              <a:rPr lang="en-US" dirty="0">
                <a:solidFill>
                  <a:schemeClr val="bg1"/>
                </a:solidFill>
              </a:rPr>
              <a:t>SQL Injection</a:t>
            </a:r>
            <a:r>
              <a:rPr lang="ar-SA" dirty="0">
                <a:solidFill>
                  <a:schemeClr val="bg1"/>
                </a:solidFill>
              </a:rPr>
              <a:t>، می‌توانید از ابزارهای امنیتی مثل فایروال و نرم‌افزارهای ضد ویروس استفاده کنید تا به سیستم خودتان امنیت بیشتری ببخشید.</a:t>
            </a:r>
            <a:endParaRPr lang="en-US" dirty="0">
              <a:solidFill>
                <a:schemeClr val="bg1"/>
              </a:solidFill>
            </a:endParaRPr>
          </a:p>
          <a:p>
            <a:pPr algn="r"/>
            <a:endParaRPr lang="en-US" sz="1600" dirty="0">
              <a:solidFill>
                <a:schemeClr val="bg1"/>
              </a:solidFill>
              <a:cs typeface="B Nazanin" panose="00000400000000000000" pitchFamily="2" charset="-78"/>
            </a:endParaRPr>
          </a:p>
        </p:txBody>
      </p:sp>
      <p:pic>
        <p:nvPicPr>
          <p:cNvPr id="31746" name="Picture 2" descr="What Is Firewall: Types, How Does It Work &amp; Advantages | Simplilearn">
            <a:extLst>
              <a:ext uri="{FF2B5EF4-FFF2-40B4-BE49-F238E27FC236}">
                <a16:creationId xmlns:a16="http://schemas.microsoft.com/office/drawing/2014/main" id="{15619C37-1043-4FEC-97C2-76434402C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523" y="2171951"/>
            <a:ext cx="4978952" cy="185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992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ar-SA" sz="1800" dirty="0">
                <a:solidFill>
                  <a:schemeClr val="accent4"/>
                </a:solidFill>
                <a:cs typeface="B Nazanin" panose="00000400000000000000" pitchFamily="2" charset="-78"/>
              </a:rPr>
              <a:t>راه‌های جلوگیری از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1321955"/>
          </a:xfrm>
        </p:spPr>
        <p:txBody>
          <a:bodyPr/>
          <a:lstStyle/>
          <a:p>
            <a:pPr algn="r" rtl="1"/>
            <a:r>
              <a:rPr lang="ar-SA" dirty="0"/>
              <a:t>6.استفاده از</a:t>
            </a:r>
            <a:r>
              <a:rPr lang="en-US" dirty="0"/>
              <a:t> </a:t>
            </a:r>
            <a:r>
              <a:rPr lang="en-US" dirty="0">
                <a:solidFill>
                  <a:schemeClr val="bg1"/>
                </a:solidFill>
              </a:rPr>
              <a:t>Stored Procedures: </a:t>
            </a:r>
            <a:r>
              <a:rPr lang="en-US" dirty="0"/>
              <a:t>Stored Procedures</a:t>
            </a:r>
            <a:r>
              <a:rPr lang="en-US" dirty="0">
                <a:solidFill>
                  <a:schemeClr val="bg1"/>
                </a:solidFill>
              </a:rPr>
              <a:t> </a:t>
            </a:r>
            <a:r>
              <a:rPr lang="ar-SA" dirty="0">
                <a:solidFill>
                  <a:schemeClr val="bg1"/>
                </a:solidFill>
              </a:rPr>
              <a:t>دستورات</a:t>
            </a:r>
            <a:r>
              <a:rPr lang="en-US" dirty="0">
                <a:solidFill>
                  <a:schemeClr val="bg1"/>
                </a:solidFill>
              </a:rPr>
              <a:t> SQL </a:t>
            </a:r>
            <a:r>
              <a:rPr lang="ar-SA" dirty="0">
                <a:solidFill>
                  <a:schemeClr val="bg1"/>
                </a:solidFill>
              </a:rPr>
              <a:t>هستند که در پایگاه داده ذخیره شده‌اند. با استفاده از</a:t>
            </a:r>
            <a:r>
              <a:rPr lang="en-US" dirty="0">
                <a:solidFill>
                  <a:schemeClr val="bg1"/>
                </a:solidFill>
              </a:rPr>
              <a:t> Stored Procedures</a:t>
            </a:r>
            <a:r>
              <a:rPr lang="ar-SA" dirty="0">
                <a:solidFill>
                  <a:schemeClr val="bg1"/>
                </a:solidFill>
              </a:rPr>
              <a:t>، می‌توانید قبل از اجرای دستورات</a:t>
            </a:r>
            <a:r>
              <a:rPr lang="en-US" dirty="0">
                <a:solidFill>
                  <a:schemeClr val="bg1"/>
                </a:solidFill>
              </a:rPr>
              <a:t> SQL</a:t>
            </a:r>
            <a:r>
              <a:rPr lang="ar-SA" dirty="0">
                <a:solidFill>
                  <a:schemeClr val="bg1"/>
                </a:solidFill>
              </a:rPr>
              <a:t>، آن‌ها را بررسی کنید و از</a:t>
            </a:r>
            <a:r>
              <a:rPr lang="en-US" dirty="0">
                <a:solidFill>
                  <a:schemeClr val="bg1"/>
                </a:solidFill>
              </a:rPr>
              <a:t> SQL Injection </a:t>
            </a:r>
            <a:r>
              <a:rPr lang="ar-SA" dirty="0">
                <a:solidFill>
                  <a:schemeClr val="bg1"/>
                </a:solidFill>
              </a:rPr>
              <a:t>جلوگیری کنید</a:t>
            </a:r>
            <a:r>
              <a:rPr lang="en-US" dirty="0">
                <a:solidFill>
                  <a:schemeClr val="bg1"/>
                </a:solidFill>
              </a:rPr>
              <a:t>.</a:t>
            </a:r>
          </a:p>
          <a:p>
            <a:pPr algn="r"/>
            <a:endParaRPr lang="en-US" sz="1600" dirty="0">
              <a:solidFill>
                <a:schemeClr val="bg1"/>
              </a:solidFill>
              <a:cs typeface="B Nazanin" panose="00000400000000000000" pitchFamily="2" charset="-78"/>
            </a:endParaRPr>
          </a:p>
        </p:txBody>
      </p:sp>
      <p:pic>
        <p:nvPicPr>
          <p:cNvPr id="32772" name="Picture 4" descr="Using Stored Procedures In Embedded Analytics | Reveal BI">
            <a:extLst>
              <a:ext uri="{FF2B5EF4-FFF2-40B4-BE49-F238E27FC236}">
                <a16:creationId xmlns:a16="http://schemas.microsoft.com/office/drawing/2014/main" id="{5862D71F-23F7-4941-957C-AC1E96135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027" y="2275643"/>
            <a:ext cx="3565946" cy="199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899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fa-IR" sz="1800" dirty="0">
                <a:solidFill>
                  <a:schemeClr val="accent4"/>
                </a:solidFill>
                <a:cs typeface="B Nazanin" panose="00000400000000000000" pitchFamily="2" charset="-78"/>
              </a:rPr>
              <a:t>دلیل رواج حملات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2408633"/>
          </a:xfrm>
        </p:spPr>
        <p:txBody>
          <a:bodyPr/>
          <a:lstStyle/>
          <a:p>
            <a:pPr algn="r" rtl="1"/>
            <a:endParaRPr lang="en-US" b="1" dirty="0">
              <a:solidFill>
                <a:schemeClr val="bg1"/>
              </a:solidFill>
            </a:endParaRPr>
          </a:p>
          <a:p>
            <a:pPr algn="r" rtl="1"/>
            <a:r>
              <a:rPr lang="fa-IR" dirty="0">
                <a:solidFill>
                  <a:schemeClr val="bg1"/>
                </a:solidFill>
                <a:cs typeface="B Nazanin" panose="00000400000000000000" pitchFamily="2" charset="-78"/>
              </a:rPr>
              <a:t>1.در این بخش به علل فراگیر شدن </a:t>
            </a:r>
            <a:r>
              <a:rPr lang="en-US" b="1" dirty="0">
                <a:solidFill>
                  <a:schemeClr val="bg1"/>
                </a:solidFill>
                <a:cs typeface="B Nazanin" panose="00000400000000000000" pitchFamily="2" charset="-78"/>
              </a:rPr>
              <a:t>SQL Injection </a:t>
            </a:r>
            <a:r>
              <a:rPr lang="fa-IR" b="1" dirty="0">
                <a:solidFill>
                  <a:schemeClr val="bg1"/>
                </a:solidFill>
                <a:cs typeface="B Nazanin" panose="00000400000000000000" pitchFamily="2" charset="-78"/>
              </a:rPr>
              <a:t>در </a:t>
            </a:r>
            <a:r>
              <a:rPr lang="fa-IR" b="1" dirty="0" err="1">
                <a:solidFill>
                  <a:schemeClr val="bg1"/>
                </a:solidFill>
                <a:cs typeface="B Nazanin" panose="00000400000000000000" pitchFamily="2" charset="-78"/>
              </a:rPr>
              <a:t>وردپرس</a:t>
            </a:r>
            <a:r>
              <a:rPr lang="fa-IR" dirty="0">
                <a:solidFill>
                  <a:schemeClr val="bg1"/>
                </a:solidFill>
                <a:cs typeface="B Nazanin" panose="00000400000000000000" pitchFamily="2" charset="-78"/>
              </a:rPr>
              <a:t> می پردازیم.</a:t>
            </a:r>
          </a:p>
          <a:p>
            <a:pPr algn="r" rtl="1"/>
            <a:r>
              <a:rPr lang="fa-IR" dirty="0">
                <a:solidFill>
                  <a:schemeClr val="bg1"/>
                </a:solidFill>
                <a:cs typeface="B Nazanin" panose="00000400000000000000" pitchFamily="2" charset="-78"/>
              </a:rPr>
              <a:t>2.اکثر پایگاه داده ها بر مبنای </a:t>
            </a:r>
            <a:r>
              <a:rPr lang="en-US" dirty="0">
                <a:solidFill>
                  <a:schemeClr val="bg1"/>
                </a:solidFill>
                <a:cs typeface="B Nazanin" panose="00000400000000000000" pitchFamily="2" charset="-78"/>
              </a:rPr>
              <a:t>SQL </a:t>
            </a:r>
            <a:r>
              <a:rPr lang="fa-IR" dirty="0">
                <a:solidFill>
                  <a:schemeClr val="bg1"/>
                </a:solidFill>
                <a:cs typeface="B Nazanin" panose="00000400000000000000" pitchFamily="2" charset="-78"/>
              </a:rPr>
              <a:t>هستند.</a:t>
            </a:r>
          </a:p>
          <a:p>
            <a:pPr algn="r" rtl="1"/>
            <a:r>
              <a:rPr lang="fa-IR" dirty="0">
                <a:solidFill>
                  <a:schemeClr val="bg1"/>
                </a:solidFill>
                <a:cs typeface="B Nazanin" panose="00000400000000000000" pitchFamily="2" charset="-78"/>
              </a:rPr>
              <a:t>3.وردپرس </a:t>
            </a:r>
            <a:r>
              <a:rPr lang="fa-IR" dirty="0" err="1">
                <a:solidFill>
                  <a:schemeClr val="bg1"/>
                </a:solidFill>
                <a:cs typeface="B Nazanin" panose="00000400000000000000" pitchFamily="2" charset="-78"/>
              </a:rPr>
              <a:t>پرکاربردترین</a:t>
            </a:r>
            <a:r>
              <a:rPr lang="fa-IR" dirty="0">
                <a:solidFill>
                  <a:schemeClr val="bg1"/>
                </a:solidFill>
                <a:cs typeface="B Nazanin" panose="00000400000000000000" pitchFamily="2" charset="-78"/>
              </a:rPr>
              <a:t>  </a:t>
            </a:r>
            <a:r>
              <a:rPr lang="en-US" dirty="0">
                <a:solidFill>
                  <a:schemeClr val="bg1"/>
                </a:solidFill>
                <a:cs typeface="B Nazanin" panose="00000400000000000000" pitchFamily="2" charset="-78"/>
              </a:rPr>
              <a:t>CMS </a:t>
            </a:r>
            <a:r>
              <a:rPr lang="fa-IR" dirty="0">
                <a:solidFill>
                  <a:schemeClr val="bg1"/>
                </a:solidFill>
                <a:cs typeface="B Nazanin" panose="00000400000000000000" pitchFamily="2" charset="-78"/>
              </a:rPr>
              <a:t>از </a:t>
            </a:r>
            <a:r>
              <a:rPr lang="en-US" dirty="0">
                <a:solidFill>
                  <a:schemeClr val="bg1"/>
                </a:solidFill>
                <a:cs typeface="B Nazanin" panose="00000400000000000000" pitchFamily="2" charset="-78"/>
              </a:rPr>
              <a:t>SQL </a:t>
            </a:r>
            <a:r>
              <a:rPr lang="fa-IR" dirty="0">
                <a:solidFill>
                  <a:schemeClr val="bg1"/>
                </a:solidFill>
                <a:cs typeface="B Nazanin" panose="00000400000000000000" pitchFamily="2" charset="-78"/>
              </a:rPr>
              <a:t>استفاده می کند.</a:t>
            </a:r>
          </a:p>
          <a:p>
            <a:pPr algn="r" rtl="1"/>
            <a:r>
              <a:rPr lang="fa-IR" dirty="0">
                <a:solidFill>
                  <a:schemeClr val="bg1"/>
                </a:solidFill>
                <a:cs typeface="B Nazanin" panose="00000400000000000000" pitchFamily="2" charset="-78"/>
              </a:rPr>
              <a:t>4.تقریبا همه سایت ها دارای </a:t>
            </a:r>
            <a:r>
              <a:rPr lang="fa-IR" dirty="0" err="1">
                <a:solidFill>
                  <a:schemeClr val="bg1"/>
                </a:solidFill>
                <a:cs typeface="B Nazanin" panose="00000400000000000000" pitchFamily="2" charset="-78"/>
              </a:rPr>
              <a:t>فیلدهای</a:t>
            </a:r>
            <a:r>
              <a:rPr lang="fa-IR" dirty="0">
                <a:solidFill>
                  <a:schemeClr val="bg1"/>
                </a:solidFill>
                <a:cs typeface="B Nazanin" panose="00000400000000000000" pitchFamily="2" charset="-78"/>
              </a:rPr>
              <a:t> ورودی مانند فرم ها هستند.</a:t>
            </a:r>
          </a:p>
          <a:p>
            <a:pPr algn="r" rtl="1"/>
            <a:r>
              <a:rPr lang="fa-IR" dirty="0">
                <a:solidFill>
                  <a:schemeClr val="bg1"/>
                </a:solidFill>
                <a:cs typeface="B Nazanin" panose="00000400000000000000" pitchFamily="2" charset="-78"/>
              </a:rPr>
              <a:t>5.کاربر گسترده و دسترسی راحت به ابزارهای </a:t>
            </a:r>
            <a:r>
              <a:rPr lang="en-US" dirty="0">
                <a:solidFill>
                  <a:schemeClr val="bg1"/>
                </a:solidFill>
                <a:cs typeface="B Nazanin" panose="00000400000000000000" pitchFamily="2" charset="-78"/>
              </a:rPr>
              <a:t>SQL Injection</a:t>
            </a:r>
          </a:p>
          <a:p>
            <a:pPr algn="r" rtl="1"/>
            <a:r>
              <a:rPr lang="fa-IR" dirty="0">
                <a:solidFill>
                  <a:schemeClr val="bg1"/>
                </a:solidFill>
                <a:cs typeface="B Nazanin" panose="00000400000000000000" pitchFamily="2" charset="-78"/>
              </a:rPr>
              <a:t>6.عدم نیاز به دانش فنی برای استفاده از آن</a:t>
            </a:r>
          </a:p>
          <a:p>
            <a:pPr algn="r" rtl="1"/>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2871346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ar-SA" sz="1800" dirty="0">
                <a:solidFill>
                  <a:schemeClr val="accent4"/>
                </a:solidFill>
                <a:cs typeface="B Nazanin" panose="00000400000000000000" pitchFamily="2" charset="-78"/>
              </a:rPr>
              <a:t>راه‌های جلوگیری از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3954168"/>
          </a:xfrm>
        </p:spPr>
        <p:txBody>
          <a:bodyPr/>
          <a:lstStyle/>
          <a:p>
            <a:pPr algn="r"/>
            <a:r>
              <a:rPr lang="fa-IR" sz="1600" b="1" dirty="0">
                <a:solidFill>
                  <a:schemeClr val="bg1"/>
                </a:solidFill>
                <a:cs typeface="B Nazanin" panose="00000400000000000000" pitchFamily="2" charset="-78"/>
              </a:rPr>
              <a:t>1- استفاده از </a:t>
            </a:r>
            <a:r>
              <a:rPr lang="fa-IR" sz="1600" b="1" dirty="0" err="1">
                <a:solidFill>
                  <a:schemeClr val="bg1"/>
                </a:solidFill>
                <a:cs typeface="B Nazanin" panose="00000400000000000000" pitchFamily="2" charset="-78"/>
              </a:rPr>
              <a:t>اسکنرهای</a:t>
            </a:r>
            <a:r>
              <a:rPr lang="fa-IR" sz="1600" b="1" dirty="0">
                <a:solidFill>
                  <a:schemeClr val="bg1"/>
                </a:solidFill>
                <a:cs typeface="B Nazanin" panose="00000400000000000000" pitchFamily="2" charset="-78"/>
              </a:rPr>
              <a:t> آسیب پذیر مانند </a:t>
            </a:r>
            <a:r>
              <a:rPr lang="en-US" sz="1600" b="1" dirty="0" err="1">
                <a:solidFill>
                  <a:schemeClr val="bg1"/>
                </a:solidFill>
                <a:cs typeface="B Nazanin" panose="00000400000000000000" pitchFamily="2" charset="-78"/>
              </a:rPr>
              <a:t>WPScan</a:t>
            </a:r>
            <a:r>
              <a:rPr lang="en-US" sz="1600" b="1" dirty="0">
                <a:solidFill>
                  <a:schemeClr val="bg1"/>
                </a:solidFill>
                <a:cs typeface="B Nazanin" panose="00000400000000000000" pitchFamily="2" charset="-78"/>
              </a:rPr>
              <a:t> </a:t>
            </a:r>
            <a:r>
              <a:rPr lang="fa-IR" sz="1600" b="1" dirty="0">
                <a:solidFill>
                  <a:schemeClr val="bg1"/>
                </a:solidFill>
                <a:cs typeface="B Nazanin" panose="00000400000000000000" pitchFamily="2" charset="-78"/>
              </a:rPr>
              <a:t>یا </a:t>
            </a:r>
            <a:r>
              <a:rPr lang="en-US" sz="1600" b="1" dirty="0" err="1">
                <a:solidFill>
                  <a:schemeClr val="bg1"/>
                </a:solidFill>
                <a:cs typeface="B Nazanin" panose="00000400000000000000" pitchFamily="2" charset="-78"/>
              </a:rPr>
              <a:t>ThreatPass</a:t>
            </a:r>
            <a:endParaRPr lang="en-US" sz="1600" dirty="0">
              <a:solidFill>
                <a:schemeClr val="bg1"/>
              </a:solidFill>
              <a:cs typeface="B Nazanin" panose="00000400000000000000" pitchFamily="2" charset="-78"/>
            </a:endParaRPr>
          </a:p>
          <a:p>
            <a:pPr algn="r"/>
            <a:r>
              <a:rPr lang="fa-IR" sz="1600" dirty="0">
                <a:solidFill>
                  <a:schemeClr val="bg1"/>
                </a:solidFill>
                <a:cs typeface="B Nazanin" panose="00000400000000000000" pitchFamily="2" charset="-78"/>
              </a:rPr>
              <a:t>این </a:t>
            </a:r>
            <a:r>
              <a:rPr lang="fa-IR" sz="1600" dirty="0" err="1">
                <a:solidFill>
                  <a:schemeClr val="bg1"/>
                </a:solidFill>
                <a:cs typeface="B Nazanin" panose="00000400000000000000" pitchFamily="2" charset="-78"/>
              </a:rPr>
              <a:t>پلاگین</a:t>
            </a:r>
            <a:r>
              <a:rPr lang="fa-IR" sz="1600" dirty="0">
                <a:solidFill>
                  <a:schemeClr val="bg1"/>
                </a:solidFill>
                <a:cs typeface="B Nazanin" panose="00000400000000000000" pitchFamily="2" charset="-78"/>
              </a:rPr>
              <a:t> ها باید به صورت دوره ای از نظر عملکرد بررسی شوند.</a:t>
            </a:r>
          </a:p>
          <a:p>
            <a:pPr algn="r"/>
            <a:r>
              <a:rPr lang="fa-IR" sz="1600" b="1" dirty="0">
                <a:solidFill>
                  <a:schemeClr val="bg1"/>
                </a:solidFill>
                <a:cs typeface="B Nazanin" panose="00000400000000000000" pitchFamily="2" charset="-78"/>
              </a:rPr>
              <a:t>2- کنترل آسیب</a:t>
            </a:r>
            <a:endParaRPr lang="fa-IR" sz="1600" dirty="0">
              <a:solidFill>
                <a:schemeClr val="bg1"/>
              </a:solidFill>
              <a:cs typeface="B Nazanin" panose="00000400000000000000" pitchFamily="2" charset="-78"/>
            </a:endParaRPr>
          </a:p>
          <a:p>
            <a:pPr algn="r"/>
            <a:r>
              <a:rPr lang="fa-IR" sz="1600" dirty="0">
                <a:solidFill>
                  <a:schemeClr val="bg1"/>
                </a:solidFill>
                <a:cs typeface="B Nazanin" panose="00000400000000000000" pitchFamily="2" charset="-78"/>
              </a:rPr>
              <a:t>ممکن است مهاجم </a:t>
            </a:r>
            <a:r>
              <a:rPr lang="fa-IR" sz="1600" dirty="0" err="1">
                <a:solidFill>
                  <a:schemeClr val="bg1"/>
                </a:solidFill>
                <a:cs typeface="B Nazanin" panose="00000400000000000000" pitchFamily="2" charset="-78"/>
              </a:rPr>
              <a:t>دیتابیس</a:t>
            </a:r>
            <a:r>
              <a:rPr lang="fa-IR" sz="1600" dirty="0">
                <a:solidFill>
                  <a:schemeClr val="bg1"/>
                </a:solidFill>
                <a:cs typeface="B Nazanin" panose="00000400000000000000" pitchFamily="2" charset="-78"/>
              </a:rPr>
              <a:t> شما را از هر نقطه ای مورد حمله قرار دهد. امتیازات </a:t>
            </a:r>
            <a:r>
              <a:rPr lang="fa-IR" sz="1600" dirty="0" err="1">
                <a:solidFill>
                  <a:schemeClr val="bg1"/>
                </a:solidFill>
                <a:cs typeface="B Nazanin" panose="00000400000000000000" pitchFamily="2" charset="-78"/>
              </a:rPr>
              <a:t>ادمین</a:t>
            </a:r>
            <a:r>
              <a:rPr lang="fa-IR" sz="1600" dirty="0">
                <a:solidFill>
                  <a:schemeClr val="bg1"/>
                </a:solidFill>
                <a:cs typeface="B Nazanin" panose="00000400000000000000" pitchFamily="2" charset="-78"/>
              </a:rPr>
              <a:t> را برای دسترسی به </a:t>
            </a:r>
            <a:r>
              <a:rPr lang="fa-IR" sz="1600" dirty="0" err="1">
                <a:solidFill>
                  <a:schemeClr val="bg1"/>
                </a:solidFill>
                <a:cs typeface="B Nazanin" panose="00000400000000000000" pitchFamily="2" charset="-78"/>
              </a:rPr>
              <a:t>دیتابیس</a:t>
            </a:r>
            <a:r>
              <a:rPr lang="fa-IR" sz="1600" dirty="0">
                <a:solidFill>
                  <a:schemeClr val="bg1"/>
                </a:solidFill>
                <a:cs typeface="B Nazanin" panose="00000400000000000000" pitchFamily="2" charset="-78"/>
              </a:rPr>
              <a:t> محدود کنید. تا هکر تنها به </a:t>
            </a:r>
            <a:r>
              <a:rPr lang="fa-IR" sz="1600" dirty="0" err="1">
                <a:solidFill>
                  <a:schemeClr val="bg1"/>
                </a:solidFill>
                <a:cs typeface="B Nazanin" panose="00000400000000000000" pitchFamily="2" charset="-78"/>
              </a:rPr>
              <a:t>دیتابیس</a:t>
            </a:r>
            <a:r>
              <a:rPr lang="fa-IR" sz="1600" dirty="0">
                <a:solidFill>
                  <a:schemeClr val="bg1"/>
                </a:solidFill>
                <a:cs typeface="B Nazanin" panose="00000400000000000000" pitchFamily="2" charset="-78"/>
              </a:rPr>
              <a:t> به صورت فقط خواندنی دسترسی داشته باشد و </a:t>
            </a:r>
            <a:r>
              <a:rPr lang="fa-IR" sz="1600" dirty="0" err="1">
                <a:solidFill>
                  <a:schemeClr val="bg1"/>
                </a:solidFill>
                <a:cs typeface="B Nazanin" panose="00000400000000000000" pitchFamily="2" charset="-78"/>
              </a:rPr>
              <a:t>نمی</a:t>
            </a:r>
            <a:r>
              <a:rPr lang="fa-IR" sz="1600" dirty="0">
                <a:solidFill>
                  <a:schemeClr val="bg1"/>
                </a:solidFill>
                <a:cs typeface="B Nazanin" panose="00000400000000000000" pitchFamily="2" charset="-78"/>
              </a:rPr>
              <a:t> تواند کاری انجام دهد.</a:t>
            </a:r>
            <a:endParaRPr lang="en-US" sz="1600" dirty="0">
              <a:solidFill>
                <a:schemeClr val="bg1"/>
              </a:solidFill>
              <a:cs typeface="B Nazanin" panose="00000400000000000000" pitchFamily="2" charset="-78"/>
            </a:endParaRPr>
          </a:p>
          <a:p>
            <a:pPr algn="r"/>
            <a:endParaRPr lang="fa-IR" sz="1600" dirty="0">
              <a:solidFill>
                <a:schemeClr val="bg1"/>
              </a:solidFill>
              <a:cs typeface="B Nazanin" panose="00000400000000000000" pitchFamily="2" charset="-78"/>
            </a:endParaRPr>
          </a:p>
          <a:p>
            <a:pPr algn="r"/>
            <a:r>
              <a:rPr lang="fa-IR" sz="1600" b="1" dirty="0">
                <a:solidFill>
                  <a:schemeClr val="bg1"/>
                </a:solidFill>
                <a:cs typeface="B Nazanin" panose="00000400000000000000" pitchFamily="2" charset="-78"/>
              </a:rPr>
              <a:t>3- پاکسازی فایل های </a:t>
            </a:r>
            <a:r>
              <a:rPr lang="en-US" sz="1600" b="1" dirty="0">
                <a:solidFill>
                  <a:schemeClr val="bg1"/>
                </a:solidFill>
                <a:cs typeface="B Nazanin" panose="00000400000000000000" pitchFamily="2" charset="-78"/>
              </a:rPr>
              <a:t>UDF</a:t>
            </a:r>
            <a:endParaRPr lang="en-US" sz="1600" dirty="0">
              <a:solidFill>
                <a:schemeClr val="bg1"/>
              </a:solidFill>
              <a:cs typeface="B Nazanin" panose="00000400000000000000" pitchFamily="2" charset="-78"/>
            </a:endParaRPr>
          </a:p>
          <a:p>
            <a:pPr algn="r"/>
            <a:r>
              <a:rPr lang="fa-IR" sz="1600" dirty="0">
                <a:solidFill>
                  <a:schemeClr val="bg1"/>
                </a:solidFill>
                <a:cs typeface="B Nazanin" panose="00000400000000000000" pitchFamily="2" charset="-78"/>
              </a:rPr>
              <a:t>یکی دیگر از راه های جلوگیری از حملات </a:t>
            </a:r>
            <a:r>
              <a:rPr lang="en-US" sz="1600" dirty="0">
                <a:solidFill>
                  <a:schemeClr val="bg1"/>
                </a:solidFill>
                <a:cs typeface="B Nazanin" panose="00000400000000000000" pitchFamily="2" charset="-78"/>
              </a:rPr>
              <a:t>SQL Injection </a:t>
            </a:r>
            <a:r>
              <a:rPr lang="fa-IR" sz="1600" dirty="0">
                <a:solidFill>
                  <a:schemeClr val="bg1"/>
                </a:solidFill>
                <a:cs typeface="B Nazanin" panose="00000400000000000000" pitchFamily="2" charset="-78"/>
              </a:rPr>
              <a:t>این است که فایل های </a:t>
            </a:r>
            <a:r>
              <a:rPr lang="en-US" sz="1600" dirty="0">
                <a:solidFill>
                  <a:schemeClr val="bg1"/>
                </a:solidFill>
                <a:cs typeface="B Nazanin" panose="00000400000000000000" pitchFamily="2" charset="-78"/>
              </a:rPr>
              <a:t>UDF </a:t>
            </a:r>
            <a:r>
              <a:rPr lang="fa-IR" sz="1600" dirty="0">
                <a:solidFill>
                  <a:schemeClr val="bg1"/>
                </a:solidFill>
                <a:cs typeface="B Nazanin" panose="00000400000000000000" pitchFamily="2" charset="-78"/>
              </a:rPr>
              <a:t>که مهاجمان از آنها برای حمله استفاده می کنند را پاکسازی کنید.</a:t>
            </a:r>
            <a:endParaRPr lang="en-US" sz="1600" dirty="0">
              <a:solidFill>
                <a:schemeClr val="bg1"/>
              </a:solidFill>
              <a:cs typeface="B Nazanin" panose="00000400000000000000" pitchFamily="2" charset="-78"/>
            </a:endParaRPr>
          </a:p>
          <a:p>
            <a:pPr algn="r"/>
            <a:endParaRPr lang="fa-IR" sz="1600" dirty="0">
              <a:solidFill>
                <a:schemeClr val="bg1"/>
              </a:solidFill>
              <a:cs typeface="B Nazanin" panose="00000400000000000000" pitchFamily="2" charset="-78"/>
            </a:endParaRPr>
          </a:p>
          <a:p>
            <a:pPr algn="r"/>
            <a:r>
              <a:rPr lang="fa-IR" sz="1600" b="1" dirty="0">
                <a:solidFill>
                  <a:schemeClr val="bg1"/>
                </a:solidFill>
                <a:cs typeface="B Nazanin" panose="00000400000000000000" pitchFamily="2" charset="-78"/>
              </a:rPr>
              <a:t>4- گرفتن </a:t>
            </a:r>
            <a:r>
              <a:rPr lang="fa-IR" sz="1600" b="1" dirty="0" err="1">
                <a:solidFill>
                  <a:schemeClr val="bg1"/>
                </a:solidFill>
                <a:cs typeface="B Nazanin" panose="00000400000000000000" pitchFamily="2" charset="-78"/>
              </a:rPr>
              <a:t>بک</a:t>
            </a:r>
            <a:r>
              <a:rPr lang="fa-IR" sz="1600" b="1" dirty="0">
                <a:solidFill>
                  <a:schemeClr val="bg1"/>
                </a:solidFill>
                <a:cs typeface="B Nazanin" panose="00000400000000000000" pitchFamily="2" charset="-78"/>
              </a:rPr>
              <a:t> آپ به صورت دوره ای</a:t>
            </a:r>
            <a:endParaRPr lang="fa-IR" sz="1600" dirty="0">
              <a:solidFill>
                <a:schemeClr val="bg1"/>
              </a:solidFill>
              <a:cs typeface="B Nazanin" panose="00000400000000000000" pitchFamily="2" charset="-78"/>
            </a:endParaRPr>
          </a:p>
          <a:p>
            <a:pPr algn="r"/>
            <a:r>
              <a:rPr lang="fa-IR" sz="1600" dirty="0">
                <a:solidFill>
                  <a:schemeClr val="bg1"/>
                </a:solidFill>
                <a:cs typeface="B Nazanin" panose="00000400000000000000" pitchFamily="2" charset="-78"/>
              </a:rPr>
              <a:t>از سایت خود </a:t>
            </a:r>
            <a:r>
              <a:rPr lang="fa-IR" sz="1600" dirty="0" err="1">
                <a:solidFill>
                  <a:schemeClr val="bg1"/>
                </a:solidFill>
                <a:cs typeface="B Nazanin" panose="00000400000000000000" pitchFamily="2" charset="-78"/>
                <a:hlinkClick r:id="rId2">
                  <a:extLst>
                    <a:ext uri="{A12FA001-AC4F-418D-AE19-62706E023703}">
                      <ahyp:hlinkClr xmlns:ahyp="http://schemas.microsoft.com/office/drawing/2018/hyperlinkcolor" val="tx"/>
                    </a:ext>
                  </a:extLst>
                </a:hlinkClick>
              </a:rPr>
              <a:t>بک</a:t>
            </a:r>
            <a:r>
              <a:rPr lang="fa-IR" sz="1600" dirty="0">
                <a:solidFill>
                  <a:schemeClr val="bg1"/>
                </a:solidFill>
                <a:cs typeface="B Nazanin" panose="00000400000000000000" pitchFamily="2" charset="-78"/>
                <a:hlinkClick r:id="rId2">
                  <a:extLst>
                    <a:ext uri="{A12FA001-AC4F-418D-AE19-62706E023703}">
                      <ahyp:hlinkClr xmlns:ahyp="http://schemas.microsoft.com/office/drawing/2018/hyperlinkcolor" val="tx"/>
                    </a:ext>
                  </a:extLst>
                </a:hlinkClick>
              </a:rPr>
              <a:t> آپ</a:t>
            </a:r>
            <a:r>
              <a:rPr lang="fa-IR" sz="1600" dirty="0">
                <a:solidFill>
                  <a:schemeClr val="bg1"/>
                </a:solidFill>
                <a:cs typeface="B Nazanin" panose="00000400000000000000" pitchFamily="2" charset="-78"/>
              </a:rPr>
              <a:t> های دوره ای داشته باشید و آن را در جای امن نگه دارید.</a:t>
            </a:r>
            <a:endParaRPr lang="en-US" sz="1600" dirty="0">
              <a:solidFill>
                <a:schemeClr val="bg1"/>
              </a:solidFill>
              <a:cs typeface="B Nazanin" panose="00000400000000000000" pitchFamily="2" charset="-78"/>
            </a:endParaRPr>
          </a:p>
          <a:p>
            <a:pPr algn="r"/>
            <a:endParaRPr lang="fa-IR" sz="1600" dirty="0">
              <a:solidFill>
                <a:schemeClr val="bg1"/>
              </a:solidFill>
              <a:cs typeface="B Nazanin" panose="00000400000000000000" pitchFamily="2" charset="-78"/>
            </a:endParaRPr>
          </a:p>
          <a:p>
            <a:pPr algn="r"/>
            <a:r>
              <a:rPr lang="fa-IR" sz="1600" b="1" dirty="0">
                <a:solidFill>
                  <a:schemeClr val="bg1"/>
                </a:solidFill>
                <a:cs typeface="B Nazanin" panose="00000400000000000000" pitchFamily="2" charset="-78"/>
              </a:rPr>
              <a:t>5- پاکسازی پایگاه داده</a:t>
            </a:r>
            <a:endParaRPr lang="fa-IR"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2661547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ar-SA" sz="1800" dirty="0">
                <a:solidFill>
                  <a:schemeClr val="accent4"/>
                </a:solidFill>
                <a:cs typeface="B Nazanin" panose="00000400000000000000" pitchFamily="2" charset="-78"/>
              </a:rPr>
              <a:t>راه‌های جلوگیری از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3954168"/>
          </a:xfrm>
        </p:spPr>
        <p:txBody>
          <a:bodyPr/>
          <a:lstStyle/>
          <a:p>
            <a:pPr algn="r"/>
            <a:r>
              <a:rPr lang="fa-IR" sz="1600" dirty="0">
                <a:solidFill>
                  <a:schemeClr val="bg1"/>
                </a:solidFill>
                <a:cs typeface="B Nazanin" panose="00000400000000000000" pitchFamily="2" charset="-78"/>
              </a:rPr>
              <a:t>قبل از اینکه حمله اتفاق افتد باید از آن جلوگیری کنید. در این بخش به راه های مقابله با حملات </a:t>
            </a:r>
            <a:r>
              <a:rPr lang="en-US" sz="1600" dirty="0" err="1">
                <a:solidFill>
                  <a:schemeClr val="bg1"/>
                </a:solidFill>
                <a:cs typeface="B Nazanin" panose="00000400000000000000" pitchFamily="2" charset="-78"/>
              </a:rPr>
              <a:t>sql</a:t>
            </a:r>
            <a:r>
              <a:rPr lang="en-US" sz="1600" dirty="0">
                <a:solidFill>
                  <a:schemeClr val="bg1"/>
                </a:solidFill>
                <a:cs typeface="B Nazanin" panose="00000400000000000000" pitchFamily="2" charset="-78"/>
              </a:rPr>
              <a:t> injection </a:t>
            </a:r>
            <a:r>
              <a:rPr lang="fa-IR" sz="1600" dirty="0">
                <a:solidFill>
                  <a:schemeClr val="bg1"/>
                </a:solidFill>
                <a:cs typeface="B Nazanin" panose="00000400000000000000" pitchFamily="2" charset="-78"/>
              </a:rPr>
              <a:t>می پردازیم.</a:t>
            </a:r>
          </a:p>
          <a:p>
            <a:pPr algn="r"/>
            <a:r>
              <a:rPr lang="fa-IR" sz="1600" b="1" dirty="0">
                <a:cs typeface="B Nazanin" panose="00000400000000000000" pitchFamily="2" charset="-78"/>
              </a:rPr>
              <a:t>1- محدود کردن استفاده از فرم های ورود</a:t>
            </a:r>
            <a:endParaRPr lang="fa-IR" sz="1600" dirty="0">
              <a:cs typeface="B Nazanin" panose="00000400000000000000" pitchFamily="2" charset="-78"/>
            </a:endParaRPr>
          </a:p>
          <a:p>
            <a:pPr algn="r"/>
            <a:r>
              <a:rPr lang="fa-IR" sz="1600" dirty="0">
                <a:solidFill>
                  <a:schemeClr val="bg1"/>
                </a:solidFill>
                <a:cs typeface="B Nazanin" panose="00000400000000000000" pitchFamily="2" charset="-78"/>
              </a:rPr>
              <a:t>تا حد امکان استفاده از فرم های ورودی مانند پاپ آپ های اشتراک را به حداقل برسانید.</a:t>
            </a:r>
          </a:p>
          <a:p>
            <a:pPr algn="r"/>
            <a:r>
              <a:rPr lang="fa-IR" sz="1600" b="1" dirty="0">
                <a:cs typeface="B Nazanin" panose="00000400000000000000" pitchFamily="2" charset="-78"/>
              </a:rPr>
              <a:t>2- استفاده از تم ها و افزونه های امن و معتبر</a:t>
            </a:r>
            <a:endParaRPr lang="fa-IR" sz="1600" dirty="0">
              <a:cs typeface="B Nazanin" panose="00000400000000000000" pitchFamily="2" charset="-78"/>
            </a:endParaRPr>
          </a:p>
          <a:p>
            <a:pPr algn="r"/>
            <a:r>
              <a:rPr lang="fa-IR" sz="1600" dirty="0">
                <a:solidFill>
                  <a:schemeClr val="bg1"/>
                </a:solidFill>
                <a:cs typeface="B Nazanin" panose="00000400000000000000" pitchFamily="2" charset="-78"/>
              </a:rPr>
              <a:t>تم و افزونه های خود را از مارکت های معتبر تهیه کنید و هرگز از افزونه های </a:t>
            </a:r>
            <a:r>
              <a:rPr lang="fa-IR" sz="1600" dirty="0" err="1">
                <a:solidFill>
                  <a:schemeClr val="bg1"/>
                </a:solidFill>
                <a:cs typeface="B Nazanin" panose="00000400000000000000" pitchFamily="2" charset="-78"/>
              </a:rPr>
              <a:t>نال</a:t>
            </a:r>
            <a:r>
              <a:rPr lang="fa-IR" sz="1600" dirty="0">
                <a:solidFill>
                  <a:schemeClr val="bg1"/>
                </a:solidFill>
                <a:cs typeface="B Nazanin" panose="00000400000000000000" pitchFamily="2" charset="-78"/>
              </a:rPr>
              <a:t> شده استفاده نکنید.. به افزونه های ثبت نام و فرم های تماس دقت کنید زیرا ممکن است هر ورودی کاربر تهدیدی برای سایت شما باشد.</a:t>
            </a:r>
          </a:p>
          <a:p>
            <a:pPr algn="r"/>
            <a:r>
              <a:rPr lang="fa-IR" sz="1600" b="1" dirty="0">
                <a:cs typeface="B Nazanin" panose="00000400000000000000" pitchFamily="2" charset="-78"/>
              </a:rPr>
              <a:t>3- نسخه </a:t>
            </a:r>
            <a:r>
              <a:rPr lang="fa-IR" sz="1600" b="1" dirty="0" err="1">
                <a:cs typeface="B Nazanin" panose="00000400000000000000" pitchFamily="2" charset="-78"/>
              </a:rPr>
              <a:t>وردپرس</a:t>
            </a:r>
            <a:r>
              <a:rPr lang="fa-IR" sz="1600" b="1" dirty="0">
                <a:cs typeface="B Nazanin" panose="00000400000000000000" pitchFamily="2" charset="-78"/>
              </a:rPr>
              <a:t> خود را پنهان کنید</a:t>
            </a:r>
            <a:endParaRPr lang="fa-IR" sz="1600" dirty="0">
              <a:cs typeface="B Nazanin" panose="00000400000000000000" pitchFamily="2" charset="-78"/>
            </a:endParaRPr>
          </a:p>
          <a:p>
            <a:pPr algn="r"/>
            <a:r>
              <a:rPr lang="fa-IR" sz="1600" dirty="0">
                <a:solidFill>
                  <a:schemeClr val="bg1"/>
                </a:solidFill>
                <a:cs typeface="B Nazanin" panose="00000400000000000000" pitchFamily="2" charset="-78"/>
              </a:rPr>
              <a:t>یکی از راه </a:t>
            </a:r>
            <a:r>
              <a:rPr lang="fa-IR" sz="1600" dirty="0" err="1">
                <a:solidFill>
                  <a:schemeClr val="bg1"/>
                </a:solidFill>
                <a:cs typeface="B Nazanin" panose="00000400000000000000" pitchFamily="2" charset="-78"/>
              </a:rPr>
              <a:t>هایی</a:t>
            </a:r>
            <a:r>
              <a:rPr lang="fa-IR" sz="1600" dirty="0">
                <a:solidFill>
                  <a:schemeClr val="bg1"/>
                </a:solidFill>
                <a:cs typeface="B Nazanin" panose="00000400000000000000" pitchFamily="2" charset="-78"/>
              </a:rPr>
              <a:t> که می توانید سایت خود را از نفوذ حفظ کنید این است که نسخه </a:t>
            </a:r>
            <a:r>
              <a:rPr lang="fa-IR" sz="1600" dirty="0" err="1">
                <a:solidFill>
                  <a:schemeClr val="bg1"/>
                </a:solidFill>
                <a:cs typeface="B Nazanin" panose="00000400000000000000" pitchFamily="2" charset="-78"/>
              </a:rPr>
              <a:t>وردپرس</a:t>
            </a:r>
            <a:r>
              <a:rPr lang="fa-IR" sz="1600" dirty="0">
                <a:solidFill>
                  <a:schemeClr val="bg1"/>
                </a:solidFill>
                <a:cs typeface="B Nazanin" panose="00000400000000000000" pitchFamily="2" charset="-78"/>
              </a:rPr>
              <a:t> خودتان را با استفاده از کد زیر مخفی کنید.</a:t>
            </a:r>
            <a:endParaRPr lang="fa-IR" sz="1400" dirty="0">
              <a:solidFill>
                <a:schemeClr val="bg1"/>
              </a:solidFill>
              <a:cs typeface="B Nazanin" panose="00000400000000000000" pitchFamily="2" charset="-78"/>
            </a:endParaRPr>
          </a:p>
          <a:p>
            <a:pPr algn="r"/>
            <a:r>
              <a:rPr lang="fa-IR" sz="1400" b="1" dirty="0"/>
              <a:t>4- امتیازات کاربر پایگاه داده را به حداقل برسانید</a:t>
            </a:r>
            <a:endParaRPr lang="fa-IR" sz="1400" dirty="0"/>
          </a:p>
          <a:p>
            <a:pPr algn="r"/>
            <a:r>
              <a:rPr lang="fa-IR" sz="1400" dirty="0">
                <a:solidFill>
                  <a:schemeClr val="bg1"/>
                </a:solidFill>
              </a:rPr>
              <a:t>به کاربران </a:t>
            </a:r>
            <a:r>
              <a:rPr lang="fa-IR" sz="1400" dirty="0" err="1">
                <a:solidFill>
                  <a:schemeClr val="bg1"/>
                </a:solidFill>
              </a:rPr>
              <a:t>دیتابیس</a:t>
            </a:r>
            <a:r>
              <a:rPr lang="fa-IR" sz="1400" dirty="0">
                <a:solidFill>
                  <a:schemeClr val="bg1"/>
                </a:solidFill>
              </a:rPr>
              <a:t> خود امتیازات اضافه ندهید. تغییراتی که آنها می توانند روی سایت شما بدهند باید به شیوه ای باشد که تنها بتوانند وظایف خود را انجام بدهند.</a:t>
            </a:r>
          </a:p>
          <a:p>
            <a:pPr algn="r"/>
            <a:r>
              <a:rPr lang="fa-IR" sz="1400" b="1" dirty="0">
                <a:solidFill>
                  <a:schemeClr val="bg1"/>
                </a:solidFill>
              </a:rPr>
              <a:t>نکته</a:t>
            </a:r>
            <a:r>
              <a:rPr lang="fa-IR" sz="1400" dirty="0">
                <a:solidFill>
                  <a:schemeClr val="bg1"/>
                </a:solidFill>
              </a:rPr>
              <a:t>: هرگز اطلاعات کاربر اصلی (همه دسترسی ها را دارد) را برای دسترسی به پایگاه داده به سایر کاربران ارائه ندهید</a:t>
            </a:r>
            <a:r>
              <a:rPr lang="fa-IR" dirty="0">
                <a:solidFill>
                  <a:schemeClr val="bg1"/>
                </a:solidFill>
              </a:rPr>
              <a:t>.</a:t>
            </a:r>
          </a:p>
          <a:p>
            <a:br>
              <a:rPr lang="fa-IR" sz="1600" dirty="0"/>
            </a:br>
            <a:endParaRPr lang="fa-IR"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246819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435-3912-4FD9-9211-8F708F302686}"/>
              </a:ext>
            </a:extLst>
          </p:cNvPr>
          <p:cNvSpPr>
            <a:spLocks noGrp="1"/>
          </p:cNvSpPr>
          <p:nvPr>
            <p:ph type="ctrTitle"/>
          </p:nvPr>
        </p:nvSpPr>
        <p:spPr>
          <a:xfrm>
            <a:off x="4459356" y="245165"/>
            <a:ext cx="4068418" cy="841514"/>
          </a:xfrm>
        </p:spPr>
        <p:txBody>
          <a:bodyPr/>
          <a:lstStyle/>
          <a:p>
            <a:pPr algn="r" rtl="1"/>
            <a:r>
              <a:rPr lang="ar-SA" sz="1800" dirty="0">
                <a:solidFill>
                  <a:schemeClr val="accent4"/>
                </a:solidFill>
                <a:cs typeface="B Nazanin" panose="00000400000000000000" pitchFamily="2" charset="-78"/>
              </a:rPr>
              <a:t>راه‌های جلوگیری از </a:t>
            </a:r>
            <a:r>
              <a:rPr lang="en-US" sz="1800" dirty="0">
                <a:solidFill>
                  <a:schemeClr val="accent4"/>
                </a:solidFill>
                <a:cs typeface="B Nazanin" panose="00000400000000000000" pitchFamily="2" charset="-78"/>
              </a:rPr>
              <a:t>SQL Injection</a:t>
            </a:r>
            <a:r>
              <a:rPr lang="ar-SA" sz="1800" dirty="0">
                <a:solidFill>
                  <a:schemeClr val="accent4"/>
                </a:solidFill>
                <a:cs typeface="B Nazanin" panose="00000400000000000000" pitchFamily="2" charset="-78"/>
              </a:rPr>
              <a:t>:</a:t>
            </a:r>
            <a:br>
              <a:rPr lang="en-US" sz="1800" dirty="0">
                <a:solidFill>
                  <a:schemeClr val="accent4"/>
                </a:solidFill>
                <a:cs typeface="B Nazanin" panose="00000400000000000000" pitchFamily="2" charset="-78"/>
              </a:rPr>
            </a:br>
            <a:br>
              <a:rPr lang="en-US" sz="1800" dirty="0">
                <a:solidFill>
                  <a:schemeClr val="accent4"/>
                </a:solidFill>
                <a:cs typeface="B Nazanin" panose="00000400000000000000" pitchFamily="2" charset="-78"/>
              </a:rPr>
            </a:br>
            <a:endParaRPr lang="en-US" sz="1800" dirty="0">
              <a:solidFill>
                <a:schemeClr val="accent4"/>
              </a:solidFill>
              <a:cs typeface="B Nazanin" panose="00000400000000000000" pitchFamily="2" charset="-78"/>
            </a:endParaRPr>
          </a:p>
        </p:txBody>
      </p:sp>
      <p:sp>
        <p:nvSpPr>
          <p:cNvPr id="3" name="Subtitle 2">
            <a:extLst>
              <a:ext uri="{FF2B5EF4-FFF2-40B4-BE49-F238E27FC236}">
                <a16:creationId xmlns:a16="http://schemas.microsoft.com/office/drawing/2014/main" id="{B3AF8060-BD4B-48DA-8B34-2F49EF772099}"/>
              </a:ext>
            </a:extLst>
          </p:cNvPr>
          <p:cNvSpPr>
            <a:spLocks noGrp="1"/>
          </p:cNvSpPr>
          <p:nvPr>
            <p:ph type="subTitle" idx="1"/>
          </p:nvPr>
        </p:nvSpPr>
        <p:spPr>
          <a:xfrm>
            <a:off x="757030" y="944167"/>
            <a:ext cx="7629939" cy="3954168"/>
          </a:xfrm>
        </p:spPr>
        <p:txBody>
          <a:bodyPr/>
          <a:lstStyle/>
          <a:p>
            <a:pPr algn="r" rtl="1"/>
            <a:r>
              <a:rPr lang="fa-IR" sz="1600" b="1" dirty="0">
                <a:solidFill>
                  <a:schemeClr val="bg1"/>
                </a:solidFill>
              </a:rPr>
              <a:t>7- اجتناب از استفاده از </a:t>
            </a:r>
            <a:r>
              <a:rPr lang="fa-IR" sz="1600" b="1" dirty="0" err="1">
                <a:solidFill>
                  <a:schemeClr val="bg1"/>
                </a:solidFill>
              </a:rPr>
              <a:t>کاراکترهای</a:t>
            </a:r>
            <a:r>
              <a:rPr lang="fa-IR" sz="1600" b="1" dirty="0">
                <a:solidFill>
                  <a:schemeClr val="bg1"/>
                </a:solidFill>
              </a:rPr>
              <a:t> خاص در کدها</a:t>
            </a:r>
            <a:endParaRPr lang="fa-IR" sz="1600" dirty="0">
              <a:solidFill>
                <a:schemeClr val="bg1"/>
              </a:solidFill>
            </a:endParaRPr>
          </a:p>
          <a:p>
            <a:pPr algn="r" rtl="1"/>
            <a:r>
              <a:rPr lang="fa-IR" sz="1600" dirty="0">
                <a:solidFill>
                  <a:schemeClr val="bg1"/>
                </a:solidFill>
              </a:rPr>
              <a:t>یکی دیگر از راه های جلوگیری از </a:t>
            </a:r>
            <a:r>
              <a:rPr lang="en-US" sz="1600" dirty="0">
                <a:solidFill>
                  <a:schemeClr val="bg1"/>
                </a:solidFill>
              </a:rPr>
              <a:t>SQL Injection </a:t>
            </a:r>
            <a:r>
              <a:rPr lang="fa-IR" sz="1600" dirty="0">
                <a:solidFill>
                  <a:schemeClr val="bg1"/>
                </a:solidFill>
              </a:rPr>
              <a:t>در </a:t>
            </a:r>
            <a:r>
              <a:rPr lang="fa-IR" sz="1600" dirty="0" err="1">
                <a:solidFill>
                  <a:schemeClr val="bg1"/>
                </a:solidFill>
              </a:rPr>
              <a:t>وردپرس</a:t>
            </a:r>
            <a:r>
              <a:rPr lang="fa-IR" sz="1600" dirty="0">
                <a:solidFill>
                  <a:schemeClr val="bg1"/>
                </a:solidFill>
              </a:rPr>
              <a:t> این است که در </a:t>
            </a:r>
            <a:r>
              <a:rPr lang="fa-IR" sz="1600" dirty="0" err="1">
                <a:solidFill>
                  <a:schemeClr val="bg1"/>
                </a:solidFill>
              </a:rPr>
              <a:t>کوئری</a:t>
            </a:r>
            <a:r>
              <a:rPr lang="fa-IR" sz="1600" dirty="0">
                <a:solidFill>
                  <a:schemeClr val="bg1"/>
                </a:solidFill>
              </a:rPr>
              <a:t> ها از </a:t>
            </a:r>
            <a:r>
              <a:rPr lang="fa-IR" sz="1600" dirty="0" err="1">
                <a:solidFill>
                  <a:schemeClr val="bg1"/>
                </a:solidFill>
              </a:rPr>
              <a:t>کاراکترهای</a:t>
            </a:r>
            <a:r>
              <a:rPr lang="fa-IR" sz="1600" dirty="0">
                <a:solidFill>
                  <a:schemeClr val="bg1"/>
                </a:solidFill>
              </a:rPr>
              <a:t> خاص مانند (“)، (‘)، </a:t>
            </a:r>
            <a:r>
              <a:rPr lang="en-US" sz="1600" dirty="0">
                <a:solidFill>
                  <a:schemeClr val="bg1"/>
                </a:solidFill>
              </a:rPr>
              <a:t>x00 ، \x1a\ </a:t>
            </a:r>
            <a:r>
              <a:rPr lang="fa-IR" sz="1600" dirty="0">
                <a:solidFill>
                  <a:schemeClr val="bg1"/>
                </a:solidFill>
              </a:rPr>
              <a:t>استفاده نکنید. این </a:t>
            </a:r>
            <a:r>
              <a:rPr lang="fa-IR" sz="1600" dirty="0" err="1">
                <a:solidFill>
                  <a:schemeClr val="bg1"/>
                </a:solidFill>
              </a:rPr>
              <a:t>کاراکترها</a:t>
            </a:r>
            <a:r>
              <a:rPr lang="fa-IR" sz="1600" dirty="0">
                <a:solidFill>
                  <a:schemeClr val="bg1"/>
                </a:solidFill>
              </a:rPr>
              <a:t> پر خطر هستند و می توانند در طول حمله استفاده شوند. بهتر است یک کد جایگزین برای آنها در نظر بگیرید.</a:t>
            </a:r>
          </a:p>
          <a:p>
            <a:pPr algn="r" rtl="1"/>
            <a:r>
              <a:rPr lang="fa-IR" sz="1600" b="1" dirty="0">
                <a:solidFill>
                  <a:schemeClr val="bg1"/>
                </a:solidFill>
              </a:rPr>
              <a:t>8- </a:t>
            </a:r>
            <a:r>
              <a:rPr lang="fa-IR" sz="1600" b="1" dirty="0" err="1">
                <a:solidFill>
                  <a:schemeClr val="bg1"/>
                </a:solidFill>
              </a:rPr>
              <a:t>آپدیت</a:t>
            </a:r>
            <a:r>
              <a:rPr lang="fa-IR" sz="1600" b="1" dirty="0">
                <a:solidFill>
                  <a:schemeClr val="bg1"/>
                </a:solidFill>
              </a:rPr>
              <a:t> </a:t>
            </a:r>
            <a:r>
              <a:rPr lang="fa-IR" sz="1600" b="1" dirty="0" err="1">
                <a:solidFill>
                  <a:schemeClr val="bg1"/>
                </a:solidFill>
              </a:rPr>
              <a:t>وردپرس</a:t>
            </a:r>
            <a:r>
              <a:rPr lang="fa-IR" sz="1600" b="1" dirty="0">
                <a:solidFill>
                  <a:schemeClr val="bg1"/>
                </a:solidFill>
              </a:rPr>
              <a:t> و افزونه ها</a:t>
            </a:r>
            <a:endParaRPr lang="fa-IR" sz="1600" dirty="0">
              <a:solidFill>
                <a:schemeClr val="bg1"/>
              </a:solidFill>
            </a:endParaRPr>
          </a:p>
          <a:p>
            <a:pPr algn="r" rtl="1"/>
            <a:r>
              <a:rPr lang="fa-IR" sz="1600" dirty="0">
                <a:solidFill>
                  <a:schemeClr val="bg1"/>
                </a:solidFill>
              </a:rPr>
              <a:t>دقت کنید که همیشه </a:t>
            </a:r>
            <a:r>
              <a:rPr lang="fa-IR" sz="1600" dirty="0" err="1">
                <a:solidFill>
                  <a:schemeClr val="bg1"/>
                </a:solidFill>
              </a:rPr>
              <a:t>وردپرس</a:t>
            </a:r>
            <a:r>
              <a:rPr lang="fa-IR" sz="1600" dirty="0">
                <a:solidFill>
                  <a:schemeClr val="bg1"/>
                </a:solidFill>
              </a:rPr>
              <a:t> تان به روز باشد. به علاوه به </a:t>
            </a:r>
            <a:r>
              <a:rPr lang="fa-IR" sz="1600" dirty="0" err="1">
                <a:solidFill>
                  <a:schemeClr val="bg1"/>
                </a:solidFill>
              </a:rPr>
              <a:t>روزرسانی</a:t>
            </a:r>
            <a:r>
              <a:rPr lang="fa-IR" sz="1600" dirty="0">
                <a:solidFill>
                  <a:schemeClr val="bg1"/>
                </a:solidFill>
              </a:rPr>
              <a:t> قالب و افزونه های خود را نیز به صورت دوره ای انجام دهید. استفاده از قالب یا افزونه های </a:t>
            </a:r>
            <a:r>
              <a:rPr lang="fa-IR" sz="1600" dirty="0" err="1">
                <a:solidFill>
                  <a:schemeClr val="bg1"/>
                </a:solidFill>
              </a:rPr>
              <a:t>نال</a:t>
            </a:r>
            <a:r>
              <a:rPr lang="fa-IR" sz="1600" dirty="0">
                <a:solidFill>
                  <a:schemeClr val="bg1"/>
                </a:solidFill>
              </a:rPr>
              <a:t> شده امکان نفوذ را بیشتر می کند. بایستی از افزونه های معتبر در سایت خود استفاده کنید.</a:t>
            </a:r>
          </a:p>
          <a:p>
            <a:pPr algn="r" rtl="1"/>
            <a:r>
              <a:rPr lang="fa-IR" sz="1600" b="1" dirty="0">
                <a:solidFill>
                  <a:schemeClr val="bg1"/>
                </a:solidFill>
              </a:rPr>
              <a:t>9- استفاده از </a:t>
            </a:r>
            <a:r>
              <a:rPr lang="fa-IR" sz="1600" b="1" dirty="0" err="1">
                <a:solidFill>
                  <a:schemeClr val="bg1"/>
                </a:solidFill>
              </a:rPr>
              <a:t>فایروال</a:t>
            </a:r>
            <a:endParaRPr lang="fa-IR" sz="1600" dirty="0">
              <a:solidFill>
                <a:schemeClr val="bg1"/>
              </a:solidFill>
            </a:endParaRPr>
          </a:p>
          <a:p>
            <a:pPr algn="r" rtl="1"/>
            <a:r>
              <a:rPr lang="fa-IR" sz="1600" dirty="0">
                <a:solidFill>
                  <a:schemeClr val="bg1"/>
                </a:solidFill>
              </a:rPr>
              <a:t>وجود یک </a:t>
            </a:r>
            <a:r>
              <a:rPr lang="fa-IR" sz="1600" dirty="0" err="1">
                <a:solidFill>
                  <a:schemeClr val="bg1"/>
                </a:solidFill>
              </a:rPr>
              <a:t>فایروال</a:t>
            </a:r>
            <a:r>
              <a:rPr lang="fa-IR" sz="1600" dirty="0">
                <a:solidFill>
                  <a:schemeClr val="bg1"/>
                </a:solidFill>
              </a:rPr>
              <a:t> سایت شما را در برابر </a:t>
            </a:r>
            <a:r>
              <a:rPr lang="en-US" sz="1600" b="1" dirty="0">
                <a:solidFill>
                  <a:schemeClr val="bg1"/>
                </a:solidFill>
              </a:rPr>
              <a:t>SQL Injection</a:t>
            </a:r>
            <a:r>
              <a:rPr lang="en-US" sz="1600" dirty="0">
                <a:solidFill>
                  <a:schemeClr val="bg1"/>
                </a:solidFill>
              </a:rPr>
              <a:t> </a:t>
            </a:r>
            <a:r>
              <a:rPr lang="fa-IR" sz="1600" dirty="0">
                <a:solidFill>
                  <a:schemeClr val="bg1"/>
                </a:solidFill>
              </a:rPr>
              <a:t>و سایر حملات محافظت می کند. چند نمونه </a:t>
            </a:r>
            <a:r>
              <a:rPr lang="fa-IR" sz="1600" dirty="0" err="1">
                <a:solidFill>
                  <a:schemeClr val="bg1"/>
                </a:solidFill>
              </a:rPr>
              <a:t>فایروال</a:t>
            </a:r>
            <a:r>
              <a:rPr lang="fa-IR" sz="1600" dirty="0">
                <a:solidFill>
                  <a:schemeClr val="bg1"/>
                </a:solidFill>
              </a:rPr>
              <a:t> </a:t>
            </a:r>
            <a:r>
              <a:rPr lang="fa-IR" sz="1600" dirty="0" err="1">
                <a:solidFill>
                  <a:schemeClr val="bg1"/>
                </a:solidFill>
              </a:rPr>
              <a:t>وردپرس</a:t>
            </a:r>
            <a:r>
              <a:rPr lang="fa-IR" sz="1600" dirty="0">
                <a:solidFill>
                  <a:schemeClr val="bg1"/>
                </a:solidFill>
              </a:rPr>
              <a:t> </a:t>
            </a:r>
            <a:r>
              <a:rPr lang="en-US" sz="1600" dirty="0" err="1">
                <a:solidFill>
                  <a:schemeClr val="bg1"/>
                </a:solidFill>
                <a:hlinkClick r:id="rId2">
                  <a:extLst>
                    <a:ext uri="{A12FA001-AC4F-418D-AE19-62706E023703}">
                      <ahyp:hlinkClr xmlns:ahyp="http://schemas.microsoft.com/office/drawing/2018/hyperlinkcolor" val="tx"/>
                    </a:ext>
                  </a:extLst>
                </a:hlinkClick>
              </a:rPr>
              <a:t>itheme</a:t>
            </a:r>
            <a:r>
              <a:rPr lang="en-US" sz="1600" dirty="0">
                <a:solidFill>
                  <a:schemeClr val="bg1"/>
                </a:solidFill>
                <a:hlinkClick r:id="rId2">
                  <a:extLst>
                    <a:ext uri="{A12FA001-AC4F-418D-AE19-62706E023703}">
                      <ahyp:hlinkClr xmlns:ahyp="http://schemas.microsoft.com/office/drawing/2018/hyperlinkcolor" val="tx"/>
                    </a:ext>
                  </a:extLst>
                </a:hlinkClick>
              </a:rPr>
              <a:t> security،</a:t>
            </a:r>
            <a:r>
              <a:rPr lang="en-US" sz="1600" dirty="0">
                <a:solidFill>
                  <a:schemeClr val="bg1"/>
                </a:solidFill>
              </a:rPr>
              <a:t> </a:t>
            </a:r>
            <a:r>
              <a:rPr lang="en-US" sz="1600" dirty="0" err="1">
                <a:solidFill>
                  <a:schemeClr val="bg1"/>
                </a:solidFill>
                <a:hlinkClick r:id="rId3">
                  <a:extLst>
                    <a:ext uri="{A12FA001-AC4F-418D-AE19-62706E023703}">
                      <ahyp:hlinkClr xmlns:ahyp="http://schemas.microsoft.com/office/drawing/2018/hyperlinkcolor" val="tx"/>
                    </a:ext>
                  </a:extLst>
                </a:hlinkClick>
              </a:rPr>
              <a:t>wordfence</a:t>
            </a:r>
            <a:r>
              <a:rPr lang="en-US" sz="1600" dirty="0">
                <a:solidFill>
                  <a:schemeClr val="bg1"/>
                </a:solidFill>
              </a:rPr>
              <a:t>، all in one WP security </a:t>
            </a:r>
            <a:r>
              <a:rPr lang="fa-IR" sz="1600" dirty="0">
                <a:solidFill>
                  <a:schemeClr val="bg1"/>
                </a:solidFill>
              </a:rPr>
              <a:t>و غیره هستند. به علاوه  از </a:t>
            </a:r>
            <a:r>
              <a:rPr lang="fa-IR" sz="1600" dirty="0" err="1">
                <a:solidFill>
                  <a:schemeClr val="bg1"/>
                </a:solidFill>
              </a:rPr>
              <a:t>هاست</a:t>
            </a:r>
            <a:r>
              <a:rPr lang="fa-IR" sz="1600" dirty="0">
                <a:solidFill>
                  <a:schemeClr val="bg1"/>
                </a:solidFill>
              </a:rPr>
              <a:t> خود بپرسید که چه امکانات و راه حل ها امنیتی برای </a:t>
            </a:r>
            <a:r>
              <a:rPr lang="fa-IR" sz="1600" dirty="0" err="1">
                <a:solidFill>
                  <a:schemeClr val="bg1"/>
                </a:solidFill>
              </a:rPr>
              <a:t>وب</a:t>
            </a:r>
            <a:r>
              <a:rPr lang="fa-IR" sz="1600" dirty="0">
                <a:solidFill>
                  <a:schemeClr val="bg1"/>
                </a:solidFill>
              </a:rPr>
              <a:t> سایت شما دارد.</a:t>
            </a:r>
          </a:p>
          <a:p>
            <a:pPr algn="r" rtl="1"/>
            <a:endParaRPr lang="fa-IR"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045820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A9CC-7A72-451D-87D3-B2E11A031858}"/>
              </a:ext>
            </a:extLst>
          </p:cNvPr>
          <p:cNvSpPr>
            <a:spLocks noGrp="1"/>
          </p:cNvSpPr>
          <p:nvPr>
            <p:ph type="ctrTitle"/>
          </p:nvPr>
        </p:nvSpPr>
        <p:spPr>
          <a:xfrm>
            <a:off x="914400" y="421105"/>
            <a:ext cx="4263900" cy="3781876"/>
          </a:xfrm>
        </p:spPr>
        <p:txBody>
          <a:bodyPr/>
          <a:lstStyle/>
          <a:p>
            <a:r>
              <a:rPr lang="en-US" sz="1800" dirty="0"/>
              <a:t>Primary Defenses:</a:t>
            </a:r>
            <a:br>
              <a:rPr lang="en-US" sz="1800" b="0" dirty="0"/>
            </a:br>
            <a:r>
              <a:rPr lang="en-US" sz="1800" dirty="0"/>
              <a:t>Option 1: Use of Prepared Statements (with Parameterized Queries)</a:t>
            </a:r>
            <a:br>
              <a:rPr lang="en-US" sz="1800" b="0" dirty="0"/>
            </a:br>
            <a:r>
              <a:rPr lang="en-US" sz="1800" dirty="0"/>
              <a:t>Option 2: Use of Properly Constructed Stored Procedures</a:t>
            </a:r>
            <a:br>
              <a:rPr lang="en-US" sz="1800" b="0" dirty="0"/>
            </a:br>
            <a:r>
              <a:rPr lang="en-US" sz="1800" dirty="0"/>
              <a:t>Option 3: Allow-list Input Validation</a:t>
            </a:r>
            <a:br>
              <a:rPr lang="en-US" sz="1800" b="0" dirty="0"/>
            </a:br>
            <a:r>
              <a:rPr lang="en-US" sz="1800" dirty="0"/>
              <a:t>Option 4: Escaping All User Supplied Input</a:t>
            </a:r>
            <a:br>
              <a:rPr lang="en-US" sz="1800" b="0" dirty="0"/>
            </a:br>
            <a:r>
              <a:rPr lang="en-US" sz="1800" dirty="0"/>
              <a:t>Additional Defenses:</a:t>
            </a:r>
            <a:br>
              <a:rPr lang="en-US" sz="1800" b="0" dirty="0"/>
            </a:br>
            <a:r>
              <a:rPr lang="en-US" sz="1800" dirty="0"/>
              <a:t>Also: Enforcing Least Privilege</a:t>
            </a:r>
            <a:br>
              <a:rPr lang="en-US" sz="1800" b="0" dirty="0"/>
            </a:br>
            <a:r>
              <a:rPr lang="en-US" sz="1800" dirty="0"/>
              <a:t>Also: Performing Allow-list Input Validation as a Secondary Defense</a:t>
            </a:r>
            <a:br>
              <a:rPr lang="en-US" sz="1600" b="0" dirty="0"/>
            </a:br>
            <a:endParaRPr lang="en-US" sz="1600" dirty="0"/>
          </a:p>
        </p:txBody>
      </p:sp>
    </p:spTree>
    <p:extLst>
      <p:ext uri="{BB962C8B-B14F-4D97-AF65-F5344CB8AC3E}">
        <p14:creationId xmlns:p14="http://schemas.microsoft.com/office/powerpoint/2010/main" val="3326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DD3-C20D-4BC9-8C5F-0E07166194F0}"/>
              </a:ext>
            </a:extLst>
          </p:cNvPr>
          <p:cNvSpPr>
            <a:spLocks noGrp="1"/>
          </p:cNvSpPr>
          <p:nvPr>
            <p:ph type="title"/>
          </p:nvPr>
        </p:nvSpPr>
        <p:spPr>
          <a:xfrm>
            <a:off x="6042991" y="271669"/>
            <a:ext cx="2248767" cy="231913"/>
          </a:xfrm>
        </p:spPr>
        <p:txBody>
          <a:bodyPr/>
          <a:lstStyle/>
          <a:p>
            <a:pPr algn="r" rtl="1"/>
            <a:r>
              <a:rPr lang="en-US" sz="1400" dirty="0">
                <a:cs typeface="B Nazanin" panose="00000400000000000000" pitchFamily="2" charset="-78"/>
              </a:rPr>
              <a:t>SQL INJECTION</a:t>
            </a:r>
            <a:r>
              <a:rPr lang="fa-IR" sz="1400" dirty="0">
                <a:cs typeface="B Nazanin" panose="00000400000000000000" pitchFamily="2" charset="-78"/>
              </a:rPr>
              <a:t> چیست؟</a:t>
            </a:r>
            <a:endParaRPr lang="en-US" sz="14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3BD3011D-D368-4C7A-9E54-D2327144B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2">
            <a:extLst>
              <a:ext uri="{FF2B5EF4-FFF2-40B4-BE49-F238E27FC236}">
                <a16:creationId xmlns:a16="http://schemas.microsoft.com/office/drawing/2014/main" id="{7401DF3A-F1B4-473D-B63F-5A677FEE5BA3}"/>
              </a:ext>
            </a:extLst>
          </p:cNvPr>
          <p:cNvSpPr>
            <a:spLocks noGrp="1"/>
          </p:cNvSpPr>
          <p:nvPr>
            <p:ph type="body" idx="1"/>
          </p:nvPr>
        </p:nvSpPr>
        <p:spPr>
          <a:xfrm>
            <a:off x="2277358" y="703193"/>
            <a:ext cx="6014400" cy="3161700"/>
          </a:xfrm>
        </p:spPr>
        <p:txBody>
          <a:bodyPr/>
          <a:lstStyle/>
          <a:p>
            <a:pPr algn="r"/>
            <a:r>
              <a:rPr lang="en-US" sz="1400" dirty="0" err="1">
                <a:cs typeface="B Nazanin" panose="00000400000000000000" pitchFamily="2" charset="-78"/>
              </a:rPr>
              <a:t>Sql</a:t>
            </a:r>
            <a:r>
              <a:rPr lang="en-US" sz="1400" dirty="0">
                <a:cs typeface="B Nazanin" panose="00000400000000000000" pitchFamily="2" charset="-78"/>
              </a:rPr>
              <a:t> </a:t>
            </a:r>
            <a:r>
              <a:rPr lang="en-US" sz="1600" dirty="0">
                <a:cs typeface="B Nazanin" panose="00000400000000000000" pitchFamily="2" charset="-78"/>
              </a:rPr>
              <a:t>injection</a:t>
            </a:r>
            <a:r>
              <a:rPr lang="fa-IR" sz="1600" dirty="0">
                <a:cs typeface="B Nazanin" panose="00000400000000000000" pitchFamily="2" charset="-78"/>
              </a:rPr>
              <a:t> ، یکی از </a:t>
            </a:r>
            <a:r>
              <a:rPr lang="fa-IR" sz="1600" dirty="0" err="1">
                <a:cs typeface="B Nazanin" panose="00000400000000000000" pitchFamily="2" charset="-78"/>
              </a:rPr>
              <a:t>رایج‌ترین</a:t>
            </a:r>
            <a:r>
              <a:rPr lang="fa-IR" sz="1600" dirty="0">
                <a:cs typeface="B Nazanin" panose="00000400000000000000" pitchFamily="2" charset="-78"/>
              </a:rPr>
              <a:t> </a:t>
            </a:r>
            <a:r>
              <a:rPr lang="fa-IR" sz="1600" dirty="0" err="1">
                <a:cs typeface="B Nazanin" panose="00000400000000000000" pitchFamily="2" charset="-78"/>
              </a:rPr>
              <a:t>روش‌های</a:t>
            </a:r>
            <a:r>
              <a:rPr lang="fa-IR" sz="1600" dirty="0">
                <a:cs typeface="B Nazanin" panose="00000400000000000000" pitchFamily="2" charset="-78"/>
              </a:rPr>
              <a:t> حملات نفوذی به پایگاه داده است. در این نوع حمله، هکر با استفاده از </a:t>
            </a:r>
            <a:r>
              <a:rPr lang="fa-IR" sz="1600" dirty="0" err="1">
                <a:cs typeface="B Nazanin" panose="00000400000000000000" pitchFamily="2" charset="-78"/>
              </a:rPr>
              <a:t>ورودی‌هایی</a:t>
            </a:r>
            <a:r>
              <a:rPr lang="fa-IR" sz="1600" dirty="0">
                <a:cs typeface="B Nazanin" panose="00000400000000000000" pitchFamily="2" charset="-78"/>
              </a:rPr>
              <a:t> که به پایگاه داده فرستاده </a:t>
            </a:r>
            <a:r>
              <a:rPr lang="fa-IR" sz="1600" dirty="0" err="1">
                <a:cs typeface="B Nazanin" panose="00000400000000000000" pitchFamily="2" charset="-78"/>
              </a:rPr>
              <a:t>می‌شوند</a:t>
            </a:r>
            <a:r>
              <a:rPr lang="fa-IR" sz="1600" dirty="0">
                <a:cs typeface="B Nazanin" panose="00000400000000000000" pitchFamily="2" charset="-78"/>
              </a:rPr>
              <a:t>، توانایی اجرای دستورات </a:t>
            </a:r>
            <a:r>
              <a:rPr lang="en-US" sz="1600" dirty="0">
                <a:cs typeface="B Nazanin" panose="00000400000000000000" pitchFamily="2" charset="-78"/>
              </a:rPr>
              <a:t>SQL</a:t>
            </a:r>
            <a:r>
              <a:rPr lang="fa-IR" sz="1600" dirty="0">
                <a:cs typeface="B Nazanin" panose="00000400000000000000" pitchFamily="2" charset="-78"/>
              </a:rPr>
              <a:t> را دارد و </a:t>
            </a:r>
            <a:r>
              <a:rPr lang="fa-IR" sz="1600" dirty="0" err="1">
                <a:cs typeface="B Nazanin" panose="00000400000000000000" pitchFamily="2" charset="-78"/>
              </a:rPr>
              <a:t>می‌تواند</a:t>
            </a:r>
            <a:r>
              <a:rPr lang="fa-IR" sz="1600" dirty="0">
                <a:cs typeface="B Nazanin" panose="00000400000000000000" pitchFamily="2" charset="-78"/>
              </a:rPr>
              <a:t> اطلاعات محرمانه را از پایگاه داده دریافت کند، </a:t>
            </a:r>
            <a:r>
              <a:rPr lang="fa-IR" sz="1600" dirty="0" err="1">
                <a:cs typeface="B Nazanin" panose="00000400000000000000" pitchFamily="2" charset="-78"/>
              </a:rPr>
              <a:t>داده‌های</a:t>
            </a:r>
            <a:r>
              <a:rPr lang="fa-IR" sz="1600" dirty="0">
                <a:cs typeface="B Nazanin" panose="00000400000000000000" pitchFamily="2" charset="-78"/>
              </a:rPr>
              <a:t> موجود را تغییر دهد یا حتی پایگاه داده را به صورت کامل نابود کند.</a:t>
            </a:r>
            <a:endParaRPr lang="en-US" sz="1600" dirty="0">
              <a:cs typeface="B Nazanin" panose="00000400000000000000" pitchFamily="2" charset="-78"/>
            </a:endParaRPr>
          </a:p>
        </p:txBody>
      </p:sp>
      <p:pic>
        <p:nvPicPr>
          <p:cNvPr id="1026" name="Picture 2" descr="What is SQL injection, and how to prevent SQL injection attacks?">
            <a:extLst>
              <a:ext uri="{FF2B5EF4-FFF2-40B4-BE49-F238E27FC236}">
                <a16:creationId xmlns:a16="http://schemas.microsoft.com/office/drawing/2014/main" id="{B06BFAD6-7B6F-4DC4-83F1-1AA11662F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9" y="2087217"/>
            <a:ext cx="4391693" cy="274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6872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3707-3AFB-4F26-8DE8-4461002AB9FA}"/>
              </a:ext>
            </a:extLst>
          </p:cNvPr>
          <p:cNvSpPr>
            <a:spLocks noGrp="1"/>
          </p:cNvSpPr>
          <p:nvPr>
            <p:ph type="ctrTitle"/>
          </p:nvPr>
        </p:nvSpPr>
        <p:spPr>
          <a:xfrm>
            <a:off x="2817750" y="1067446"/>
            <a:ext cx="3118104" cy="1159800"/>
          </a:xfrm>
        </p:spPr>
        <p:txBody>
          <a:bodyPr/>
          <a:lstStyle/>
          <a:p>
            <a:r>
              <a:rPr lang="fa-IR" sz="2000" dirty="0">
                <a:cs typeface="B Nazanin" panose="00000400000000000000" pitchFamily="2" charset="-78"/>
              </a:rPr>
              <a:t>با سپاس از همراهی و توجه شما</a:t>
            </a:r>
            <a:endParaRPr lang="en-US" sz="2000" dirty="0">
              <a:cs typeface="B Nazanin" panose="00000400000000000000" pitchFamily="2" charset="-78"/>
            </a:endParaRPr>
          </a:p>
        </p:txBody>
      </p:sp>
      <p:sp>
        <p:nvSpPr>
          <p:cNvPr id="3" name="Subtitle 2">
            <a:extLst>
              <a:ext uri="{FF2B5EF4-FFF2-40B4-BE49-F238E27FC236}">
                <a16:creationId xmlns:a16="http://schemas.microsoft.com/office/drawing/2014/main" id="{F612B0E9-B0AE-4A35-AF83-914B0B992E2C}"/>
              </a:ext>
            </a:extLst>
          </p:cNvPr>
          <p:cNvSpPr>
            <a:spLocks noGrp="1"/>
          </p:cNvSpPr>
          <p:nvPr>
            <p:ph type="subTitle" idx="1"/>
          </p:nvPr>
        </p:nvSpPr>
        <p:spPr>
          <a:xfrm>
            <a:off x="3965448" y="2571750"/>
            <a:ext cx="606552" cy="448738"/>
          </a:xfrm>
        </p:spPr>
        <p:txBody>
          <a:bodyPr/>
          <a:lstStyle/>
          <a:p>
            <a:r>
              <a:rPr lang="fa-IR" sz="2000" dirty="0">
                <a:cs typeface="B Nazanin" panose="00000400000000000000" pitchFamily="2" charset="-78"/>
              </a:rPr>
              <a:t>پایان</a:t>
            </a:r>
            <a:endParaRPr lang="en-US" sz="2000" dirty="0">
              <a:cs typeface="B Nazanin" panose="00000400000000000000" pitchFamily="2" charset="-78"/>
            </a:endParaRPr>
          </a:p>
        </p:txBody>
      </p:sp>
      <p:sp>
        <p:nvSpPr>
          <p:cNvPr id="4" name="Google Shape;367;p35">
            <a:extLst>
              <a:ext uri="{FF2B5EF4-FFF2-40B4-BE49-F238E27FC236}">
                <a16:creationId xmlns:a16="http://schemas.microsoft.com/office/drawing/2014/main" id="{8214A603-B331-4159-80FB-257D9180218B}"/>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a:solidFill>
                  <a:schemeClr val="bg1"/>
                </a:solidFill>
              </a:rPr>
              <a:t>38</a:t>
            </a:r>
          </a:p>
        </p:txBody>
      </p:sp>
    </p:spTree>
    <p:extLst>
      <p:ext uri="{BB962C8B-B14F-4D97-AF65-F5344CB8AC3E}">
        <p14:creationId xmlns:p14="http://schemas.microsoft.com/office/powerpoint/2010/main" val="23042195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1A38-5623-4FEE-AD7F-DE63FCE49FB6}"/>
              </a:ext>
            </a:extLst>
          </p:cNvPr>
          <p:cNvSpPr>
            <a:spLocks noGrp="1"/>
          </p:cNvSpPr>
          <p:nvPr>
            <p:ph type="title"/>
          </p:nvPr>
        </p:nvSpPr>
        <p:spPr>
          <a:xfrm>
            <a:off x="6049617" y="281492"/>
            <a:ext cx="2334376" cy="347758"/>
          </a:xfrm>
        </p:spPr>
        <p:txBody>
          <a:bodyPr/>
          <a:lstStyle/>
          <a:p>
            <a:pPr algn="r" rtl="1"/>
            <a:r>
              <a:rPr lang="fa-IR" sz="1800" dirty="0">
                <a:cs typeface="B Nazanin" panose="00000400000000000000" pitchFamily="2" charset="-78"/>
              </a:rPr>
              <a:t>مثال از </a:t>
            </a:r>
            <a:r>
              <a:rPr lang="en-US" sz="1800" dirty="0">
                <a:cs typeface="B Nazanin" panose="00000400000000000000" pitchFamily="2" charset="-78"/>
              </a:rPr>
              <a:t>SQL Injection</a:t>
            </a:r>
          </a:p>
        </p:txBody>
      </p:sp>
      <p:sp>
        <p:nvSpPr>
          <p:cNvPr id="3" name="Text Placeholder 2">
            <a:extLst>
              <a:ext uri="{FF2B5EF4-FFF2-40B4-BE49-F238E27FC236}">
                <a16:creationId xmlns:a16="http://schemas.microsoft.com/office/drawing/2014/main" id="{423F7E5A-EBC2-48DD-93E1-5D025C97D20A}"/>
              </a:ext>
            </a:extLst>
          </p:cNvPr>
          <p:cNvSpPr>
            <a:spLocks noGrp="1"/>
          </p:cNvSpPr>
          <p:nvPr>
            <p:ph type="body" idx="1"/>
          </p:nvPr>
        </p:nvSpPr>
        <p:spPr>
          <a:xfrm>
            <a:off x="852220" y="990900"/>
            <a:ext cx="6014400" cy="3574474"/>
          </a:xfrm>
        </p:spPr>
        <p:txBody>
          <a:bodyPr/>
          <a:lstStyle/>
          <a:p>
            <a:pPr algn="r"/>
            <a:r>
              <a:rPr lang="fa-IR" sz="1600" dirty="0">
                <a:cs typeface="B Nazanin" panose="00000400000000000000" pitchFamily="2" charset="-78"/>
              </a:rPr>
              <a:t>.برای مثال، فرض کنید یک </a:t>
            </a:r>
            <a:r>
              <a:rPr lang="fa-IR" sz="1600" dirty="0" err="1">
                <a:cs typeface="B Nazanin" panose="00000400000000000000" pitchFamily="2" charset="-78"/>
              </a:rPr>
              <a:t>وب</a:t>
            </a:r>
            <a:r>
              <a:rPr lang="fa-IR" sz="1600" dirty="0">
                <a:cs typeface="B Nazanin" panose="00000400000000000000" pitchFamily="2" charset="-78"/>
              </a:rPr>
              <a:t> سایت دارای فرم ورود کاربر است که نام کاربری و رمز عبور را از کاربر دریافت </a:t>
            </a:r>
            <a:r>
              <a:rPr lang="fa-IR" sz="1600" dirty="0" err="1">
                <a:cs typeface="B Nazanin" panose="00000400000000000000" pitchFamily="2" charset="-78"/>
              </a:rPr>
              <a:t>می‌کند</a:t>
            </a:r>
            <a:r>
              <a:rPr lang="fa-IR" sz="1600" dirty="0">
                <a:cs typeface="B Nazanin" panose="00000400000000000000" pitchFamily="2" charset="-78"/>
              </a:rPr>
              <a:t> و سپس </a:t>
            </a:r>
            <a:r>
              <a:rPr lang="fa-IR" sz="1600" dirty="0" err="1">
                <a:cs typeface="B Nazanin" panose="00000400000000000000" pitchFamily="2" charset="-78"/>
              </a:rPr>
              <a:t>آن‌ها</a:t>
            </a:r>
            <a:r>
              <a:rPr lang="fa-IR" sz="1600" dirty="0">
                <a:cs typeface="B Nazanin" panose="00000400000000000000" pitchFamily="2" charset="-78"/>
              </a:rPr>
              <a:t> را برای استعلام صحت به پایگاه داده ارسال </a:t>
            </a:r>
            <a:r>
              <a:rPr lang="fa-IR" sz="1600" dirty="0" err="1">
                <a:cs typeface="B Nazanin" panose="00000400000000000000" pitchFamily="2" charset="-78"/>
              </a:rPr>
              <a:t>می‌کند</a:t>
            </a:r>
            <a:r>
              <a:rPr lang="fa-IR" sz="1600" dirty="0">
                <a:cs typeface="B Nazanin" panose="00000400000000000000" pitchFamily="2" charset="-78"/>
              </a:rPr>
              <a:t>. اگر </a:t>
            </a:r>
            <a:r>
              <a:rPr lang="fa-IR" sz="1600" dirty="0" err="1">
                <a:cs typeface="B Nazanin" panose="00000400000000000000" pitchFamily="2" charset="-78"/>
              </a:rPr>
              <a:t>هکری</a:t>
            </a:r>
            <a:r>
              <a:rPr lang="fa-IR" sz="1600" dirty="0">
                <a:cs typeface="B Nazanin" panose="00000400000000000000" pitchFamily="2" charset="-78"/>
              </a:rPr>
              <a:t> توانسته باشد </a:t>
            </a:r>
            <a:r>
              <a:rPr lang="fa-IR" sz="1600" dirty="0" err="1">
                <a:cs typeface="B Nazanin" panose="00000400000000000000" pitchFamily="2" charset="-78"/>
              </a:rPr>
              <a:t>ورودی‌های</a:t>
            </a:r>
            <a:r>
              <a:rPr lang="fa-IR" sz="1600" dirty="0">
                <a:cs typeface="B Nazanin" panose="00000400000000000000" pitchFamily="2" charset="-78"/>
              </a:rPr>
              <a:t> فرم را تغییر دهد و یا </a:t>
            </a:r>
            <a:r>
              <a:rPr lang="fa-IR" sz="1600" dirty="0" err="1">
                <a:cs typeface="B Nazanin" panose="00000400000000000000" pitchFamily="2" charset="-78"/>
              </a:rPr>
              <a:t>کدهایی</a:t>
            </a:r>
            <a:r>
              <a:rPr lang="fa-IR" sz="1600" dirty="0">
                <a:cs typeface="B Nazanin" panose="00000400000000000000" pitchFamily="2" charset="-78"/>
              </a:rPr>
              <a:t> را از طریق فرم اجرا کند، </a:t>
            </a:r>
            <a:r>
              <a:rPr lang="fa-IR" sz="1600" dirty="0" err="1">
                <a:cs typeface="B Nazanin" panose="00000400000000000000" pitchFamily="2" charset="-78"/>
              </a:rPr>
              <a:t>می‌تواند</a:t>
            </a:r>
            <a:r>
              <a:rPr lang="fa-IR" sz="1600" dirty="0">
                <a:cs typeface="B Nazanin" panose="00000400000000000000" pitchFamily="2" charset="-78"/>
              </a:rPr>
              <a:t> دسترسی به پایگاه داده را به دست آورده و اطلاعات محرمانه را به دست آورد. به عنوان مثال، با وارد کردن یک عبارت </a:t>
            </a:r>
            <a:r>
              <a:rPr lang="en-US" sz="1600" dirty="0">
                <a:cs typeface="B Nazanin" panose="00000400000000000000" pitchFamily="2" charset="-78"/>
              </a:rPr>
              <a:t>SQL</a:t>
            </a:r>
            <a:r>
              <a:rPr lang="fa-IR" sz="1600" dirty="0">
                <a:cs typeface="B Nazanin" panose="00000400000000000000" pitchFamily="2" charset="-78"/>
              </a:rPr>
              <a:t> نفوذی مانند ```' </a:t>
            </a:r>
            <a:r>
              <a:rPr lang="en-US" sz="1600" dirty="0">
                <a:cs typeface="B Nazanin" panose="00000400000000000000" pitchFamily="2" charset="-78"/>
              </a:rPr>
              <a:t>OR '1'='1</a:t>
            </a:r>
            <a:r>
              <a:rPr lang="fa-IR" sz="1600" dirty="0">
                <a:cs typeface="B Nazanin" panose="00000400000000000000" pitchFamily="2" charset="-78"/>
              </a:rPr>
              <a:t>``` به جای نام کاربری و رمز عبور، هکر </a:t>
            </a:r>
            <a:r>
              <a:rPr lang="fa-IR" sz="1600" dirty="0" err="1">
                <a:cs typeface="B Nazanin" panose="00000400000000000000" pitchFamily="2" charset="-78"/>
              </a:rPr>
              <a:t>می‌تواند</a:t>
            </a:r>
            <a:r>
              <a:rPr lang="fa-IR" sz="1600" dirty="0">
                <a:cs typeface="B Nazanin" panose="00000400000000000000" pitchFamily="2" charset="-78"/>
              </a:rPr>
              <a:t> دسترسی کامل به پایگاه داده را به دست </a:t>
            </a:r>
            <a:r>
              <a:rPr lang="fa-IR" sz="1600" dirty="0" err="1">
                <a:cs typeface="B Nazanin" panose="00000400000000000000" pitchFamily="2" charset="-78"/>
              </a:rPr>
              <a:t>آورد.برای</a:t>
            </a:r>
            <a:r>
              <a:rPr lang="fa-IR" sz="1600" dirty="0">
                <a:cs typeface="B Nazanin" panose="00000400000000000000" pitchFamily="2" charset="-78"/>
              </a:rPr>
              <a:t> جلوگیری از حملات نفوذی </a:t>
            </a:r>
            <a:r>
              <a:rPr lang="en-US" sz="1600" dirty="0">
                <a:cs typeface="B Nazanin" panose="00000400000000000000" pitchFamily="2" charset="-78"/>
              </a:rPr>
              <a:t>SQL</a:t>
            </a:r>
            <a:r>
              <a:rPr lang="fa-IR" sz="1600" dirty="0">
                <a:cs typeface="B Nazanin" panose="00000400000000000000" pitchFamily="2" charset="-78"/>
              </a:rPr>
              <a:t>، باید از </a:t>
            </a:r>
            <a:r>
              <a:rPr lang="fa-IR" sz="1600" dirty="0" err="1">
                <a:cs typeface="B Nazanin" panose="00000400000000000000" pitchFamily="2" charset="-78"/>
              </a:rPr>
              <a:t>روش‌هایی</a:t>
            </a:r>
            <a:r>
              <a:rPr lang="fa-IR" sz="1600" dirty="0">
                <a:cs typeface="B Nazanin" panose="00000400000000000000" pitchFamily="2" charset="-78"/>
              </a:rPr>
              <a:t> مانند استفاده از پارامترهای مشخص در دستورات </a:t>
            </a:r>
            <a:r>
              <a:rPr lang="en-US" sz="1600" dirty="0">
                <a:cs typeface="B Nazanin" panose="00000400000000000000" pitchFamily="2" charset="-78"/>
              </a:rPr>
              <a:t>SQL</a:t>
            </a:r>
            <a:r>
              <a:rPr lang="fa-IR" sz="1600" dirty="0">
                <a:cs typeface="B Nazanin" panose="00000400000000000000" pitchFamily="2" charset="-78"/>
              </a:rPr>
              <a:t>، استفاده از </a:t>
            </a:r>
            <a:r>
              <a:rPr lang="fa-IR" sz="1600" dirty="0" err="1">
                <a:cs typeface="B Nazanin" panose="00000400000000000000" pitchFamily="2" charset="-78"/>
              </a:rPr>
              <a:t>تابع‌های</a:t>
            </a:r>
            <a:r>
              <a:rPr lang="fa-IR" sz="1600" dirty="0">
                <a:cs typeface="B Nazanin" panose="00000400000000000000" pitchFamily="2" charset="-78"/>
              </a:rPr>
              <a:t> </a:t>
            </a:r>
            <a:r>
              <a:rPr lang="fa-IR" sz="1600" dirty="0" err="1">
                <a:cs typeface="B Nazanin" panose="00000400000000000000" pitchFamily="2" charset="-78"/>
              </a:rPr>
              <a:t>پیش‌فرض</a:t>
            </a:r>
            <a:r>
              <a:rPr lang="fa-IR" sz="1600" dirty="0">
                <a:cs typeface="B Nazanin" panose="00000400000000000000" pitchFamily="2" charset="-78"/>
              </a:rPr>
              <a:t> مانند </a:t>
            </a:r>
            <a:r>
              <a:rPr lang="en-US" sz="1600" dirty="0">
                <a:cs typeface="B Nazanin" panose="00000400000000000000" pitchFamily="2" charset="-78"/>
              </a:rPr>
              <a:t>PDO</a:t>
            </a:r>
            <a:r>
              <a:rPr lang="fa-IR" sz="1600" dirty="0">
                <a:cs typeface="B Nazanin" panose="00000400000000000000" pitchFamily="2" charset="-78"/>
              </a:rPr>
              <a:t> و </a:t>
            </a:r>
            <a:r>
              <a:rPr lang="en-US" sz="1600" dirty="0" err="1">
                <a:cs typeface="B Nazanin" panose="00000400000000000000" pitchFamily="2" charset="-78"/>
              </a:rPr>
              <a:t>mysqli</a:t>
            </a:r>
            <a:r>
              <a:rPr lang="fa-IR" sz="1600" dirty="0">
                <a:cs typeface="B Nazanin" panose="00000400000000000000" pitchFamily="2" charset="-78"/>
              </a:rPr>
              <a:t> در </a:t>
            </a:r>
            <a:r>
              <a:rPr lang="fa-IR" sz="1600" dirty="0" err="1">
                <a:cs typeface="B Nazanin" panose="00000400000000000000" pitchFamily="2" charset="-78"/>
              </a:rPr>
              <a:t>زبان‌های</a:t>
            </a:r>
            <a:r>
              <a:rPr lang="fa-IR" sz="1600" dirty="0">
                <a:cs typeface="B Nazanin" panose="00000400000000000000" pitchFamily="2" charset="-78"/>
              </a:rPr>
              <a:t> </a:t>
            </a:r>
            <a:r>
              <a:rPr lang="fa-IR" sz="1600" dirty="0" err="1">
                <a:cs typeface="B Nazanin" panose="00000400000000000000" pitchFamily="2" charset="-78"/>
              </a:rPr>
              <a:t>برنامه‌نویسی</a:t>
            </a:r>
            <a:r>
              <a:rPr lang="fa-IR" sz="1600" dirty="0">
                <a:cs typeface="B Nazanin" panose="00000400000000000000" pitchFamily="2" charset="-78"/>
              </a:rPr>
              <a:t> و استفاده از </a:t>
            </a:r>
            <a:r>
              <a:rPr lang="fa-IR" sz="1600" dirty="0" err="1">
                <a:cs typeface="B Nazanin" panose="00000400000000000000" pitchFamily="2" charset="-78"/>
              </a:rPr>
              <a:t>فیلترینگ</a:t>
            </a:r>
            <a:r>
              <a:rPr lang="fa-IR" sz="1600" dirty="0">
                <a:cs typeface="B Nazanin" panose="00000400000000000000" pitchFamily="2" charset="-78"/>
              </a:rPr>
              <a:t> و </a:t>
            </a:r>
            <a:r>
              <a:rPr lang="fa-IR" sz="1600" dirty="0" err="1">
                <a:cs typeface="B Nazanin" panose="00000400000000000000" pitchFamily="2" charset="-78"/>
              </a:rPr>
              <a:t>اعتبارسنجی</a:t>
            </a:r>
            <a:r>
              <a:rPr lang="fa-IR" sz="1600" dirty="0">
                <a:cs typeface="B Nazanin" panose="00000400000000000000" pitchFamily="2" charset="-78"/>
              </a:rPr>
              <a:t> </a:t>
            </a:r>
            <a:r>
              <a:rPr lang="fa-IR" sz="1600" dirty="0" err="1">
                <a:cs typeface="B Nazanin" panose="00000400000000000000" pitchFamily="2" charset="-78"/>
              </a:rPr>
              <a:t>داده‌های</a:t>
            </a:r>
            <a:r>
              <a:rPr lang="fa-IR" sz="1600" dirty="0">
                <a:cs typeface="B Nazanin" panose="00000400000000000000" pitchFamily="2" charset="-78"/>
              </a:rPr>
              <a:t> ورودی استفاده کرد. همچنین، باید به </a:t>
            </a:r>
            <a:r>
              <a:rPr lang="fa-IR" sz="1600" dirty="0" err="1">
                <a:cs typeface="B Nazanin" panose="00000400000000000000" pitchFamily="2" charset="-78"/>
              </a:rPr>
              <a:t>روزرسانی‌های</a:t>
            </a:r>
            <a:r>
              <a:rPr lang="fa-IR" sz="1600" dirty="0">
                <a:cs typeface="B Nazanin" panose="00000400000000000000" pitchFamily="2" charset="-78"/>
              </a:rPr>
              <a:t> امنیتی پایگاه داده و </a:t>
            </a:r>
            <a:r>
              <a:rPr lang="fa-IR" sz="1600" dirty="0" err="1">
                <a:cs typeface="B Nazanin" panose="00000400000000000000" pitchFamily="2" charset="-78"/>
              </a:rPr>
              <a:t>سیستم‌های</a:t>
            </a:r>
            <a:r>
              <a:rPr lang="fa-IR" sz="1600" dirty="0">
                <a:cs typeface="B Nazanin" panose="00000400000000000000" pitchFamily="2" charset="-78"/>
              </a:rPr>
              <a:t> مورد استفاده برای اجرای </a:t>
            </a:r>
            <a:r>
              <a:rPr lang="fa-IR" sz="1600" dirty="0" err="1">
                <a:cs typeface="B Nazanin" panose="00000400000000000000" pitchFamily="2" charset="-78"/>
              </a:rPr>
              <a:t>برنامه‌های</a:t>
            </a:r>
            <a:r>
              <a:rPr lang="fa-IR" sz="1600" dirty="0">
                <a:cs typeface="B Nazanin" panose="00000400000000000000" pitchFamily="2" charset="-78"/>
              </a:rPr>
              <a:t> </a:t>
            </a:r>
            <a:r>
              <a:rPr lang="fa-IR" sz="1600" dirty="0" err="1">
                <a:cs typeface="B Nazanin" panose="00000400000000000000" pitchFamily="2" charset="-78"/>
              </a:rPr>
              <a:t>وب</a:t>
            </a:r>
            <a:r>
              <a:rPr lang="fa-IR" sz="1600" dirty="0">
                <a:cs typeface="B Nazanin" panose="00000400000000000000" pitchFamily="2" charset="-78"/>
              </a:rPr>
              <a:t> انجام داده شود.</a:t>
            </a:r>
            <a:endParaRPr lang="en-US" sz="1600" dirty="0">
              <a:cs typeface="B Nazanin" panose="00000400000000000000" pitchFamily="2" charset="-78"/>
            </a:endParaRPr>
          </a:p>
          <a:p>
            <a:pPr algn="r"/>
            <a:endParaRPr lang="en-US" sz="1600" dirty="0"/>
          </a:p>
        </p:txBody>
      </p:sp>
      <p:sp>
        <p:nvSpPr>
          <p:cNvPr id="4" name="Slide Number Placeholder 3">
            <a:extLst>
              <a:ext uri="{FF2B5EF4-FFF2-40B4-BE49-F238E27FC236}">
                <a16:creationId xmlns:a16="http://schemas.microsoft.com/office/drawing/2014/main" id="{A3BBF634-1F12-414F-9CD1-CA2BC5A1DA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22002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021E-2D7B-4509-9B89-709D0C42DFDF}"/>
              </a:ext>
            </a:extLst>
          </p:cNvPr>
          <p:cNvSpPr>
            <a:spLocks noGrp="1"/>
          </p:cNvSpPr>
          <p:nvPr>
            <p:ph type="title"/>
          </p:nvPr>
        </p:nvSpPr>
        <p:spPr>
          <a:xfrm>
            <a:off x="2594880" y="270692"/>
            <a:ext cx="6014400" cy="857400"/>
          </a:xfrm>
        </p:spPr>
        <p:txBody>
          <a:bodyPr/>
          <a:lstStyle/>
          <a:p>
            <a:pPr algn="r"/>
            <a:r>
              <a:rPr lang="ar-SA" sz="1600" dirty="0">
                <a:cs typeface="B Nazanin" panose="00000400000000000000" pitchFamily="2" charset="-78"/>
              </a:rPr>
              <a:t>هکرها با وارد کردن کوئری‌هایی که حاوی دستورات</a:t>
            </a:r>
            <a:r>
              <a:rPr lang="en-US" sz="1600" dirty="0">
                <a:cs typeface="B Nazanin" panose="00000400000000000000" pitchFamily="2" charset="-78"/>
              </a:rPr>
              <a:t> SQL </a:t>
            </a:r>
            <a:r>
              <a:rPr lang="ar-SA" sz="1600" dirty="0">
                <a:cs typeface="B Nazanin" panose="00000400000000000000" pitchFamily="2" charset="-78"/>
              </a:rPr>
              <a:t>هستند، تلاش می‌کنند به پایگاه داده دسترسی پیدا کنند. برخی از کوئری‌هایی که هکرها ممکن است وارد کنند عبارتند از:</a:t>
            </a:r>
            <a:br>
              <a:rPr lang="en-US" sz="1600" dirty="0">
                <a:cs typeface="B Nazanin" panose="00000400000000000000" pitchFamily="2" charset="-78"/>
              </a:rPr>
            </a:br>
            <a:endParaRPr lang="en-US" sz="1600" dirty="0"/>
          </a:p>
        </p:txBody>
      </p:sp>
      <p:sp>
        <p:nvSpPr>
          <p:cNvPr id="3" name="Text Placeholder 2">
            <a:extLst>
              <a:ext uri="{FF2B5EF4-FFF2-40B4-BE49-F238E27FC236}">
                <a16:creationId xmlns:a16="http://schemas.microsoft.com/office/drawing/2014/main" id="{3C5C13A1-B295-41BC-B13B-EFE5B45DA3E2}"/>
              </a:ext>
            </a:extLst>
          </p:cNvPr>
          <p:cNvSpPr>
            <a:spLocks noGrp="1"/>
          </p:cNvSpPr>
          <p:nvPr>
            <p:ph type="body" idx="1"/>
          </p:nvPr>
        </p:nvSpPr>
        <p:spPr>
          <a:xfrm>
            <a:off x="2740534" y="1128092"/>
            <a:ext cx="6014400" cy="2543589"/>
          </a:xfrm>
        </p:spPr>
        <p:txBody>
          <a:bodyPr/>
          <a:lstStyle/>
          <a:p>
            <a:pPr algn="r" rtl="1"/>
            <a:r>
              <a:rPr lang="en-US" sz="1400" dirty="0">
                <a:cs typeface="B Nazanin" panose="00000400000000000000" pitchFamily="2" charset="-78"/>
              </a:rPr>
              <a:t>:</a:t>
            </a:r>
            <a:r>
              <a:rPr lang="en-US" sz="1400" b="1" dirty="0">
                <a:solidFill>
                  <a:schemeClr val="accent4">
                    <a:lumMod val="60000"/>
                    <a:lumOff val="40000"/>
                  </a:schemeClr>
                </a:solidFill>
                <a:cs typeface="B Nazanin" panose="00000400000000000000" pitchFamily="2" charset="-78"/>
              </a:rPr>
              <a:t>UNION SELECT</a:t>
            </a:r>
            <a:r>
              <a:rPr lang="en-US" sz="1400" dirty="0">
                <a:cs typeface="B Nazanin" panose="00000400000000000000" pitchFamily="2" charset="-78"/>
              </a:rPr>
              <a:t> </a:t>
            </a:r>
            <a:r>
              <a:rPr lang="ar-SA" sz="1400" dirty="0">
                <a:cs typeface="B Nazanin" panose="00000400000000000000" pitchFamily="2" charset="-78"/>
              </a:rPr>
              <a:t>این کوئری برای ادغام دو جدول با ساختار مشابه استفاده می‌شود. هکر با استفاده از این کوئری، می‌تواند اطلاعاتی را که در جدول دیگری وجود دارد، به جدول فعلی اضافه کند</a:t>
            </a:r>
            <a:endParaRPr lang="en-US" sz="1400" dirty="0">
              <a:cs typeface="B Nazanin" panose="00000400000000000000" pitchFamily="2" charset="-78"/>
            </a:endParaRPr>
          </a:p>
          <a:p>
            <a:pPr algn="r" rtl="1"/>
            <a:r>
              <a:rPr lang="en-US" sz="1400" dirty="0">
                <a:cs typeface="B Nazanin" panose="00000400000000000000" pitchFamily="2" charset="-78"/>
              </a:rPr>
              <a:t> :</a:t>
            </a:r>
            <a:r>
              <a:rPr lang="en-US" sz="1400" b="1" dirty="0">
                <a:solidFill>
                  <a:schemeClr val="accent4">
                    <a:lumMod val="60000"/>
                    <a:lumOff val="40000"/>
                  </a:schemeClr>
                </a:solidFill>
                <a:cs typeface="B Nazanin" panose="00000400000000000000" pitchFamily="2" charset="-78"/>
              </a:rPr>
              <a:t>OR 1=1 </a:t>
            </a:r>
            <a:r>
              <a:rPr lang="ar-SA" sz="1400" dirty="0">
                <a:cs typeface="B Nazanin" panose="00000400000000000000" pitchFamily="2" charset="-78"/>
              </a:rPr>
              <a:t>این کوئری برای بررسی موجود بودن یک شرط در دستور</a:t>
            </a:r>
            <a:r>
              <a:rPr lang="en-US" sz="1400" dirty="0">
                <a:cs typeface="B Nazanin" panose="00000400000000000000" pitchFamily="2" charset="-78"/>
              </a:rPr>
              <a:t> SELECT </a:t>
            </a:r>
            <a:r>
              <a:rPr lang="ar-SA" sz="1400" dirty="0">
                <a:cs typeface="B Nazanin" panose="00000400000000000000" pitchFamily="2" charset="-78"/>
              </a:rPr>
              <a:t>استفاده می‌شود. اگر هکر این کوئری را وارد کند، شرطی که می‌خواهد بررسی شود را تائید خواهد کرد</a:t>
            </a:r>
            <a:r>
              <a:rPr lang="en-US" sz="1400" dirty="0">
                <a:cs typeface="B Nazanin" panose="00000400000000000000" pitchFamily="2" charset="-78"/>
              </a:rPr>
              <a:t>.</a:t>
            </a:r>
          </a:p>
          <a:p>
            <a:pPr algn="r" rtl="1"/>
            <a:r>
              <a:rPr lang="en-US" sz="1400" dirty="0">
                <a:cs typeface="B Nazanin" panose="00000400000000000000" pitchFamily="2" charset="-78"/>
              </a:rPr>
              <a:t>:</a:t>
            </a:r>
            <a:r>
              <a:rPr lang="en-US" sz="1400" b="1" dirty="0">
                <a:solidFill>
                  <a:schemeClr val="accent4">
                    <a:lumMod val="60000"/>
                    <a:lumOff val="40000"/>
                  </a:schemeClr>
                </a:solidFill>
                <a:cs typeface="B Nazanin" panose="00000400000000000000" pitchFamily="2" charset="-78"/>
              </a:rPr>
              <a:t>DROP TABLE </a:t>
            </a:r>
            <a:r>
              <a:rPr lang="ar-SA" sz="1400" dirty="0">
                <a:cs typeface="B Nazanin" panose="00000400000000000000" pitchFamily="2" charset="-78"/>
              </a:rPr>
              <a:t>این کوئری برای حذف یک جدول از پایگاه داده استفاده می‌شود. با وارد کردن این کوئری، هکر می‌تواند جدولی را از پایگاه داده حذف کند</a:t>
            </a:r>
            <a:r>
              <a:rPr lang="en-US" sz="1400" dirty="0">
                <a:cs typeface="B Nazanin" panose="00000400000000000000" pitchFamily="2" charset="-78"/>
              </a:rPr>
              <a:t>.</a:t>
            </a:r>
          </a:p>
          <a:p>
            <a:pPr algn="r" rtl="1"/>
            <a:r>
              <a:rPr lang="en-US" sz="1400" dirty="0">
                <a:cs typeface="B Nazanin" panose="00000400000000000000" pitchFamily="2" charset="-78"/>
              </a:rPr>
              <a:t>:</a:t>
            </a:r>
            <a:r>
              <a:rPr lang="en-US" sz="1400" b="1" dirty="0">
                <a:solidFill>
                  <a:schemeClr val="accent4">
                    <a:lumMod val="60000"/>
                    <a:lumOff val="40000"/>
                  </a:schemeClr>
                </a:solidFill>
                <a:cs typeface="B Nazanin" panose="00000400000000000000" pitchFamily="2" charset="-78"/>
              </a:rPr>
              <a:t>INSERT INTO users</a:t>
            </a:r>
            <a:r>
              <a:rPr lang="en-US" sz="1400" dirty="0">
                <a:cs typeface="B Nazanin" panose="00000400000000000000" pitchFamily="2" charset="-78"/>
              </a:rPr>
              <a:t> </a:t>
            </a:r>
            <a:r>
              <a:rPr lang="ar-SA" sz="1400" dirty="0">
                <a:cs typeface="B Nazanin" panose="00000400000000000000" pitchFamily="2" charset="-78"/>
              </a:rPr>
              <a:t>این کوئری برای اضافه کردن یک رکورد جدید به جدول کاربران استفاده می‌شود. با وارد کردن این کوئری، هکر می‌تواند یک رکورد جدید با اطلاعاتی که می‌خواهد، به جدول کاربران اضافه کند</a:t>
            </a:r>
            <a:r>
              <a:rPr lang="en-US" sz="1400" dirty="0">
                <a:cs typeface="B Nazanin" panose="00000400000000000000" pitchFamily="2" charset="-78"/>
              </a:rPr>
              <a:t>.</a:t>
            </a:r>
          </a:p>
          <a:p>
            <a:pPr algn="r"/>
            <a:endParaRPr lang="en-US" sz="12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966D6EC-4D05-4BF7-8C0F-694B588F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2050" name="Picture 2" descr="An Introduction to SQL Injection Attacks – Technology@Wooster">
            <a:extLst>
              <a:ext uri="{FF2B5EF4-FFF2-40B4-BE49-F238E27FC236}">
                <a16:creationId xmlns:a16="http://schemas.microsoft.com/office/drawing/2014/main" id="{03AD201B-6A1A-4574-B917-4710822F1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78" y="3222626"/>
            <a:ext cx="26479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62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85800" y="1032750"/>
            <a:ext cx="3584672" cy="1980600"/>
          </a:xfrm>
          <a:prstGeom prst="rect">
            <a:avLst/>
          </a:prstGeom>
        </p:spPr>
        <p:txBody>
          <a:bodyPr spcFirstLastPara="1" wrap="square" lIns="0" tIns="0" rIns="0" bIns="0" anchor="t" anchorCtr="0">
            <a:noAutofit/>
          </a:bodyPr>
          <a:lstStyle/>
          <a:p>
            <a:pPr lvl="0" algn="ctr"/>
            <a:r>
              <a:rPr lang="fa-IR" sz="3600" dirty="0">
                <a:solidFill>
                  <a:schemeClr val="accent4">
                    <a:lumMod val="60000"/>
                    <a:lumOff val="40000"/>
                  </a:schemeClr>
                </a:solidFill>
                <a:latin typeface="Simplified Arabic" panose="02020603050405020304" pitchFamily="18" charset="-78"/>
                <a:cs typeface="B Nazanin" panose="00000400000000000000" pitchFamily="2" charset="-78"/>
              </a:rPr>
              <a:t>2.</a:t>
            </a:r>
            <a:r>
              <a:rPr lang="fa-IR" sz="3600" dirty="0">
                <a:cs typeface="B Nazanin" panose="00000400000000000000" pitchFamily="2" charset="-78"/>
              </a:rPr>
              <a:t> پیاده سازی قسمت اول پروژه</a:t>
            </a:r>
            <a:endParaRPr sz="36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021E-2D7B-4509-9B89-709D0C42DFDF}"/>
              </a:ext>
            </a:extLst>
          </p:cNvPr>
          <p:cNvSpPr>
            <a:spLocks noGrp="1"/>
          </p:cNvSpPr>
          <p:nvPr>
            <p:ph type="title"/>
          </p:nvPr>
        </p:nvSpPr>
        <p:spPr>
          <a:xfrm>
            <a:off x="2567716" y="259578"/>
            <a:ext cx="6014400" cy="297913"/>
          </a:xfrm>
        </p:spPr>
        <p:txBody>
          <a:bodyPr/>
          <a:lstStyle/>
          <a:p>
            <a:pPr algn="r" rtl="1"/>
            <a:r>
              <a:rPr lang="ar-SA" sz="1600" dirty="0">
                <a:solidFill>
                  <a:schemeClr val="accent4">
                    <a:lumMod val="60000"/>
                    <a:lumOff val="40000"/>
                  </a:schemeClr>
                </a:solidFill>
                <a:cs typeface="B Nazanin" panose="00000400000000000000" pitchFamily="2" charset="-78"/>
              </a:rPr>
              <a:t> </a:t>
            </a:r>
            <a:r>
              <a:rPr lang="ar-SA" sz="2000" dirty="0">
                <a:solidFill>
                  <a:schemeClr val="accent4">
                    <a:lumMod val="60000"/>
                    <a:lumOff val="40000"/>
                  </a:schemeClr>
                </a:solidFill>
                <a:cs typeface="B Nazanin" panose="00000400000000000000" pitchFamily="2" charset="-78"/>
              </a:rPr>
              <a:t>کد پایتون برای تست نفوذ به دیتابیس مجازی</a:t>
            </a:r>
            <a:r>
              <a:rPr lang="en-US" sz="2000" dirty="0">
                <a:solidFill>
                  <a:schemeClr val="accent4">
                    <a:lumMod val="60000"/>
                    <a:lumOff val="40000"/>
                  </a:schemeClr>
                </a:solidFill>
                <a:cs typeface="B Nazanin" panose="00000400000000000000" pitchFamily="2" charset="-78"/>
              </a:rPr>
              <a:t> </a:t>
            </a:r>
            <a:r>
              <a:rPr lang="en-US" sz="1600" dirty="0">
                <a:solidFill>
                  <a:schemeClr val="accent4">
                    <a:lumMod val="60000"/>
                    <a:lumOff val="40000"/>
                  </a:schemeClr>
                </a:solidFill>
                <a:cs typeface="B Nazanin" panose="00000400000000000000" pitchFamily="2" charset="-78"/>
              </a:rPr>
              <a:t>DVWA</a:t>
            </a:r>
            <a:endParaRPr lang="en-US" sz="1600" dirty="0">
              <a:solidFill>
                <a:schemeClr val="accent4">
                  <a:lumMod val="60000"/>
                  <a:lumOff val="40000"/>
                </a:schemeClr>
              </a:solidFill>
            </a:endParaRPr>
          </a:p>
        </p:txBody>
      </p:sp>
      <p:sp>
        <p:nvSpPr>
          <p:cNvPr id="3" name="Text Placeholder 2">
            <a:extLst>
              <a:ext uri="{FF2B5EF4-FFF2-40B4-BE49-F238E27FC236}">
                <a16:creationId xmlns:a16="http://schemas.microsoft.com/office/drawing/2014/main" id="{3C5C13A1-B295-41BC-B13B-EFE5B45DA3E2}"/>
              </a:ext>
            </a:extLst>
          </p:cNvPr>
          <p:cNvSpPr>
            <a:spLocks noGrp="1"/>
          </p:cNvSpPr>
          <p:nvPr>
            <p:ph type="body" idx="1"/>
          </p:nvPr>
        </p:nvSpPr>
        <p:spPr>
          <a:xfrm>
            <a:off x="3014884" y="706986"/>
            <a:ext cx="6014400" cy="2543589"/>
          </a:xfrm>
        </p:spPr>
        <p:txBody>
          <a:bodyPr/>
          <a:lstStyle/>
          <a:p>
            <a:pPr algn="r" rtl="1"/>
            <a:r>
              <a:rPr lang="ar-SA" sz="1600" dirty="0">
                <a:cs typeface="B Nazanin" panose="00000400000000000000" pitchFamily="2" charset="-78"/>
              </a:rPr>
              <a:t>یک کد پایتون برای تست نفوذ به دیتابیس مجازی</a:t>
            </a:r>
            <a:r>
              <a:rPr lang="en-US" sz="1600" dirty="0">
                <a:cs typeface="B Nazanin" panose="00000400000000000000" pitchFamily="2" charset="-78"/>
              </a:rPr>
              <a:t> DVWA (Damn Vulnerable Web Application) </a:t>
            </a:r>
            <a:r>
              <a:rPr lang="ar-SA" sz="1600" dirty="0">
                <a:cs typeface="B Nazanin" panose="00000400000000000000" pitchFamily="2" charset="-78"/>
              </a:rPr>
              <a:t>است که با استفاده از زبان پایتون نوشته شده است</a:t>
            </a:r>
            <a:r>
              <a:rPr lang="en-US" sz="1600" dirty="0">
                <a:cs typeface="B Nazanin" panose="00000400000000000000" pitchFamily="2" charset="-78"/>
              </a:rPr>
              <a:t>.</a:t>
            </a:r>
            <a:r>
              <a:rPr lang="ar-SA" sz="1600" dirty="0">
                <a:cs typeface="B Nazanin" panose="00000400000000000000" pitchFamily="2" charset="-78"/>
              </a:rPr>
              <a:t>در این برنامه، یک لیست از پارامترهای مختلف برای تست نفوذ به دیتابیس تنظیم شده است. هر پارامتر شامل دو فیلد است</a:t>
            </a:r>
            <a:r>
              <a:rPr lang="en-US" sz="1600" dirty="0">
                <a:cs typeface="B Nazanin" panose="00000400000000000000" pitchFamily="2" charset="-78"/>
              </a:rPr>
              <a:t>:</a:t>
            </a:r>
            <a:r>
              <a:rPr lang="en-US" sz="1600" dirty="0">
                <a:solidFill>
                  <a:schemeClr val="accent4">
                    <a:lumMod val="60000"/>
                    <a:lumOff val="40000"/>
                  </a:schemeClr>
                </a:solidFill>
                <a:cs typeface="B Nazanin" panose="00000400000000000000" pitchFamily="2" charset="-78"/>
              </a:rPr>
              <a:t> name</a:t>
            </a:r>
            <a:r>
              <a:rPr lang="en-US" sz="1600" dirty="0">
                <a:cs typeface="B Nazanin" panose="00000400000000000000" pitchFamily="2" charset="-78"/>
              </a:rPr>
              <a:t> </a:t>
            </a:r>
            <a:r>
              <a:rPr lang="ar-SA" sz="1600" dirty="0">
                <a:cs typeface="B Nazanin" panose="00000400000000000000" pitchFamily="2" charset="-78"/>
              </a:rPr>
              <a:t>و </a:t>
            </a:r>
            <a:r>
              <a:rPr lang="en-US" sz="1600" dirty="0">
                <a:solidFill>
                  <a:schemeClr val="accent4">
                    <a:lumMod val="60000"/>
                    <a:lumOff val="40000"/>
                  </a:schemeClr>
                </a:solidFill>
                <a:cs typeface="B Nazanin" panose="00000400000000000000" pitchFamily="2" charset="-78"/>
              </a:rPr>
              <a:t>payload.</a:t>
            </a:r>
            <a:r>
              <a:rPr lang="en-US" sz="1600" dirty="0">
                <a:cs typeface="B Nazanin" panose="00000400000000000000" pitchFamily="2" charset="-78"/>
              </a:rPr>
              <a:t> </a:t>
            </a:r>
            <a:r>
              <a:rPr lang="ar-SA" sz="1600" dirty="0">
                <a:cs typeface="B Nazanin" panose="00000400000000000000" pitchFamily="2" charset="-78"/>
              </a:rPr>
              <a:t>فیلد </a:t>
            </a:r>
            <a:r>
              <a:rPr lang="en-US" sz="1600" dirty="0">
                <a:cs typeface="B Nazanin" panose="00000400000000000000" pitchFamily="2" charset="-78"/>
              </a:rPr>
              <a:t>name </a:t>
            </a:r>
            <a:r>
              <a:rPr lang="ar-SA" sz="1600" dirty="0">
                <a:cs typeface="B Nazanin" panose="00000400000000000000" pitchFamily="2" charset="-78"/>
              </a:rPr>
              <a:t>عنوان پارامتر را مشخص می‌کند و فیلد </a:t>
            </a:r>
            <a:r>
              <a:rPr lang="en-US" sz="1600" dirty="0">
                <a:cs typeface="B Nazanin" panose="00000400000000000000" pitchFamily="2" charset="-78"/>
              </a:rPr>
              <a:t>payload </a:t>
            </a:r>
            <a:r>
              <a:rPr lang="ar-SA" sz="1600" dirty="0">
                <a:cs typeface="B Nazanin" panose="00000400000000000000" pitchFamily="2" charset="-78"/>
              </a:rPr>
              <a:t>حمله‌ای است که به سمت دیتابیس ارسال می‌شود. این حملات شامل استفاده از</a:t>
            </a:r>
            <a:r>
              <a:rPr lang="en-US" sz="1600" dirty="0">
                <a:cs typeface="B Nazanin" panose="00000400000000000000" pitchFamily="2" charset="-78"/>
              </a:rPr>
              <a:t> SQL injection </a:t>
            </a:r>
            <a:r>
              <a:rPr lang="ar-SA" sz="1600" dirty="0">
                <a:cs typeface="B Nazanin" panose="00000400000000000000" pitchFamily="2" charset="-78"/>
              </a:rPr>
              <a:t>هستند</a:t>
            </a:r>
            <a:r>
              <a:rPr lang="en-US" sz="1600" dirty="0">
                <a:cs typeface="B Nazanin" panose="00000400000000000000" pitchFamily="2" charset="-78"/>
              </a:rPr>
              <a:t>.</a:t>
            </a:r>
            <a:r>
              <a:rPr lang="ar-SA" sz="1600" dirty="0">
                <a:cs typeface="B Nazanin" panose="00000400000000000000" pitchFamily="2" charset="-78"/>
              </a:rPr>
              <a:t>سپس، توابعی تعریف شده‌اند و  تابع </a:t>
            </a:r>
            <a:r>
              <a:rPr lang="en-US" sz="1600" dirty="0" err="1">
                <a:solidFill>
                  <a:schemeClr val="accent4">
                    <a:lumMod val="60000"/>
                    <a:lumOff val="40000"/>
                  </a:schemeClr>
                </a:solidFill>
                <a:cs typeface="B Nazanin" panose="00000400000000000000" pitchFamily="2" charset="-78"/>
              </a:rPr>
              <a:t>send_request</a:t>
            </a:r>
            <a:r>
              <a:rPr lang="en-US" sz="1600" dirty="0">
                <a:solidFill>
                  <a:schemeClr val="accent4">
                    <a:lumMod val="60000"/>
                    <a:lumOff val="40000"/>
                  </a:schemeClr>
                </a:solidFill>
                <a:cs typeface="B Nazanin" panose="00000400000000000000" pitchFamily="2" charset="-78"/>
              </a:rPr>
              <a:t> </a:t>
            </a:r>
            <a:r>
              <a:rPr lang="ar-SA" sz="1600" dirty="0">
                <a:cs typeface="B Nazanin" panose="00000400000000000000" pitchFamily="2" charset="-78"/>
              </a:rPr>
              <a:t>وظیفه ارسال درخواست با پارامترهای مشخص شده را دارد و محتوای دریافتی را در یک فایل مشخص ذخیره می‌کند. </a:t>
            </a:r>
            <a:endParaRPr lang="en-US" sz="1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966D6EC-4D05-4BF7-8C0F-694B588F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098" name="Picture 2" descr="پایگاه داده چیست؟ سرور مجازی - خرید سرور مجازی - سرور اختصاصی - هاست |  شاپینگ سرور">
            <a:extLst>
              <a:ext uri="{FF2B5EF4-FFF2-40B4-BE49-F238E27FC236}">
                <a16:creationId xmlns:a16="http://schemas.microsoft.com/office/drawing/2014/main" id="{3644554B-8679-4001-A409-F7706826B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85" y="2923816"/>
            <a:ext cx="3753526" cy="202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182693"/>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1540</TotalTime>
  <Words>3908</Words>
  <Application>Microsoft Office PowerPoint</Application>
  <PresentationFormat>On-screen Show (16:9)</PresentationFormat>
  <Paragraphs>222</Paragraphs>
  <Slides>50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Muli</vt:lpstr>
      <vt:lpstr>Arial</vt:lpstr>
      <vt:lpstr>Calibri</vt:lpstr>
      <vt:lpstr>Simplified Arabic</vt:lpstr>
      <vt:lpstr>Lexend Deca</vt:lpstr>
      <vt:lpstr>B Nazanin</vt:lpstr>
      <vt:lpstr>Aliena template</vt:lpstr>
      <vt:lpstr>PowerPoint Presentation</vt:lpstr>
      <vt:lpstr>فهرست</vt:lpstr>
      <vt:lpstr>1. SQL injection </vt:lpstr>
      <vt:lpstr>PowerPoint Presentation</vt:lpstr>
      <vt:lpstr>SQL INJECTION چیست؟</vt:lpstr>
      <vt:lpstr>مثال از SQL Injection</vt:lpstr>
      <vt:lpstr>هکرها با وارد کردن کوئری‌هایی که حاوی دستورات SQL هستند، تلاش می‌کنند به پایگاه داده دسترسی پیدا کنند. برخی از کوئری‌هایی که هکرها ممکن است وارد کنند عبارتند از: </vt:lpstr>
      <vt:lpstr>2. پیاده سازی قسمت اول پروژه</vt:lpstr>
      <vt:lpstr> کد پایتون برای تست نفوذ به دیتابیس مجازی DVWA</vt:lpstr>
      <vt:lpstr> کد پایتون برای تست نفوذ به دیتابیس مجازی DVWA</vt:lpstr>
      <vt:lpstr> کد پایتون برای تست نفوذ به دیتابیس مجازی DVWA</vt:lpstr>
      <vt:lpstr>عکس از خروجی فایل های HTML</vt:lpstr>
      <vt:lpstr>عکس از خروجی فایل های HTML</vt:lpstr>
      <vt:lpstr>عکس از خروجی فایل های HTML</vt:lpstr>
      <vt:lpstr>قسمت دوم پروژه</vt:lpstr>
      <vt:lpstr>PowerPoint Presentation</vt:lpstr>
      <vt:lpstr>ابزار های تست نفوذ وب</vt:lpstr>
      <vt:lpstr>ابزار های تست نفوذ وب</vt:lpstr>
      <vt:lpstr>ابزار های تست نفوذ وب</vt:lpstr>
      <vt:lpstr>ابزار های تست نفوذ وب</vt:lpstr>
      <vt:lpstr>ابزار های تست نفوذ وب</vt:lpstr>
      <vt:lpstr>ابزار های تست نفوذ وب</vt:lpstr>
      <vt:lpstr>مرور کلی بر بزار های تست نفوذ وب</vt:lpstr>
      <vt:lpstr>2. پیاده سازی قسمت دوم پروژه</vt:lpstr>
      <vt:lpstr>پیاده سازی قسمت دوم پروژه</vt:lpstr>
      <vt:lpstr>پیاده سازی قسمت دوم پروژه</vt:lpstr>
      <vt:lpstr>لیست آسیب پذیری ها </vt:lpstr>
      <vt:lpstr>برخی از آسیب‌پذیری‌های مشخص شده در این لیست عبارتند از:</vt:lpstr>
      <vt:lpstr>Absence of Anti-CSRF Tokens</vt:lpstr>
      <vt:lpstr>Application Error Disclosur</vt:lpstr>
      <vt:lpstr>برخی از آسیب‌پذیری‌های مشخص شده در این لیست عبارتند از:</vt:lpstr>
      <vt:lpstr>Missing Anti-clickjacking Header</vt:lpstr>
      <vt:lpstr>یک حمله ازمایشی XSS نیز در DVWA انجام دادیم: </vt:lpstr>
      <vt:lpstr>یک حمله ازمایشی XSS نیز در DVWA انجام دادیم: </vt:lpstr>
      <vt:lpstr>قسمت سوم پروژه</vt:lpstr>
      <vt:lpstr>PowerPoint Presentation</vt:lpstr>
      <vt:lpstr>جوانب اسیب پذیری SQL </vt:lpstr>
      <vt:lpstr>جوانب اسیب پذیری SQL </vt:lpstr>
      <vt:lpstr>راه‌های جلوگیری از SQL Injection:  </vt:lpstr>
      <vt:lpstr>راه‌های جلوگیری از SQL Injection:  </vt:lpstr>
      <vt:lpstr>راه‌های جلوگیری از SQL Injection:  </vt:lpstr>
      <vt:lpstr>راه‌های جلوگیری از SQL Injection:  </vt:lpstr>
      <vt:lpstr>راه‌های جلوگیری از SQL Injection:  </vt:lpstr>
      <vt:lpstr>راه‌های جلوگیری از SQL Injection:  </vt:lpstr>
      <vt:lpstr>دلیل رواج حملات SQL Injection:  </vt:lpstr>
      <vt:lpstr>راه‌های جلوگیری از SQL Injection:  </vt:lpstr>
      <vt:lpstr>راه‌های جلوگیری از SQL Injection:  </vt:lpstr>
      <vt:lpstr>راه‌های جلوگیری از SQL Injection:  </vt:lpstr>
      <vt:lpstr>Primary Defenses: Option 1: Use of Prepared Statements (with Parameterized Queries) Option 2: Use of Properly Constructed Stored Procedures Option 3: Allow-list Input Validation Option 4: Escaping All User Supplied Input Additional Defenses: Also: Enforcing Least Privilege Also: Performing Allow-list Input Validation as a Secondary Defense </vt:lpstr>
      <vt:lpstr>با سپاس از همراهی و توجه شما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Sara Younesi</dc:creator>
  <cp:lastModifiedBy>Sara  Younesi</cp:lastModifiedBy>
  <cp:revision>109</cp:revision>
  <dcterms:modified xsi:type="dcterms:W3CDTF">2023-07-07T14:46:31Z</dcterms:modified>
</cp:coreProperties>
</file>