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T Sans Narrow"/>
      <p:regular r:id="rId25"/>
      <p:bold r:id="rId26"/>
    </p:embeddedFont>
    <p:embeddedFont>
      <p:font typeface="Roboto Mono"/>
      <p:regular r:id="rId27"/>
      <p:bold r:id="rId28"/>
      <p:italic r:id="rId29"/>
      <p:boldItalic r:id="rId30"/>
    </p:embeddedFont>
    <p:embeddedFont>
      <p:font typeface="Open Sans"/>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RobotoMono-bold.fntdata"/><Relationship Id="rId27" Type="http://schemas.openxmlformats.org/officeDocument/2006/relationships/font" Target="fonts/RobotoMon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regular.fntdata"/><Relationship Id="rId30" Type="http://schemas.openxmlformats.org/officeDocument/2006/relationships/font" Target="fonts/RobotoMono-boldItalic.fntdata"/><Relationship Id="rId11" Type="http://schemas.openxmlformats.org/officeDocument/2006/relationships/slide" Target="slides/slide6.xml"/><Relationship Id="rId33" Type="http://schemas.openxmlformats.org/officeDocument/2006/relationships/font" Target="fonts/OpenSans-italic.fntdata"/><Relationship Id="rId10" Type="http://schemas.openxmlformats.org/officeDocument/2006/relationships/slide" Target="slides/slide5.xml"/><Relationship Id="rId32" Type="http://schemas.openxmlformats.org/officeDocument/2006/relationships/font" Target="fonts/OpenSans-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OpenSans-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707e265cc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707e265cc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707e265cc_0_1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707e265cc_0_1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707e265cc_0_1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5707e265cc_0_1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707e265cc_0_1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707e265cc_0_1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707e265cc_0_1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707e265cc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5707e265cc_0_1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707e265cc_0_1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707e265cc_0_1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707e265cc_0_1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5707e265cc_0_1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5707e265cc_0_1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707e265cc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707e265cc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5707e265cc_0_1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5707e265cc_0_1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707e265cc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707e265cc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707e265cc_0_1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707e265cc_0_1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707e265cc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707e265cc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707e265cc_0_1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707e265cc_0_1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707e265cc_0_1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707e265cc_0_1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707e265cc_0_1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707e265cc_0_1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707e265cc_0_1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707e265cc_0_1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707e265cc_0_1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707e265cc_0_1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no.of" TargetMode="Externa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824000" y="1613825"/>
            <a:ext cx="6055200" cy="1872900"/>
          </a:xfrm>
          <a:prstGeom prst="rect">
            <a:avLst/>
          </a:prstGeom>
        </p:spPr>
        <p:txBody>
          <a:bodyPr anchorCtr="0" anchor="b" bIns="91425" lIns="91425" spcFirstLastPara="1" rIns="91425" wrap="square" tIns="91425">
            <a:normAutofit/>
          </a:bodyPr>
          <a:lstStyle/>
          <a:p>
            <a:pPr indent="0" lvl="0" marL="0" rtl="0" algn="ctr">
              <a:lnSpc>
                <a:spcPct val="115000"/>
              </a:lnSpc>
              <a:spcBef>
                <a:spcPts val="2400"/>
              </a:spcBef>
              <a:spcAft>
                <a:spcPts val="0"/>
              </a:spcAft>
              <a:buNone/>
            </a:pPr>
            <a:r>
              <a:rPr lang="en-GB" sz="3600"/>
              <a:t>Yelp Reviews Classification - NLP</a:t>
            </a:r>
            <a:endParaRPr sz="3600"/>
          </a:p>
          <a:p>
            <a:pPr indent="0" lvl="0" marL="0" rtl="0" algn="ctr">
              <a:spcBef>
                <a:spcPts val="600"/>
              </a:spcBef>
              <a:spcAft>
                <a:spcPts val="0"/>
              </a:spcAft>
              <a:buNone/>
            </a:pPr>
            <a:r>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i="1" lang="en-GB" sz="1800"/>
              <a:t>By </a:t>
            </a:r>
            <a:r>
              <a:rPr i="1" lang="en-GB" sz="1800"/>
              <a:t>Sarayu Ravindran </a:t>
            </a:r>
            <a:endParaRPr i="1"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130975"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a:p>
            <a:pPr indent="0" lvl="0" marL="0" rtl="0" algn="l">
              <a:lnSpc>
                <a:spcPct val="115000"/>
              </a:lnSpc>
              <a:spcBef>
                <a:spcPts val="1200"/>
              </a:spcBef>
              <a:spcAft>
                <a:spcPts val="200"/>
              </a:spcAft>
              <a:buNone/>
            </a:pPr>
            <a:r>
              <a:t/>
            </a:r>
            <a:endParaRPr/>
          </a:p>
        </p:txBody>
      </p:sp>
      <p:sp>
        <p:nvSpPr>
          <p:cNvPr id="128" name="Google Shape;128;p22"/>
          <p:cNvSpPr txBox="1"/>
          <p:nvPr>
            <p:ph idx="1" type="body"/>
          </p:nvPr>
        </p:nvSpPr>
        <p:spPr>
          <a:xfrm>
            <a:off x="4397300" y="1322450"/>
            <a:ext cx="4194000" cy="27186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t/>
            </a:r>
            <a:endParaRPr/>
          </a:p>
        </p:txBody>
      </p:sp>
      <p:sp>
        <p:nvSpPr>
          <p:cNvPr id="129" name="Google Shape;129;p22"/>
          <p:cNvSpPr txBox="1"/>
          <p:nvPr/>
        </p:nvSpPr>
        <p:spPr>
          <a:xfrm>
            <a:off x="506000" y="1530025"/>
            <a:ext cx="3554100" cy="164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500"/>
              <a:t>Word Clouds:</a:t>
            </a:r>
            <a:endParaRPr sz="1700"/>
          </a:p>
          <a:p>
            <a:pPr indent="-311150" lvl="0" marL="457200" rtl="0" algn="l">
              <a:lnSpc>
                <a:spcPct val="115000"/>
              </a:lnSpc>
              <a:spcBef>
                <a:spcPts val="1200"/>
              </a:spcBef>
              <a:spcAft>
                <a:spcPts val="0"/>
              </a:spcAft>
              <a:buSzPts val="1300"/>
              <a:buChar char="●"/>
            </a:pPr>
            <a:r>
              <a:rPr b="1" lang="en-GB" sz="1300"/>
              <a:t>Positive Reviews:</a:t>
            </a:r>
            <a:r>
              <a:rPr lang="en-GB" sz="1300"/>
              <a:t> Common keywords include </a:t>
            </a:r>
            <a:r>
              <a:rPr i="1" lang="en-GB" sz="1300"/>
              <a:t>great, delicious, good, nice</a:t>
            </a:r>
            <a:r>
              <a:rPr lang="en-GB" sz="1300"/>
              <a:t>.</a:t>
            </a:r>
            <a:br>
              <a:rPr lang="en-GB" sz="1300"/>
            </a:br>
            <a:endParaRPr sz="1300"/>
          </a:p>
          <a:p>
            <a:pPr indent="0" lvl="0" marL="0" rtl="0" algn="l">
              <a:lnSpc>
                <a:spcPct val="115000"/>
              </a:lnSpc>
              <a:spcBef>
                <a:spcPts val="1200"/>
              </a:spcBef>
              <a:spcAft>
                <a:spcPts val="1200"/>
              </a:spcAft>
              <a:buNone/>
            </a:pPr>
            <a:r>
              <a:t/>
            </a:r>
            <a:endParaRPr sz="1300"/>
          </a:p>
        </p:txBody>
      </p:sp>
      <p:pic>
        <p:nvPicPr>
          <p:cNvPr id="130" name="Google Shape;130;p22" title="Screenshot 2025-05-05 at 6.32.08 PM.png"/>
          <p:cNvPicPr preferRelativeResize="0"/>
          <p:nvPr/>
        </p:nvPicPr>
        <p:blipFill>
          <a:blip r:embed="rId3">
            <a:alphaModFix/>
          </a:blip>
          <a:stretch>
            <a:fillRect/>
          </a:stretch>
        </p:blipFill>
        <p:spPr>
          <a:xfrm>
            <a:off x="4211250" y="1322450"/>
            <a:ext cx="4792601" cy="2718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130975"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a:p>
            <a:pPr indent="0" lvl="0" marL="0" rtl="0" algn="l">
              <a:lnSpc>
                <a:spcPct val="115000"/>
              </a:lnSpc>
              <a:spcBef>
                <a:spcPts val="1200"/>
              </a:spcBef>
              <a:spcAft>
                <a:spcPts val="200"/>
              </a:spcAft>
              <a:buNone/>
            </a:pPr>
            <a:r>
              <a:t/>
            </a:r>
            <a:endParaRPr/>
          </a:p>
        </p:txBody>
      </p:sp>
      <p:sp>
        <p:nvSpPr>
          <p:cNvPr id="136" name="Google Shape;136;p23"/>
          <p:cNvSpPr txBox="1"/>
          <p:nvPr>
            <p:ph idx="1" type="body"/>
          </p:nvPr>
        </p:nvSpPr>
        <p:spPr>
          <a:xfrm>
            <a:off x="4397300" y="1322450"/>
            <a:ext cx="4194000" cy="27186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t/>
            </a:r>
            <a:endParaRPr/>
          </a:p>
        </p:txBody>
      </p:sp>
      <p:sp>
        <p:nvSpPr>
          <p:cNvPr id="137" name="Google Shape;137;p23"/>
          <p:cNvSpPr txBox="1"/>
          <p:nvPr/>
        </p:nvSpPr>
        <p:spPr>
          <a:xfrm>
            <a:off x="506000" y="1530025"/>
            <a:ext cx="3554100" cy="194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500"/>
              <a:t>Word Clouds:</a:t>
            </a:r>
            <a:endParaRPr sz="1700"/>
          </a:p>
          <a:p>
            <a:pPr indent="-317500" lvl="0" marL="457200" rtl="0" algn="l">
              <a:lnSpc>
                <a:spcPct val="115000"/>
              </a:lnSpc>
              <a:spcBef>
                <a:spcPts val="1200"/>
              </a:spcBef>
              <a:spcAft>
                <a:spcPts val="0"/>
              </a:spcAft>
              <a:buSzPts val="1400"/>
              <a:buChar char="●"/>
            </a:pPr>
            <a:r>
              <a:rPr b="1" lang="en-GB"/>
              <a:t>Negative</a:t>
            </a:r>
            <a:r>
              <a:rPr b="1" lang="en-GB"/>
              <a:t> Reviews:</a:t>
            </a:r>
            <a:r>
              <a:rPr lang="en-GB"/>
              <a:t> Common keywords include </a:t>
            </a:r>
            <a:r>
              <a:rPr i="1" lang="en-GB"/>
              <a:t>bad</a:t>
            </a:r>
            <a:r>
              <a:rPr i="1" lang="en-GB"/>
              <a:t>, never, terrible, rude</a:t>
            </a:r>
            <a:r>
              <a:rPr lang="en-GB"/>
              <a:t>.</a:t>
            </a:r>
            <a:br>
              <a:rPr lang="en-GB"/>
            </a:br>
            <a:endParaRPr/>
          </a:p>
          <a:p>
            <a:pPr indent="0" lvl="0" marL="0" rtl="0" algn="l">
              <a:lnSpc>
                <a:spcPct val="115000"/>
              </a:lnSpc>
              <a:spcBef>
                <a:spcPts val="1200"/>
              </a:spcBef>
              <a:spcAft>
                <a:spcPts val="1200"/>
              </a:spcAft>
              <a:buNone/>
            </a:pPr>
            <a:r>
              <a:t/>
            </a:r>
            <a:endParaRPr sz="1300"/>
          </a:p>
        </p:txBody>
      </p:sp>
      <p:pic>
        <p:nvPicPr>
          <p:cNvPr id="138" name="Google Shape;138;p23" title="Screenshot 2025-05-05 at 6.34.06 PM.png"/>
          <p:cNvPicPr preferRelativeResize="0"/>
          <p:nvPr/>
        </p:nvPicPr>
        <p:blipFill>
          <a:blip r:embed="rId3">
            <a:alphaModFix/>
          </a:blip>
          <a:stretch>
            <a:fillRect/>
          </a:stretch>
        </p:blipFill>
        <p:spPr>
          <a:xfrm>
            <a:off x="4477425" y="1352056"/>
            <a:ext cx="4313325" cy="2439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4"/>
          <p:cNvSpPr txBox="1"/>
          <p:nvPr>
            <p:ph type="title"/>
          </p:nvPr>
        </p:nvSpPr>
        <p:spPr>
          <a:xfrm>
            <a:off x="130975"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a:p>
            <a:pPr indent="0" lvl="0" marL="0" rtl="0" algn="l">
              <a:lnSpc>
                <a:spcPct val="115000"/>
              </a:lnSpc>
              <a:spcBef>
                <a:spcPts val="1200"/>
              </a:spcBef>
              <a:spcAft>
                <a:spcPts val="200"/>
              </a:spcAft>
              <a:buNone/>
            </a:pPr>
            <a:r>
              <a:t/>
            </a:r>
            <a:endParaRPr/>
          </a:p>
        </p:txBody>
      </p:sp>
      <p:sp>
        <p:nvSpPr>
          <p:cNvPr id="144" name="Google Shape;144;p24"/>
          <p:cNvSpPr txBox="1"/>
          <p:nvPr>
            <p:ph idx="1" type="body"/>
          </p:nvPr>
        </p:nvSpPr>
        <p:spPr>
          <a:xfrm>
            <a:off x="4397300" y="1322450"/>
            <a:ext cx="4194000" cy="27186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t/>
            </a:r>
            <a:endParaRPr/>
          </a:p>
        </p:txBody>
      </p:sp>
      <p:sp>
        <p:nvSpPr>
          <p:cNvPr id="145" name="Google Shape;145;p24"/>
          <p:cNvSpPr txBox="1"/>
          <p:nvPr/>
        </p:nvSpPr>
        <p:spPr>
          <a:xfrm>
            <a:off x="506000" y="1530025"/>
            <a:ext cx="3554100" cy="173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500"/>
              <a:t>Length of Reviews Vs. </a:t>
            </a:r>
            <a:r>
              <a:rPr b="1" lang="en-GB" sz="1500">
                <a:solidFill>
                  <a:srgbClr val="2E3134"/>
                </a:solidFill>
                <a:uFill>
                  <a:noFill/>
                </a:uFill>
                <a:hlinkClick r:id="rId3">
                  <a:extLst>
                    <a:ext uri="{A12FA001-AC4F-418D-AE19-62706E023703}">
                      <ahyp:hlinkClr val="tx"/>
                    </a:ext>
                  </a:extLst>
                </a:hlinkClick>
              </a:rPr>
              <a:t>No.of</a:t>
            </a:r>
            <a:r>
              <a:rPr b="1" lang="en-GB" sz="1500">
                <a:solidFill>
                  <a:srgbClr val="2E3134"/>
                </a:solidFill>
              </a:rPr>
              <a:t> </a:t>
            </a:r>
            <a:r>
              <a:rPr b="1" lang="en-GB" sz="1500"/>
              <a:t>Reviews</a:t>
            </a:r>
            <a:endParaRPr b="1" sz="1500"/>
          </a:p>
          <a:p>
            <a:pPr indent="0" lvl="0" marL="0" rtl="0" algn="l">
              <a:lnSpc>
                <a:spcPct val="115000"/>
              </a:lnSpc>
              <a:spcBef>
                <a:spcPts val="1200"/>
              </a:spcBef>
              <a:spcAft>
                <a:spcPts val="0"/>
              </a:spcAft>
              <a:buNone/>
            </a:pPr>
            <a:r>
              <a:rPr lang="en-GB" sz="1450">
                <a:highlight>
                  <a:srgbClr val="FFFFFF"/>
                </a:highlight>
              </a:rPr>
              <a:t>The histogram tells us that the length of the reviews is </a:t>
            </a:r>
            <a:r>
              <a:rPr b="1" lang="en-GB" sz="1450">
                <a:highlight>
                  <a:srgbClr val="FFFFFF"/>
                </a:highlight>
              </a:rPr>
              <a:t>positively skewed</a:t>
            </a:r>
            <a:r>
              <a:rPr lang="en-GB" sz="1450">
                <a:highlight>
                  <a:srgbClr val="FFFFFF"/>
                </a:highlight>
              </a:rPr>
              <a:t>.</a:t>
            </a:r>
            <a:endParaRPr b="1" sz="1900"/>
          </a:p>
          <a:p>
            <a:pPr indent="0" lvl="0" marL="0" rtl="0" algn="l">
              <a:lnSpc>
                <a:spcPct val="115000"/>
              </a:lnSpc>
              <a:spcBef>
                <a:spcPts val="1200"/>
              </a:spcBef>
              <a:spcAft>
                <a:spcPts val="1200"/>
              </a:spcAft>
              <a:buNone/>
            </a:pPr>
            <a:r>
              <a:t/>
            </a:r>
            <a:endParaRPr sz="1300"/>
          </a:p>
        </p:txBody>
      </p:sp>
      <p:pic>
        <p:nvPicPr>
          <p:cNvPr id="146" name="Google Shape;146;p24" title="Screenshot 2025-05-05 at 6.46.34 PM.png"/>
          <p:cNvPicPr preferRelativeResize="0"/>
          <p:nvPr/>
        </p:nvPicPr>
        <p:blipFill>
          <a:blip r:embed="rId4">
            <a:alphaModFix/>
          </a:blip>
          <a:stretch>
            <a:fillRect/>
          </a:stretch>
        </p:blipFill>
        <p:spPr>
          <a:xfrm>
            <a:off x="4272306" y="1322450"/>
            <a:ext cx="4516296" cy="3658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130975"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a:p>
            <a:pPr indent="0" lvl="0" marL="0" rtl="0" algn="l">
              <a:lnSpc>
                <a:spcPct val="115000"/>
              </a:lnSpc>
              <a:spcBef>
                <a:spcPts val="1200"/>
              </a:spcBef>
              <a:spcAft>
                <a:spcPts val="200"/>
              </a:spcAft>
              <a:buNone/>
            </a:pPr>
            <a:r>
              <a:t/>
            </a:r>
            <a:endParaRPr/>
          </a:p>
        </p:txBody>
      </p:sp>
      <p:sp>
        <p:nvSpPr>
          <p:cNvPr id="152" name="Google Shape;152;p25"/>
          <p:cNvSpPr txBox="1"/>
          <p:nvPr>
            <p:ph idx="1" type="body"/>
          </p:nvPr>
        </p:nvSpPr>
        <p:spPr>
          <a:xfrm>
            <a:off x="4397300" y="1322450"/>
            <a:ext cx="4194000" cy="27186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t/>
            </a:r>
            <a:endParaRPr/>
          </a:p>
        </p:txBody>
      </p:sp>
      <p:sp>
        <p:nvSpPr>
          <p:cNvPr id="153" name="Google Shape;153;p25"/>
          <p:cNvSpPr txBox="1"/>
          <p:nvPr/>
        </p:nvSpPr>
        <p:spPr>
          <a:xfrm>
            <a:off x="506000" y="1530025"/>
            <a:ext cx="3554100" cy="786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GB"/>
              <a:t>Count of Reviews Vs. Ratings</a:t>
            </a:r>
            <a:endParaRPr b="1"/>
          </a:p>
          <a:p>
            <a:pPr indent="0" lvl="0" marL="0" rtl="0" algn="l">
              <a:lnSpc>
                <a:spcPct val="115000"/>
              </a:lnSpc>
              <a:spcBef>
                <a:spcPts val="1200"/>
              </a:spcBef>
              <a:spcAft>
                <a:spcPts val="1200"/>
              </a:spcAft>
              <a:buNone/>
            </a:pPr>
            <a:r>
              <a:t/>
            </a:r>
            <a:endParaRPr sz="1300"/>
          </a:p>
        </p:txBody>
      </p:sp>
      <p:pic>
        <p:nvPicPr>
          <p:cNvPr id="154" name="Google Shape;154;p25" title="Screenshot 2025-05-05 at 6.48.39 PM.png"/>
          <p:cNvPicPr preferRelativeResize="0"/>
          <p:nvPr/>
        </p:nvPicPr>
        <p:blipFill>
          <a:blip r:embed="rId3">
            <a:alphaModFix/>
          </a:blip>
          <a:stretch>
            <a:fillRect/>
          </a:stretch>
        </p:blipFill>
        <p:spPr>
          <a:xfrm>
            <a:off x="4397300" y="903750"/>
            <a:ext cx="4132275" cy="36044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6"/>
          <p:cNvSpPr txBox="1"/>
          <p:nvPr>
            <p:ph type="title"/>
          </p:nvPr>
        </p:nvSpPr>
        <p:spPr>
          <a:xfrm>
            <a:off x="130975"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a:p>
            <a:pPr indent="0" lvl="0" marL="0" rtl="0" algn="l">
              <a:lnSpc>
                <a:spcPct val="115000"/>
              </a:lnSpc>
              <a:spcBef>
                <a:spcPts val="1200"/>
              </a:spcBef>
              <a:spcAft>
                <a:spcPts val="200"/>
              </a:spcAft>
              <a:buNone/>
            </a:pPr>
            <a:r>
              <a:t/>
            </a:r>
            <a:endParaRPr/>
          </a:p>
        </p:txBody>
      </p:sp>
      <p:sp>
        <p:nvSpPr>
          <p:cNvPr id="160" name="Google Shape;160;p26"/>
          <p:cNvSpPr txBox="1"/>
          <p:nvPr>
            <p:ph idx="1" type="body"/>
          </p:nvPr>
        </p:nvSpPr>
        <p:spPr>
          <a:xfrm>
            <a:off x="4397300" y="1322450"/>
            <a:ext cx="4194000" cy="27186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rgbClr val="000000"/>
              </a:buClr>
              <a:buSzPts val="1100"/>
              <a:buFont typeface="Arial"/>
              <a:buChar char="●"/>
            </a:pPr>
            <a:r>
              <a:t/>
            </a:r>
            <a:endParaRPr/>
          </a:p>
        </p:txBody>
      </p:sp>
      <p:sp>
        <p:nvSpPr>
          <p:cNvPr id="161" name="Google Shape;161;p26"/>
          <p:cNvSpPr txBox="1"/>
          <p:nvPr/>
        </p:nvSpPr>
        <p:spPr>
          <a:xfrm>
            <a:off x="506000" y="1530025"/>
            <a:ext cx="3554100" cy="1860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GB"/>
              <a:t>Count of Star Vs. Length</a:t>
            </a:r>
            <a:endParaRPr b="1"/>
          </a:p>
          <a:p>
            <a:pPr indent="0" lvl="0" marL="457200" rtl="0" algn="l">
              <a:lnSpc>
                <a:spcPct val="115000"/>
              </a:lnSpc>
              <a:spcBef>
                <a:spcPts val="1200"/>
              </a:spcBef>
              <a:spcAft>
                <a:spcPts val="0"/>
              </a:spcAft>
              <a:buNone/>
            </a:pPr>
            <a:r>
              <a:rPr lang="en-GB" sz="1300">
                <a:highlight>
                  <a:srgbClr val="FFFFFF"/>
                </a:highlight>
              </a:rPr>
              <a:t>Created graphs for each group of star counts (1 to 5) and their lengths, we can see that the </a:t>
            </a:r>
            <a:r>
              <a:rPr b="1" lang="en-GB" sz="1300">
                <a:highlight>
                  <a:srgbClr val="FFFFFF"/>
                </a:highlight>
              </a:rPr>
              <a:t>length increases as the number of stars increases</a:t>
            </a:r>
            <a:endParaRPr b="1" sz="1300"/>
          </a:p>
          <a:p>
            <a:pPr indent="0" lvl="0" marL="0" rtl="0" algn="l">
              <a:lnSpc>
                <a:spcPct val="115000"/>
              </a:lnSpc>
              <a:spcBef>
                <a:spcPts val="1200"/>
              </a:spcBef>
              <a:spcAft>
                <a:spcPts val="1200"/>
              </a:spcAft>
              <a:buNone/>
            </a:pPr>
            <a:r>
              <a:t/>
            </a:r>
            <a:endParaRPr sz="1300"/>
          </a:p>
        </p:txBody>
      </p:sp>
      <p:pic>
        <p:nvPicPr>
          <p:cNvPr id="162" name="Google Shape;162;p26" title="Screenshot 2025-05-05 at 6.53.32 PM.png"/>
          <p:cNvPicPr preferRelativeResize="0"/>
          <p:nvPr/>
        </p:nvPicPr>
        <p:blipFill>
          <a:blip r:embed="rId3">
            <a:alphaModFix/>
          </a:blip>
          <a:stretch>
            <a:fillRect/>
          </a:stretch>
        </p:blipFill>
        <p:spPr>
          <a:xfrm>
            <a:off x="3921275" y="1333500"/>
            <a:ext cx="4449074" cy="31361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lang="en-GB"/>
              <a:t>Model Training and Evaluation:</a:t>
            </a:r>
            <a:endParaRPr/>
          </a:p>
          <a:p>
            <a:pPr indent="0" lvl="0" marL="0" rtl="0" algn="l">
              <a:spcBef>
                <a:spcPts val="400"/>
              </a:spcBef>
              <a:spcAft>
                <a:spcPts val="0"/>
              </a:spcAft>
              <a:buNone/>
            </a:pPr>
            <a:r>
              <a:t/>
            </a:r>
            <a:endParaRPr/>
          </a:p>
        </p:txBody>
      </p:sp>
      <p:sp>
        <p:nvSpPr>
          <p:cNvPr id="168" name="Google Shape;168;p27"/>
          <p:cNvSpPr txBox="1"/>
          <p:nvPr>
            <p:ph idx="1" type="body"/>
          </p:nvPr>
        </p:nvSpPr>
        <p:spPr>
          <a:xfrm>
            <a:off x="311700" y="1266325"/>
            <a:ext cx="4519200" cy="33027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None/>
            </a:pPr>
            <a:r>
              <a:rPr b="1" lang="en-GB" sz="1300">
                <a:solidFill>
                  <a:srgbClr val="000000"/>
                </a:solidFill>
                <a:highlight>
                  <a:srgbClr val="FFFFFF"/>
                </a:highlight>
                <a:latin typeface="Arial"/>
                <a:ea typeface="Arial"/>
                <a:cs typeface="Arial"/>
                <a:sym typeface="Arial"/>
              </a:rPr>
              <a:t>Creating Count Vectorizer:</a:t>
            </a:r>
            <a:endParaRPr b="1" sz="1300">
              <a:solidFill>
                <a:srgbClr val="000000"/>
              </a:solidFill>
              <a:highlight>
                <a:srgbClr val="FFFFFF"/>
              </a:highlight>
              <a:latin typeface="Arial"/>
              <a:ea typeface="Arial"/>
              <a:cs typeface="Arial"/>
              <a:sym typeface="Arial"/>
            </a:endParaRPr>
          </a:p>
          <a:p>
            <a:pPr indent="0" lvl="0" marL="0" rtl="0" algn="l">
              <a:spcBef>
                <a:spcPts val="400"/>
              </a:spcBef>
              <a:spcAft>
                <a:spcPts val="0"/>
              </a:spcAft>
              <a:buNone/>
            </a:pPr>
            <a:r>
              <a:rPr lang="en-GB" sz="1300">
                <a:solidFill>
                  <a:srgbClr val="000000"/>
                </a:solidFill>
                <a:highlight>
                  <a:srgbClr val="FFFFFF"/>
                </a:highlight>
                <a:latin typeface="Arial"/>
                <a:ea typeface="Arial"/>
                <a:cs typeface="Arial"/>
                <a:sym typeface="Arial"/>
              </a:rPr>
              <a:t>The count vectorizer will fit around our clean data and then transform into a matrix of words and frequencies. It </a:t>
            </a:r>
            <a:r>
              <a:rPr b="1" lang="en-GB" sz="1300">
                <a:solidFill>
                  <a:srgbClr val="000000"/>
                </a:solidFill>
                <a:highlight>
                  <a:srgbClr val="FFFFFF"/>
                </a:highlight>
                <a:latin typeface="Arial"/>
                <a:ea typeface="Arial"/>
                <a:cs typeface="Arial"/>
                <a:sym typeface="Arial"/>
              </a:rPr>
              <a:t>converts text into numerical representation by creating a matrix that shows the frequency in occurences of tokenized words</a:t>
            </a:r>
            <a:r>
              <a:rPr lang="en-GB" sz="1300">
                <a:solidFill>
                  <a:srgbClr val="000000"/>
                </a:solidFill>
                <a:highlight>
                  <a:srgbClr val="FFFFFF"/>
                </a:highlight>
                <a:latin typeface="Arial"/>
                <a:ea typeface="Arial"/>
                <a:cs typeface="Arial"/>
                <a:sym typeface="Arial"/>
              </a:rPr>
              <a:t>. The text input is tokenized into words or n-grams (small groups of words) and then counts each occurence of that group.</a:t>
            </a:r>
            <a:endParaRPr sz="13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GB" sz="1300">
                <a:solidFill>
                  <a:srgbClr val="000000"/>
                </a:solidFill>
                <a:highlight>
                  <a:srgbClr val="FFFFFF"/>
                </a:highlight>
                <a:latin typeface="Arial"/>
                <a:ea typeface="Arial"/>
                <a:cs typeface="Arial"/>
                <a:sym typeface="Arial"/>
              </a:rPr>
              <a:t>Our count vectorizer </a:t>
            </a:r>
            <a:r>
              <a:rPr lang="en-GB" sz="1300">
                <a:solidFill>
                  <a:srgbClr val="000000"/>
                </a:solidFill>
                <a:highlight>
                  <a:srgbClr val="FFFFFF"/>
                </a:highlight>
                <a:latin typeface="Arial"/>
                <a:ea typeface="Arial"/>
                <a:cs typeface="Arial"/>
                <a:sym typeface="Arial"/>
              </a:rPr>
              <a:t>matrix</a:t>
            </a:r>
            <a:r>
              <a:rPr lang="en-GB" sz="1300">
                <a:solidFill>
                  <a:srgbClr val="000000"/>
                </a:solidFill>
                <a:highlight>
                  <a:srgbClr val="FFFFFF"/>
                </a:highlight>
                <a:latin typeface="Arial"/>
                <a:ea typeface="Arial"/>
                <a:cs typeface="Arial"/>
                <a:sym typeface="Arial"/>
              </a:rPr>
              <a:t> has 20734 unique words from 5524 reviews.</a:t>
            </a:r>
            <a:endParaRPr sz="13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b="1" lang="en-GB" sz="1300">
                <a:solidFill>
                  <a:srgbClr val="000000"/>
                </a:solidFill>
                <a:highlight>
                  <a:srgbClr val="FFFFFF"/>
                </a:highlight>
                <a:latin typeface="Arial"/>
                <a:ea typeface="Arial"/>
                <a:cs typeface="Arial"/>
                <a:sym typeface="Arial"/>
              </a:rPr>
              <a:t>(X) will be the count vectorizer</a:t>
            </a:r>
            <a:r>
              <a:rPr lang="en-GB" sz="1300">
                <a:solidFill>
                  <a:srgbClr val="000000"/>
                </a:solidFill>
                <a:highlight>
                  <a:srgbClr val="FFFFFF"/>
                </a:highlight>
                <a:latin typeface="Arial"/>
                <a:ea typeface="Arial"/>
                <a:cs typeface="Arial"/>
                <a:sym typeface="Arial"/>
              </a:rPr>
              <a:t> which stores the frequency of all the uncommon words</a:t>
            </a:r>
            <a:endParaRPr sz="13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en-GB" sz="1300">
                <a:solidFill>
                  <a:srgbClr val="000000"/>
                </a:solidFill>
                <a:highlight>
                  <a:srgbClr val="FFFFFF"/>
                </a:highlight>
                <a:latin typeface="Arial"/>
                <a:ea typeface="Arial"/>
                <a:cs typeface="Arial"/>
                <a:sym typeface="Arial"/>
              </a:rPr>
              <a:t>The dependent variable </a:t>
            </a:r>
            <a:r>
              <a:rPr b="1" lang="en-GB" sz="1300">
                <a:solidFill>
                  <a:srgbClr val="000000"/>
                </a:solidFill>
                <a:highlight>
                  <a:srgbClr val="FFFFFF"/>
                </a:highlight>
                <a:latin typeface="Arial"/>
                <a:ea typeface="Arial"/>
                <a:cs typeface="Arial"/>
                <a:sym typeface="Arial"/>
              </a:rPr>
              <a:t>(y) is the labeled star count</a:t>
            </a:r>
            <a:endParaRPr sz="1300">
              <a:solidFill>
                <a:srgbClr val="000000"/>
              </a:solidFill>
              <a:highlight>
                <a:srgbClr val="FFFFFF"/>
              </a:highlight>
              <a:latin typeface="Arial"/>
              <a:ea typeface="Arial"/>
              <a:cs typeface="Arial"/>
              <a:sym typeface="Arial"/>
            </a:endParaRPr>
          </a:p>
        </p:txBody>
      </p:sp>
      <p:sp>
        <p:nvSpPr>
          <p:cNvPr id="169" name="Google Shape;169;p27"/>
          <p:cNvSpPr txBox="1"/>
          <p:nvPr>
            <p:ph idx="1" type="body"/>
          </p:nvPr>
        </p:nvSpPr>
        <p:spPr>
          <a:xfrm>
            <a:off x="5011725" y="1317750"/>
            <a:ext cx="3411000" cy="31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27" title="Screenshot 2025-05-05 at 7.01.46 PM.png"/>
          <p:cNvPicPr preferRelativeResize="0"/>
          <p:nvPr/>
        </p:nvPicPr>
        <p:blipFill>
          <a:blip r:embed="rId3">
            <a:alphaModFix/>
          </a:blip>
          <a:stretch>
            <a:fillRect/>
          </a:stretch>
        </p:blipFill>
        <p:spPr>
          <a:xfrm>
            <a:off x="4898408" y="1341775"/>
            <a:ext cx="4076941" cy="3151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400"/>
              </a:spcAft>
              <a:buNone/>
            </a:pPr>
            <a:r>
              <a:rPr lang="en-GB"/>
              <a:t>Model Training and Evaluation:</a:t>
            </a:r>
            <a:endParaRPr/>
          </a:p>
        </p:txBody>
      </p:sp>
      <p:sp>
        <p:nvSpPr>
          <p:cNvPr id="176" name="Google Shape;176;p28"/>
          <p:cNvSpPr txBox="1"/>
          <p:nvPr>
            <p:ph idx="1" type="body"/>
          </p:nvPr>
        </p:nvSpPr>
        <p:spPr>
          <a:xfrm>
            <a:off x="120475" y="1349300"/>
            <a:ext cx="4230300" cy="28311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None/>
            </a:pPr>
            <a:r>
              <a:rPr b="1" lang="en-GB" sz="1500">
                <a:solidFill>
                  <a:srgbClr val="000000"/>
                </a:solidFill>
                <a:highlight>
                  <a:srgbClr val="FFFFFF"/>
                </a:highlight>
                <a:latin typeface="Arial"/>
                <a:ea typeface="Arial"/>
                <a:cs typeface="Arial"/>
                <a:sym typeface="Arial"/>
              </a:rPr>
              <a:t>Analyzing the training data:</a:t>
            </a:r>
            <a:endParaRPr b="1" sz="1500">
              <a:solidFill>
                <a:srgbClr val="000000"/>
              </a:solidFill>
              <a:highlight>
                <a:srgbClr val="FFFFFF"/>
              </a:highlight>
              <a:latin typeface="Arial"/>
              <a:ea typeface="Arial"/>
              <a:cs typeface="Arial"/>
              <a:sym typeface="Arial"/>
            </a:endParaRPr>
          </a:p>
          <a:p>
            <a:pPr indent="0" lvl="0" marL="0" rtl="0" algn="l">
              <a:spcBef>
                <a:spcPts val="400"/>
              </a:spcBef>
              <a:spcAft>
                <a:spcPts val="0"/>
              </a:spcAft>
              <a:buNone/>
            </a:pPr>
            <a:r>
              <a:rPr b="1" lang="en-GB" sz="1300">
                <a:solidFill>
                  <a:srgbClr val="000000"/>
                </a:solidFill>
                <a:highlight>
                  <a:srgbClr val="FFFFFF"/>
                </a:highlight>
                <a:latin typeface="Arial"/>
                <a:ea typeface="Arial"/>
                <a:cs typeface="Arial"/>
                <a:sym typeface="Arial"/>
              </a:rPr>
              <a:t>Created a confusion matrix comparing the training set</a:t>
            </a:r>
            <a:r>
              <a:rPr lang="en-GB" sz="1300">
                <a:solidFill>
                  <a:srgbClr val="000000"/>
                </a:solidFill>
                <a:highlight>
                  <a:srgbClr val="FFFFFF"/>
                </a:highlight>
                <a:latin typeface="Arial"/>
                <a:ea typeface="Arial"/>
                <a:cs typeface="Arial"/>
                <a:sym typeface="Arial"/>
              </a:rPr>
              <a:t> predicted labels and the true labels, plot the confusion matrix on a heatmap. The top left square refers to the true positive, or positive labels being </a:t>
            </a:r>
            <a:r>
              <a:rPr lang="en-GB" sz="1300">
                <a:solidFill>
                  <a:srgbClr val="000000"/>
                </a:solidFill>
                <a:highlight>
                  <a:srgbClr val="FFFFFF"/>
                </a:highlight>
                <a:latin typeface="Arial"/>
                <a:ea typeface="Arial"/>
                <a:cs typeface="Arial"/>
                <a:sym typeface="Arial"/>
              </a:rPr>
              <a:t>classified</a:t>
            </a:r>
            <a:r>
              <a:rPr lang="en-GB" sz="1300">
                <a:solidFill>
                  <a:srgbClr val="000000"/>
                </a:solidFill>
                <a:highlight>
                  <a:srgbClr val="FFFFFF"/>
                </a:highlight>
                <a:latin typeface="Arial"/>
                <a:ea typeface="Arial"/>
                <a:cs typeface="Arial"/>
                <a:sym typeface="Arial"/>
              </a:rPr>
              <a:t> correctly. The </a:t>
            </a:r>
            <a:r>
              <a:rPr b="1" lang="en-GB" sz="1300">
                <a:solidFill>
                  <a:srgbClr val="000000"/>
                </a:solidFill>
                <a:highlight>
                  <a:srgbClr val="FFFFFF"/>
                </a:highlight>
                <a:latin typeface="Arial"/>
                <a:ea typeface="Arial"/>
                <a:cs typeface="Arial"/>
                <a:sym typeface="Arial"/>
              </a:rPr>
              <a:t>top right square is the number of samples misclassified as false positives</a:t>
            </a:r>
            <a:r>
              <a:rPr lang="en-GB" sz="1300">
                <a:solidFill>
                  <a:srgbClr val="000000"/>
                </a:solidFill>
                <a:highlight>
                  <a:srgbClr val="FFFFFF"/>
                </a:highlight>
                <a:latin typeface="Arial"/>
                <a:ea typeface="Arial"/>
                <a:cs typeface="Arial"/>
                <a:sym typeface="Arial"/>
              </a:rPr>
              <a:t>. The bottom right square refers to the true negatives, or the number of negative labels identified correctly. The </a:t>
            </a:r>
            <a:r>
              <a:rPr b="1" lang="en-GB" sz="1300">
                <a:solidFill>
                  <a:srgbClr val="000000"/>
                </a:solidFill>
                <a:highlight>
                  <a:srgbClr val="FFFFFF"/>
                </a:highlight>
                <a:latin typeface="Arial"/>
                <a:ea typeface="Arial"/>
                <a:cs typeface="Arial"/>
                <a:sym typeface="Arial"/>
              </a:rPr>
              <a:t>bottom left square is the number of samples misclassified as false negatives</a:t>
            </a:r>
            <a:endParaRPr b="1" sz="13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en-GB" sz="1400">
                <a:solidFill>
                  <a:srgbClr val="000000"/>
                </a:solidFill>
                <a:highlight>
                  <a:srgbClr val="FFFFFF"/>
                </a:highlight>
                <a:latin typeface="Arial"/>
                <a:ea typeface="Arial"/>
                <a:cs typeface="Arial"/>
                <a:sym typeface="Arial"/>
              </a:rPr>
              <a:t>The model's </a:t>
            </a:r>
            <a:r>
              <a:rPr b="1" lang="en-GB" sz="1400">
                <a:solidFill>
                  <a:srgbClr val="000000"/>
                </a:solidFill>
                <a:highlight>
                  <a:srgbClr val="FFFFFF"/>
                </a:highlight>
                <a:latin typeface="Arial"/>
                <a:ea typeface="Arial"/>
                <a:cs typeface="Arial"/>
                <a:sym typeface="Arial"/>
              </a:rPr>
              <a:t>training accuracy is 97%</a:t>
            </a:r>
            <a:endParaRPr b="1" sz="1400">
              <a:solidFill>
                <a:srgbClr val="000000"/>
              </a:solidFill>
              <a:highlight>
                <a:srgbClr val="FFFFFF"/>
              </a:highlight>
              <a:latin typeface="Arial"/>
              <a:ea typeface="Arial"/>
              <a:cs typeface="Arial"/>
              <a:sym typeface="Arial"/>
            </a:endParaRPr>
          </a:p>
        </p:txBody>
      </p:sp>
      <p:sp>
        <p:nvSpPr>
          <p:cNvPr id="177" name="Google Shape;177;p28"/>
          <p:cNvSpPr txBox="1"/>
          <p:nvPr>
            <p:ph idx="1" type="body"/>
          </p:nvPr>
        </p:nvSpPr>
        <p:spPr>
          <a:xfrm>
            <a:off x="4350650" y="1478950"/>
            <a:ext cx="4410900" cy="152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050">
              <a:solidFill>
                <a:srgbClr val="000000"/>
              </a:solidFill>
              <a:highlight>
                <a:srgbClr val="FFFFFF"/>
              </a:highlight>
              <a:latin typeface="Arial"/>
              <a:ea typeface="Arial"/>
              <a:cs typeface="Arial"/>
              <a:sym typeface="Arial"/>
            </a:endParaRPr>
          </a:p>
        </p:txBody>
      </p:sp>
      <p:pic>
        <p:nvPicPr>
          <p:cNvPr id="178" name="Google Shape;178;p28" title="Screenshot 2025-05-05 at 7.25.26 PM.png"/>
          <p:cNvPicPr preferRelativeResize="0"/>
          <p:nvPr/>
        </p:nvPicPr>
        <p:blipFill>
          <a:blip r:embed="rId3">
            <a:alphaModFix/>
          </a:blip>
          <a:stretch>
            <a:fillRect/>
          </a:stretch>
        </p:blipFill>
        <p:spPr>
          <a:xfrm>
            <a:off x="4350650" y="1206900"/>
            <a:ext cx="4410901" cy="35593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400"/>
              </a:spcAft>
              <a:buNone/>
            </a:pPr>
            <a:r>
              <a:rPr lang="en-GB"/>
              <a:t>Model Training and Evaluation:</a:t>
            </a:r>
            <a:endParaRPr/>
          </a:p>
        </p:txBody>
      </p:sp>
      <p:sp>
        <p:nvSpPr>
          <p:cNvPr id="184" name="Google Shape;184;p29"/>
          <p:cNvSpPr txBox="1"/>
          <p:nvPr>
            <p:ph idx="1" type="body"/>
          </p:nvPr>
        </p:nvSpPr>
        <p:spPr>
          <a:xfrm>
            <a:off x="144575" y="1349300"/>
            <a:ext cx="4206000" cy="28311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GB" sz="1500">
                <a:solidFill>
                  <a:srgbClr val="000000"/>
                </a:solidFill>
                <a:highlight>
                  <a:srgbClr val="FFFFFF"/>
                </a:highlight>
                <a:latin typeface="Arial"/>
                <a:ea typeface="Arial"/>
                <a:cs typeface="Arial"/>
                <a:sym typeface="Arial"/>
              </a:rPr>
              <a:t>Analyzing the testing data:</a:t>
            </a:r>
            <a:endParaRPr b="1" sz="1500">
              <a:solidFill>
                <a:srgbClr val="000000"/>
              </a:solidFill>
              <a:highlight>
                <a:srgbClr val="FFFFFF"/>
              </a:highlight>
              <a:latin typeface="Arial"/>
              <a:ea typeface="Arial"/>
              <a:cs typeface="Arial"/>
              <a:sym typeface="Arial"/>
            </a:endParaRPr>
          </a:p>
          <a:p>
            <a:pPr indent="0" lvl="0" marL="0" rtl="0" algn="l">
              <a:spcBef>
                <a:spcPts val="1400"/>
              </a:spcBef>
              <a:spcAft>
                <a:spcPts val="0"/>
              </a:spcAft>
              <a:buNone/>
            </a:pPr>
            <a:r>
              <a:t/>
            </a:r>
            <a:endParaRPr b="1" sz="1500">
              <a:solidFill>
                <a:srgbClr val="000000"/>
              </a:solidFill>
              <a:highlight>
                <a:srgbClr val="FFFFFF"/>
              </a:highlight>
              <a:latin typeface="Arial"/>
              <a:ea typeface="Arial"/>
              <a:cs typeface="Arial"/>
              <a:sym typeface="Arial"/>
            </a:endParaRPr>
          </a:p>
          <a:p>
            <a:pPr indent="0" lvl="0" marL="0" rtl="0" algn="l">
              <a:spcBef>
                <a:spcPts val="400"/>
              </a:spcBef>
              <a:spcAft>
                <a:spcPts val="0"/>
              </a:spcAft>
              <a:buNone/>
            </a:pPr>
            <a:r>
              <a:rPr lang="en-GB" sz="1400">
                <a:solidFill>
                  <a:srgbClr val="000000"/>
                </a:solidFill>
                <a:highlight>
                  <a:srgbClr val="FFFFFF"/>
                </a:highlight>
                <a:latin typeface="Arial"/>
                <a:ea typeface="Arial"/>
                <a:cs typeface="Arial"/>
                <a:sym typeface="Arial"/>
              </a:rPr>
              <a:t>According to our confusion matrix, </a:t>
            </a:r>
            <a:r>
              <a:rPr b="1" lang="en-GB" sz="1400">
                <a:solidFill>
                  <a:srgbClr val="000000"/>
                </a:solidFill>
                <a:highlight>
                  <a:srgbClr val="FFFFFF"/>
                </a:highlight>
                <a:latin typeface="Arial"/>
                <a:ea typeface="Arial"/>
                <a:cs typeface="Arial"/>
                <a:sym typeface="Arial"/>
              </a:rPr>
              <a:t>30 samples were </a:t>
            </a:r>
            <a:r>
              <a:rPr b="1" lang="en-GB" sz="1400">
                <a:solidFill>
                  <a:srgbClr val="000000"/>
                </a:solidFill>
                <a:highlight>
                  <a:srgbClr val="FFFFFF"/>
                </a:highlight>
                <a:latin typeface="Arial"/>
                <a:ea typeface="Arial"/>
                <a:cs typeface="Arial"/>
                <a:sym typeface="Arial"/>
              </a:rPr>
              <a:t>misclassified</a:t>
            </a:r>
            <a:r>
              <a:rPr b="1" lang="en-GB" sz="1400">
                <a:solidFill>
                  <a:srgbClr val="000000"/>
                </a:solidFill>
                <a:highlight>
                  <a:srgbClr val="FFFFFF"/>
                </a:highlight>
                <a:latin typeface="Arial"/>
                <a:ea typeface="Arial"/>
                <a:cs typeface="Arial"/>
                <a:sym typeface="Arial"/>
              </a:rPr>
              <a:t> as false positives and 33 misclassified as false negatives</a:t>
            </a:r>
            <a:r>
              <a:rPr lang="en-GB" sz="1400">
                <a:solidFill>
                  <a:srgbClr val="000000"/>
                </a:solidFill>
                <a:highlight>
                  <a:srgbClr val="FFFFFF"/>
                </a:highlight>
                <a:latin typeface="Arial"/>
                <a:ea typeface="Arial"/>
                <a:cs typeface="Arial"/>
                <a:sym typeface="Arial"/>
              </a:rPr>
              <a:t>.</a:t>
            </a:r>
            <a:endParaRPr b="1" sz="14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rPr lang="en-GB" sz="1400">
                <a:solidFill>
                  <a:srgbClr val="000000"/>
                </a:solidFill>
                <a:highlight>
                  <a:srgbClr val="FFFFFF"/>
                </a:highlight>
                <a:latin typeface="Arial"/>
                <a:ea typeface="Arial"/>
                <a:cs typeface="Arial"/>
                <a:sym typeface="Arial"/>
              </a:rPr>
              <a:t>The model's </a:t>
            </a:r>
            <a:r>
              <a:rPr b="1" lang="en-GB" sz="1400">
                <a:solidFill>
                  <a:srgbClr val="000000"/>
                </a:solidFill>
                <a:highlight>
                  <a:srgbClr val="FFFFFF"/>
                </a:highlight>
                <a:latin typeface="Arial"/>
                <a:ea typeface="Arial"/>
                <a:cs typeface="Arial"/>
                <a:sym typeface="Arial"/>
              </a:rPr>
              <a:t>testing</a:t>
            </a:r>
            <a:r>
              <a:rPr b="1" lang="en-GB" sz="1400">
                <a:solidFill>
                  <a:srgbClr val="000000"/>
                </a:solidFill>
                <a:highlight>
                  <a:srgbClr val="FFFFFF"/>
                </a:highlight>
                <a:latin typeface="Arial"/>
                <a:ea typeface="Arial"/>
                <a:cs typeface="Arial"/>
                <a:sym typeface="Arial"/>
              </a:rPr>
              <a:t> accuracy is 94%</a:t>
            </a:r>
            <a:endParaRPr b="1" sz="1400">
              <a:solidFill>
                <a:srgbClr val="000000"/>
              </a:solidFill>
              <a:highlight>
                <a:srgbClr val="FFFFFF"/>
              </a:highlight>
              <a:latin typeface="Arial"/>
              <a:ea typeface="Arial"/>
              <a:cs typeface="Arial"/>
              <a:sym typeface="Arial"/>
            </a:endParaRPr>
          </a:p>
        </p:txBody>
      </p:sp>
      <p:sp>
        <p:nvSpPr>
          <p:cNvPr id="185" name="Google Shape;185;p29"/>
          <p:cNvSpPr txBox="1"/>
          <p:nvPr>
            <p:ph idx="1" type="body"/>
          </p:nvPr>
        </p:nvSpPr>
        <p:spPr>
          <a:xfrm>
            <a:off x="4350650" y="1478950"/>
            <a:ext cx="4410900" cy="1528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sz="1050">
              <a:solidFill>
                <a:srgbClr val="000000"/>
              </a:solidFill>
              <a:highlight>
                <a:srgbClr val="FFFFFF"/>
              </a:highlight>
              <a:latin typeface="Arial"/>
              <a:ea typeface="Arial"/>
              <a:cs typeface="Arial"/>
              <a:sym typeface="Arial"/>
            </a:endParaRPr>
          </a:p>
        </p:txBody>
      </p:sp>
      <p:pic>
        <p:nvPicPr>
          <p:cNvPr id="186" name="Google Shape;186;p29" title="Screenshot 2025-05-05 at 7.33.46 PM.png"/>
          <p:cNvPicPr preferRelativeResize="0"/>
          <p:nvPr/>
        </p:nvPicPr>
        <p:blipFill>
          <a:blip r:embed="rId3">
            <a:alphaModFix/>
          </a:blip>
          <a:stretch>
            <a:fillRect/>
          </a:stretch>
        </p:blipFill>
        <p:spPr>
          <a:xfrm>
            <a:off x="4276850" y="1050325"/>
            <a:ext cx="4410901" cy="363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lang="en-GB"/>
              <a:t>Result Interpretation:</a:t>
            </a:r>
            <a:endParaRPr sz="1300">
              <a:solidFill>
                <a:srgbClr val="000000"/>
              </a:solidFill>
              <a:latin typeface="Arial"/>
              <a:ea typeface="Arial"/>
              <a:cs typeface="Arial"/>
              <a:sym typeface="Arial"/>
            </a:endParaRPr>
          </a:p>
          <a:p>
            <a:pPr indent="0" lvl="0" marL="0" rtl="0" algn="l">
              <a:spcBef>
                <a:spcPts val="400"/>
              </a:spcBef>
              <a:spcAft>
                <a:spcPts val="0"/>
              </a:spcAft>
              <a:buNone/>
            </a:pPr>
            <a:r>
              <a:t/>
            </a:r>
            <a:endParaRPr/>
          </a:p>
        </p:txBody>
      </p:sp>
      <p:sp>
        <p:nvSpPr>
          <p:cNvPr id="192" name="Google Shape;192;p3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High Accuracy</a:t>
            </a:r>
            <a:r>
              <a:rPr lang="en-GB" sz="1400">
                <a:solidFill>
                  <a:srgbClr val="000000"/>
                </a:solidFill>
                <a:latin typeface="Arial"/>
                <a:ea typeface="Arial"/>
                <a:cs typeface="Arial"/>
                <a:sym typeface="Arial"/>
              </a:rPr>
              <a:t>:</a:t>
            </a:r>
            <a:br>
              <a:rPr lang="en-GB" sz="1400">
                <a:solidFill>
                  <a:srgbClr val="000000"/>
                </a:solidFill>
                <a:latin typeface="Arial"/>
                <a:ea typeface="Arial"/>
                <a:cs typeface="Arial"/>
                <a:sym typeface="Arial"/>
              </a:rPr>
            </a:br>
            <a:r>
              <a:rPr lang="en-GB" sz="1400">
                <a:solidFill>
                  <a:srgbClr val="000000"/>
                </a:solidFill>
                <a:latin typeface="Arial"/>
                <a:ea typeface="Arial"/>
                <a:cs typeface="Arial"/>
                <a:sym typeface="Arial"/>
              </a:rPr>
              <a:t> Both training and testing accuracies are high, which shows that the model has learned the patterns in the training data well and is able to generalize those patterns to unseen test data effectively.</a:t>
            </a:r>
            <a:br>
              <a:rPr lang="en-GB"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Low Overfitting</a:t>
            </a:r>
            <a:r>
              <a:rPr lang="en-GB" sz="1400">
                <a:solidFill>
                  <a:srgbClr val="000000"/>
                </a:solidFill>
                <a:latin typeface="Arial"/>
                <a:ea typeface="Arial"/>
                <a:cs typeface="Arial"/>
                <a:sym typeface="Arial"/>
              </a:rPr>
              <a:t>:</a:t>
            </a:r>
            <a:br>
              <a:rPr lang="en-GB" sz="1400">
                <a:solidFill>
                  <a:srgbClr val="000000"/>
                </a:solidFill>
                <a:latin typeface="Arial"/>
                <a:ea typeface="Arial"/>
                <a:cs typeface="Arial"/>
                <a:sym typeface="Arial"/>
              </a:rPr>
            </a:br>
            <a:r>
              <a:rPr lang="en-GB" sz="1400">
                <a:solidFill>
                  <a:srgbClr val="000000"/>
                </a:solidFill>
                <a:latin typeface="Arial"/>
                <a:ea typeface="Arial"/>
                <a:cs typeface="Arial"/>
                <a:sym typeface="Arial"/>
              </a:rPr>
              <a:t> The small difference (3%) between training and testing accuracy suggests that the model is </a:t>
            </a:r>
            <a:r>
              <a:rPr b="1" lang="en-GB" sz="1400">
                <a:solidFill>
                  <a:srgbClr val="000000"/>
                </a:solidFill>
                <a:latin typeface="Arial"/>
                <a:ea typeface="Arial"/>
                <a:cs typeface="Arial"/>
                <a:sym typeface="Arial"/>
              </a:rPr>
              <a:t>not overfitting</a:t>
            </a:r>
            <a:r>
              <a:rPr lang="en-GB" sz="1400">
                <a:solidFill>
                  <a:srgbClr val="000000"/>
                </a:solidFill>
                <a:latin typeface="Arial"/>
                <a:ea typeface="Arial"/>
                <a:cs typeface="Arial"/>
                <a:sym typeface="Arial"/>
              </a:rPr>
              <a:t>. Overfitting would be indicated by a high training accuracy but a much lower testing accuracy.</a:t>
            </a:r>
            <a:br>
              <a:rPr lang="en-GB" sz="1400">
                <a:solidFill>
                  <a:srgbClr val="000000"/>
                </a:solidFill>
                <a:latin typeface="Arial"/>
                <a:ea typeface="Arial"/>
                <a:cs typeface="Arial"/>
                <a:sym typeface="Arial"/>
              </a:rPr>
            </a:b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Model Suitability</a:t>
            </a:r>
            <a:r>
              <a:rPr lang="en-GB" sz="1400">
                <a:solidFill>
                  <a:srgbClr val="000000"/>
                </a:solidFill>
                <a:latin typeface="Arial"/>
                <a:ea typeface="Arial"/>
                <a:cs typeface="Arial"/>
                <a:sym typeface="Arial"/>
              </a:rPr>
              <a:t>:</a:t>
            </a:r>
            <a:br>
              <a:rPr lang="en-GB" sz="1400">
                <a:solidFill>
                  <a:srgbClr val="000000"/>
                </a:solidFill>
                <a:latin typeface="Arial"/>
                <a:ea typeface="Arial"/>
                <a:cs typeface="Arial"/>
                <a:sym typeface="Arial"/>
              </a:rPr>
            </a:br>
            <a:r>
              <a:rPr lang="en-GB" sz="1400">
                <a:solidFill>
                  <a:srgbClr val="000000"/>
                </a:solidFill>
                <a:latin typeface="Arial"/>
                <a:ea typeface="Arial"/>
                <a:cs typeface="Arial"/>
                <a:sym typeface="Arial"/>
              </a:rPr>
              <a:t> Since MultinomialNB is particularly effective for </a:t>
            </a:r>
            <a:r>
              <a:rPr b="1" lang="en-GB" sz="1400">
                <a:solidFill>
                  <a:srgbClr val="000000"/>
                </a:solidFill>
                <a:latin typeface="Arial"/>
                <a:ea typeface="Arial"/>
                <a:cs typeface="Arial"/>
                <a:sym typeface="Arial"/>
              </a:rPr>
              <a:t>text classification problems</a:t>
            </a:r>
            <a:r>
              <a:rPr lang="en-GB" sz="1400">
                <a:solidFill>
                  <a:srgbClr val="000000"/>
                </a:solidFill>
                <a:latin typeface="Arial"/>
                <a:ea typeface="Arial"/>
                <a:cs typeface="Arial"/>
                <a:sym typeface="Arial"/>
              </a:rPr>
              <a:t>, this result implies that the dataset (likely involving word frequencies or counts, as in NLP tasks like sentiment analysis) is well-suited to this classifier.</a:t>
            </a:r>
            <a:endParaRPr b="1">
              <a:solidFill>
                <a:srgbClr val="000000"/>
              </a:solidFill>
              <a:latin typeface="Arial"/>
              <a:ea typeface="Arial"/>
              <a:cs typeface="Arial"/>
              <a:sym typeface="Arial"/>
            </a:endParaRPr>
          </a:p>
          <a:p>
            <a:pPr indent="0" lvl="0" marL="0" rtl="0" algn="l">
              <a:spcBef>
                <a:spcPts val="1200"/>
              </a:spcBef>
              <a:spcAft>
                <a:spcPts val="1200"/>
              </a:spcAft>
              <a:buNone/>
            </a:pPr>
            <a:r>
              <a:t/>
            </a:r>
            <a:endParaRPr sz="1300">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98" name="Google Shape;198;p31"/>
          <p:cNvSpPr txBox="1"/>
          <p:nvPr>
            <p:ph idx="1" type="body"/>
          </p:nvPr>
        </p:nvSpPr>
        <p:spPr>
          <a:xfrm>
            <a:off x="311700" y="1674600"/>
            <a:ext cx="8520600" cy="2894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sz="1300">
                <a:solidFill>
                  <a:srgbClr val="000000"/>
                </a:solidFill>
                <a:latin typeface="Arial"/>
                <a:ea typeface="Arial"/>
                <a:cs typeface="Arial"/>
                <a:sym typeface="Arial"/>
              </a:rPr>
              <a:t>The Naive Bayes model demonstrates excellent performance and generalization. Given the small gap between training and testing accuracy, we can conclude:</a:t>
            </a:r>
            <a:endParaRPr sz="13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en-GB" sz="1300">
                <a:solidFill>
                  <a:srgbClr val="000000"/>
                </a:solidFill>
                <a:latin typeface="Arial"/>
                <a:ea typeface="Arial"/>
                <a:cs typeface="Arial"/>
                <a:sym typeface="Arial"/>
              </a:rPr>
              <a:t>The model is well-trained.</a:t>
            </a:r>
            <a:br>
              <a:rPr lang="en-GB"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It is not memorizing the data.</a:t>
            </a:r>
            <a:br>
              <a:rPr lang="en-GB"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It is suitable for real-world predictions, assuming the data distribution remains similar.</a:t>
            </a:r>
            <a:endParaRPr sz="13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solidFill>
                  <a:srgbClr val="000000"/>
                </a:solidFill>
                <a:highlight>
                  <a:srgbClr val="FFFFFF"/>
                </a:highlight>
                <a:latin typeface="Arial"/>
                <a:ea typeface="Arial"/>
                <a:cs typeface="Arial"/>
                <a:sym typeface="Arial"/>
              </a:rPr>
              <a:t>This project covers the topic of natural language processing or NLP to classify user-generated text and determi</a:t>
            </a:r>
            <a:r>
              <a:rPr b="1" lang="en-GB" sz="1500">
                <a:solidFill>
                  <a:srgbClr val="000000"/>
                </a:solidFill>
                <a:highlight>
                  <a:srgbClr val="FFFFFF"/>
                </a:highlight>
                <a:latin typeface="Arial"/>
                <a:ea typeface="Arial"/>
                <a:cs typeface="Arial"/>
                <a:sym typeface="Arial"/>
              </a:rPr>
              <a:t>ne their intent</a:t>
            </a:r>
            <a:r>
              <a:rPr lang="en-GB" sz="1500">
                <a:solidFill>
                  <a:srgbClr val="000000"/>
                </a:solidFill>
                <a:highlight>
                  <a:srgbClr val="FFFFFF"/>
                </a:highlight>
                <a:latin typeface="Arial"/>
                <a:ea typeface="Arial"/>
                <a:cs typeface="Arial"/>
                <a:sym typeface="Arial"/>
              </a:rPr>
              <a:t>. The goal of this project is to build a model that can </a:t>
            </a:r>
            <a:r>
              <a:rPr b="1" lang="en-GB" sz="1500">
                <a:solidFill>
                  <a:srgbClr val="000000"/>
                </a:solidFill>
                <a:highlight>
                  <a:srgbClr val="FFFFFF"/>
                </a:highlight>
                <a:latin typeface="Arial"/>
                <a:ea typeface="Arial"/>
                <a:cs typeface="Arial"/>
                <a:sym typeface="Arial"/>
              </a:rPr>
              <a:t>classify 10,000 Yelp reviews into either one-star or 5-star reviews</a:t>
            </a:r>
            <a:r>
              <a:rPr lang="en-GB" sz="1500">
                <a:solidFill>
                  <a:srgbClr val="000000"/>
                </a:solidFill>
                <a:highlight>
                  <a:srgbClr val="FFFFFF"/>
                </a:highlight>
                <a:latin typeface="Arial"/>
                <a:ea typeface="Arial"/>
                <a:cs typeface="Arial"/>
                <a:sym typeface="Arial"/>
              </a:rPr>
              <a:t>. To accomplish this, the project uses NLP techniques to </a:t>
            </a:r>
            <a:r>
              <a:rPr b="1" lang="en-GB" sz="1500">
                <a:solidFill>
                  <a:srgbClr val="000000"/>
                </a:solidFill>
                <a:highlight>
                  <a:srgbClr val="FFFFFF"/>
                </a:highlight>
                <a:latin typeface="Arial"/>
                <a:ea typeface="Arial"/>
                <a:cs typeface="Arial"/>
                <a:sym typeface="Arial"/>
              </a:rPr>
              <a:t>process and clean the text</a:t>
            </a:r>
            <a:r>
              <a:rPr lang="en-GB" sz="1500">
                <a:solidFill>
                  <a:srgbClr val="000000"/>
                </a:solidFill>
                <a:highlight>
                  <a:srgbClr val="FFFFFF"/>
                </a:highlight>
                <a:latin typeface="Arial"/>
                <a:ea typeface="Arial"/>
                <a:cs typeface="Arial"/>
                <a:sym typeface="Arial"/>
              </a:rPr>
              <a:t> from the reviews, and then </a:t>
            </a:r>
            <a:r>
              <a:rPr b="1" lang="en-GB" sz="1500">
                <a:solidFill>
                  <a:srgbClr val="000000"/>
                </a:solidFill>
                <a:highlight>
                  <a:srgbClr val="FFFFFF"/>
                </a:highlight>
                <a:latin typeface="Arial"/>
                <a:ea typeface="Arial"/>
                <a:cs typeface="Arial"/>
                <a:sym typeface="Arial"/>
              </a:rPr>
              <a:t>train the model</a:t>
            </a:r>
            <a:r>
              <a:rPr lang="en-GB" sz="1500">
                <a:solidFill>
                  <a:srgbClr val="000000"/>
                </a:solidFill>
                <a:highlight>
                  <a:srgbClr val="FFFFFF"/>
                </a:highlight>
                <a:latin typeface="Arial"/>
                <a:ea typeface="Arial"/>
                <a:cs typeface="Arial"/>
                <a:sym typeface="Arial"/>
              </a:rPr>
              <a:t> using the clean text. The model is </a:t>
            </a:r>
            <a:r>
              <a:rPr b="1" lang="en-GB" sz="1500">
                <a:solidFill>
                  <a:srgbClr val="000000"/>
                </a:solidFill>
                <a:highlight>
                  <a:srgbClr val="FFFFFF"/>
                </a:highlight>
                <a:latin typeface="Arial"/>
                <a:ea typeface="Arial"/>
                <a:cs typeface="Arial"/>
                <a:sym typeface="Arial"/>
              </a:rPr>
              <a:t>then evaluated and analyzed</a:t>
            </a:r>
            <a:r>
              <a:rPr lang="en-GB" sz="1500">
                <a:solidFill>
                  <a:srgbClr val="000000"/>
                </a:solidFill>
                <a:highlight>
                  <a:srgbClr val="FFFFFF"/>
                </a:highlight>
                <a:latin typeface="Arial"/>
                <a:ea typeface="Arial"/>
                <a:cs typeface="Arial"/>
                <a:sym typeface="Arial"/>
              </a:rPr>
              <a:t> to measure accuracy and performance.</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Objectives</a:t>
            </a:r>
            <a:endParaRPr/>
          </a:p>
        </p:txBody>
      </p:sp>
      <p:sp>
        <p:nvSpPr>
          <p:cNvPr id="79" name="Google Shape;79;p15"/>
          <p:cNvSpPr txBox="1"/>
          <p:nvPr>
            <p:ph idx="1" type="body"/>
          </p:nvPr>
        </p:nvSpPr>
        <p:spPr>
          <a:xfrm>
            <a:off x="311700" y="1457750"/>
            <a:ext cx="8520600" cy="2602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500">
                <a:solidFill>
                  <a:srgbClr val="000000"/>
                </a:solidFill>
                <a:highlight>
                  <a:srgbClr val="FFFFFF"/>
                </a:highlight>
                <a:latin typeface="Arial"/>
                <a:ea typeface="Arial"/>
                <a:cs typeface="Arial"/>
                <a:sym typeface="Arial"/>
              </a:rPr>
              <a:t>To analyze Yelp-style customer reviews using Natural Language Processing (NLP) techniques for sentiment classification and prediction of star ratings.</a:t>
            </a:r>
            <a:endParaRPr sz="15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5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rPr lang="en-GB" sz="1500">
                <a:solidFill>
                  <a:srgbClr val="000000"/>
                </a:solidFill>
                <a:highlight>
                  <a:srgbClr val="FFFFFF"/>
                </a:highlight>
                <a:latin typeface="Arial"/>
                <a:ea typeface="Arial"/>
                <a:cs typeface="Arial"/>
                <a:sym typeface="Arial"/>
              </a:rPr>
              <a:t>The model can then be used to predict the label for new, unseen reviews. This can be especially useful for businesses, as it can help them </a:t>
            </a:r>
            <a:r>
              <a:rPr b="1" lang="en-GB" sz="1500">
                <a:solidFill>
                  <a:srgbClr val="000000"/>
                </a:solidFill>
                <a:highlight>
                  <a:srgbClr val="FFFFFF"/>
                </a:highlight>
                <a:latin typeface="Arial"/>
                <a:ea typeface="Arial"/>
                <a:cs typeface="Arial"/>
                <a:sym typeface="Arial"/>
              </a:rPr>
              <a:t>identify patterns in customer feedback and make improvements to their products or services.</a:t>
            </a:r>
            <a:endParaRPr b="1" sz="1500">
              <a:solidFill>
                <a:srgbClr val="000000"/>
              </a:solidFill>
              <a:highlight>
                <a:srgbClr val="FFFFFF"/>
              </a:highlight>
              <a:latin typeface="Arial"/>
              <a:ea typeface="Arial"/>
              <a:cs typeface="Arial"/>
              <a:sym typeface="Arial"/>
            </a:endParaRPr>
          </a:p>
          <a:p>
            <a:pPr indent="0" lvl="0" marL="0" rtl="0" algn="l">
              <a:spcBef>
                <a:spcPts val="1200"/>
              </a:spcBef>
              <a:spcAft>
                <a:spcPts val="0"/>
              </a:spcAft>
              <a:buNone/>
            </a:pPr>
            <a:r>
              <a:t/>
            </a:r>
            <a:endParaRPr b="1" sz="1500">
              <a:solidFill>
                <a:srgbClr val="000000"/>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b="1" sz="1500">
              <a:solidFill>
                <a:srgbClr val="000000"/>
              </a:solidFill>
              <a:highlight>
                <a:srgbClr val="FFFFFF"/>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a:t>
            </a:r>
            <a:endParaRPr/>
          </a:p>
        </p:txBody>
      </p:sp>
      <p:sp>
        <p:nvSpPr>
          <p:cNvPr id="85" name="Google Shape;85;p16"/>
          <p:cNvSpPr txBox="1"/>
          <p:nvPr>
            <p:ph idx="1" type="body"/>
          </p:nvPr>
        </p:nvSpPr>
        <p:spPr>
          <a:xfrm>
            <a:off x="144575" y="1072225"/>
            <a:ext cx="8687700" cy="3771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GB" sz="1300">
                <a:solidFill>
                  <a:srgbClr val="000000"/>
                </a:solidFill>
                <a:latin typeface="Arial"/>
                <a:ea typeface="Arial"/>
                <a:cs typeface="Arial"/>
                <a:sym typeface="Arial"/>
              </a:rPr>
              <a:t>Importance of Online Reviews</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en-GB" sz="1300">
                <a:solidFill>
                  <a:srgbClr val="000000"/>
                </a:solidFill>
                <a:latin typeface="Arial"/>
                <a:ea typeface="Arial"/>
                <a:cs typeface="Arial"/>
                <a:sym typeface="Arial"/>
              </a:rPr>
              <a:t>Yelp has emerged as a popular platform for user-generated reviews, significantly impacting consumer behavior and business reputation. Several studies have shown that both the </a:t>
            </a:r>
            <a:r>
              <a:rPr b="1" lang="en-GB" sz="1300">
                <a:solidFill>
                  <a:srgbClr val="000000"/>
                </a:solidFill>
                <a:latin typeface="Arial"/>
                <a:ea typeface="Arial"/>
                <a:cs typeface="Arial"/>
                <a:sym typeface="Arial"/>
              </a:rPr>
              <a:t>sentiment</a:t>
            </a:r>
            <a:r>
              <a:rPr lang="en-GB" sz="1300">
                <a:solidFill>
                  <a:srgbClr val="000000"/>
                </a:solidFill>
                <a:latin typeface="Arial"/>
                <a:ea typeface="Arial"/>
                <a:cs typeface="Arial"/>
                <a:sym typeface="Arial"/>
              </a:rPr>
              <a:t> and </a:t>
            </a:r>
            <a:r>
              <a:rPr b="1" lang="en-GB" sz="1300">
                <a:solidFill>
                  <a:srgbClr val="000000"/>
                </a:solidFill>
                <a:latin typeface="Arial"/>
                <a:ea typeface="Arial"/>
                <a:cs typeface="Arial"/>
                <a:sym typeface="Arial"/>
              </a:rPr>
              <a:t>volume</a:t>
            </a:r>
            <a:r>
              <a:rPr lang="en-GB" sz="1300">
                <a:solidFill>
                  <a:srgbClr val="000000"/>
                </a:solidFill>
                <a:latin typeface="Arial"/>
                <a:ea typeface="Arial"/>
                <a:cs typeface="Arial"/>
                <a:sym typeface="Arial"/>
              </a:rPr>
              <a:t> of reviews can influence business success.</a:t>
            </a:r>
            <a:endParaRPr sz="1300">
              <a:solidFill>
                <a:srgbClr val="000000"/>
              </a:solidFill>
              <a:latin typeface="Arial"/>
              <a:ea typeface="Arial"/>
              <a:cs typeface="Arial"/>
              <a:sym typeface="Arial"/>
            </a:endParaRPr>
          </a:p>
          <a:p>
            <a:pPr indent="0" lvl="0" marL="0" rtl="0" algn="l">
              <a:spcBef>
                <a:spcPts val="1400"/>
              </a:spcBef>
              <a:spcAft>
                <a:spcPts val="0"/>
              </a:spcAft>
              <a:buNone/>
            </a:pPr>
            <a:r>
              <a:rPr b="1" lang="en-GB" sz="1300">
                <a:solidFill>
                  <a:srgbClr val="000000"/>
                </a:solidFill>
                <a:latin typeface="Arial"/>
                <a:ea typeface="Arial"/>
                <a:cs typeface="Arial"/>
                <a:sym typeface="Arial"/>
              </a:rPr>
              <a:t>NLP in Review Analysis</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en-GB" sz="1300">
                <a:solidFill>
                  <a:srgbClr val="000000"/>
                </a:solidFill>
                <a:latin typeface="Arial"/>
                <a:ea typeface="Arial"/>
                <a:cs typeface="Arial"/>
                <a:sym typeface="Arial"/>
              </a:rPr>
              <a:t>Natural Language Processing (NLP) is extensively used to:</a:t>
            </a:r>
            <a:endParaRPr sz="13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en-GB" sz="1300">
                <a:solidFill>
                  <a:srgbClr val="000000"/>
                </a:solidFill>
                <a:latin typeface="Arial"/>
                <a:ea typeface="Arial"/>
                <a:cs typeface="Arial"/>
                <a:sym typeface="Arial"/>
              </a:rPr>
              <a:t>Extract </a:t>
            </a:r>
            <a:r>
              <a:rPr b="1" lang="en-GB" sz="1300">
                <a:solidFill>
                  <a:srgbClr val="000000"/>
                </a:solidFill>
                <a:latin typeface="Arial"/>
                <a:ea typeface="Arial"/>
                <a:cs typeface="Arial"/>
                <a:sym typeface="Arial"/>
              </a:rPr>
              <a:t>sentiment polarity</a:t>
            </a:r>
            <a:r>
              <a:rPr lang="en-GB" sz="1300">
                <a:solidFill>
                  <a:srgbClr val="000000"/>
                </a:solidFill>
                <a:latin typeface="Arial"/>
                <a:ea typeface="Arial"/>
                <a:cs typeface="Arial"/>
                <a:sym typeface="Arial"/>
              </a:rPr>
              <a:t> (positive/negative/neutral)</a:t>
            </a:r>
            <a:br>
              <a:rPr lang="en-GB"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Identify </a:t>
            </a:r>
            <a:r>
              <a:rPr b="1" lang="en-GB" sz="1300">
                <a:solidFill>
                  <a:srgbClr val="000000"/>
                </a:solidFill>
                <a:latin typeface="Arial"/>
                <a:ea typeface="Arial"/>
                <a:cs typeface="Arial"/>
                <a:sym typeface="Arial"/>
              </a:rPr>
              <a:t>aspects/topics</a:t>
            </a:r>
            <a:r>
              <a:rPr lang="en-GB" sz="1300">
                <a:solidFill>
                  <a:srgbClr val="000000"/>
                </a:solidFill>
                <a:latin typeface="Arial"/>
                <a:ea typeface="Arial"/>
                <a:cs typeface="Arial"/>
                <a:sym typeface="Arial"/>
              </a:rPr>
              <a:t> (e.g., service, food, ambiance)</a:t>
            </a:r>
            <a:br>
              <a:rPr lang="en-GB"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Detect </a:t>
            </a:r>
            <a:r>
              <a:rPr b="1" lang="en-GB" sz="1300">
                <a:solidFill>
                  <a:srgbClr val="000000"/>
                </a:solidFill>
                <a:latin typeface="Arial"/>
                <a:ea typeface="Arial"/>
                <a:cs typeface="Arial"/>
                <a:sym typeface="Arial"/>
              </a:rPr>
              <a:t>fake/spam reviews</a:t>
            </a:r>
            <a:br>
              <a:rPr b="1" lang="en-GB" sz="1300">
                <a:solidFill>
                  <a:srgbClr val="000000"/>
                </a:solidFill>
                <a:latin typeface="Arial"/>
                <a:ea typeface="Arial"/>
                <a:cs typeface="Arial"/>
                <a:sym typeface="Arial"/>
              </a:rPr>
            </a:br>
            <a:endParaRPr b="1"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GB" sz="1300">
                <a:solidFill>
                  <a:srgbClr val="000000"/>
                </a:solidFill>
                <a:latin typeface="Arial"/>
                <a:ea typeface="Arial"/>
                <a:cs typeface="Arial"/>
                <a:sym typeface="Arial"/>
              </a:rPr>
              <a:t>Summarize reviews for quick insights</a:t>
            </a:r>
            <a:endParaRPr sz="1300">
              <a:solidFill>
                <a:srgbClr val="000000"/>
              </a:solidFill>
              <a:latin typeface="Arial"/>
              <a:ea typeface="Arial"/>
              <a:cs typeface="Arial"/>
              <a:sym typeface="Arial"/>
            </a:endParaRPr>
          </a:p>
          <a:p>
            <a:pPr indent="0" lvl="0" marL="0" rtl="0" algn="l">
              <a:spcBef>
                <a:spcPts val="1200"/>
              </a:spcBef>
              <a:spcAft>
                <a:spcPts val="0"/>
              </a:spcAft>
              <a:buNone/>
            </a:pPr>
            <a:r>
              <a:t/>
            </a:r>
            <a:endParaRPr sz="1300">
              <a:solidFill>
                <a:srgbClr val="000000"/>
              </a:solidFill>
              <a:highlight>
                <a:srgbClr val="FFFFFF"/>
              </a:highlight>
              <a:latin typeface="Arial"/>
              <a:ea typeface="Arial"/>
              <a:cs typeface="Arial"/>
              <a:sym typeface="Arial"/>
            </a:endParaRPr>
          </a:p>
          <a:p>
            <a:pPr indent="0" lvl="0" marL="0" rtl="0" algn="l">
              <a:lnSpc>
                <a:spcPct val="105000"/>
              </a:lnSpc>
              <a:spcBef>
                <a:spcPts val="0"/>
              </a:spcBef>
              <a:spcAft>
                <a:spcPts val="0"/>
              </a:spcAft>
              <a:buClr>
                <a:srgbClr val="000000"/>
              </a:buClr>
              <a:buSzPts val="523"/>
              <a:buFont typeface="Arial"/>
              <a:buNone/>
            </a:pPr>
            <a:r>
              <a:t/>
            </a:r>
            <a:endParaRPr sz="1300">
              <a:solidFill>
                <a:srgbClr val="000000"/>
              </a:solidFill>
              <a:highlight>
                <a:srgbClr val="FFFFFF"/>
              </a:highlight>
              <a:latin typeface="Arial"/>
              <a:ea typeface="Arial"/>
              <a:cs typeface="Arial"/>
              <a:sym typeface="Arial"/>
            </a:endParaRPr>
          </a:p>
          <a:p>
            <a:pPr indent="0" lvl="0" marL="0" rtl="0" algn="l">
              <a:spcBef>
                <a:spcPts val="900"/>
              </a:spcBef>
              <a:spcAft>
                <a:spcPts val="1200"/>
              </a:spcAft>
              <a:buNone/>
            </a:pPr>
            <a:r>
              <a:t/>
            </a:r>
            <a:endParaRPr sz="1300">
              <a:solidFill>
                <a:srgbClr val="000000"/>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Review</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300">
                <a:solidFill>
                  <a:srgbClr val="000000"/>
                </a:solidFill>
                <a:latin typeface="Arial"/>
                <a:ea typeface="Arial"/>
                <a:cs typeface="Arial"/>
                <a:sym typeface="Arial"/>
              </a:rPr>
              <a:t>Key Research Contributions:</a:t>
            </a:r>
            <a:endParaRPr b="1" sz="13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en-GB" sz="1300">
                <a:solidFill>
                  <a:srgbClr val="000000"/>
                </a:solidFill>
                <a:latin typeface="Arial"/>
                <a:ea typeface="Arial"/>
                <a:cs typeface="Arial"/>
                <a:sym typeface="Arial"/>
              </a:rPr>
              <a:t>Pang &amp; Lee (2008)</a:t>
            </a:r>
            <a:r>
              <a:rPr lang="en-GB" sz="1300">
                <a:solidFill>
                  <a:srgbClr val="000000"/>
                </a:solidFill>
                <a:latin typeface="Arial"/>
                <a:ea typeface="Arial"/>
                <a:cs typeface="Arial"/>
                <a:sym typeface="Arial"/>
              </a:rPr>
              <a:t>: Early sentiment classification using machine learning techniques.</a:t>
            </a:r>
            <a:br>
              <a:rPr lang="en-GB"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sz="1300">
                <a:solidFill>
                  <a:srgbClr val="000000"/>
                </a:solidFill>
                <a:latin typeface="Arial"/>
                <a:ea typeface="Arial"/>
                <a:cs typeface="Arial"/>
                <a:sym typeface="Arial"/>
              </a:rPr>
              <a:t>Liu (2012)</a:t>
            </a:r>
            <a:r>
              <a:rPr lang="en-GB" sz="1300">
                <a:solidFill>
                  <a:srgbClr val="000000"/>
                </a:solidFill>
                <a:latin typeface="Arial"/>
                <a:ea typeface="Arial"/>
                <a:cs typeface="Arial"/>
                <a:sym typeface="Arial"/>
              </a:rPr>
              <a:t>: Aspect-based sentiment analysis.</a:t>
            </a:r>
            <a:br>
              <a:rPr lang="en-GB"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GB" sz="1300">
                <a:solidFill>
                  <a:srgbClr val="000000"/>
                </a:solidFill>
                <a:latin typeface="Arial"/>
                <a:ea typeface="Arial"/>
                <a:cs typeface="Arial"/>
                <a:sym typeface="Arial"/>
              </a:rPr>
              <a:t>Yelp Dataset Challenge Papers</a:t>
            </a:r>
            <a:r>
              <a:rPr lang="en-GB" sz="1300">
                <a:solidFill>
                  <a:srgbClr val="000000"/>
                </a:solidFill>
                <a:latin typeface="Arial"/>
                <a:ea typeface="Arial"/>
                <a:cs typeface="Arial"/>
                <a:sym typeface="Arial"/>
              </a:rPr>
              <a:t>: Use deep learning (e.g., LSTM, BERT) for review classification and business prediction.</a:t>
            </a:r>
            <a:br>
              <a:rPr lang="en-GB"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0" lvl="0" marL="0" rtl="0" algn="l">
              <a:spcBef>
                <a:spcPts val="1200"/>
              </a:spcBef>
              <a:spcAft>
                <a:spcPts val="1200"/>
              </a:spcAft>
              <a:buNone/>
            </a:pPr>
            <a:r>
              <a:t/>
            </a:r>
            <a:endParaRPr sz="13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a:t>
            </a:r>
            <a:r>
              <a:rPr lang="en-GB"/>
              <a:t>Data Analysis</a:t>
            </a:r>
            <a:endParaRPr/>
          </a:p>
        </p:txBody>
      </p:sp>
      <p:sp>
        <p:nvSpPr>
          <p:cNvPr id="97" name="Google Shape;97;p18"/>
          <p:cNvSpPr txBox="1"/>
          <p:nvPr>
            <p:ph idx="1" type="body"/>
          </p:nvPr>
        </p:nvSpPr>
        <p:spPr>
          <a:xfrm>
            <a:off x="311700" y="1266325"/>
            <a:ext cx="4170000" cy="36249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GB" sz="1500">
                <a:solidFill>
                  <a:srgbClr val="000000"/>
                </a:solidFill>
                <a:latin typeface="Arial"/>
                <a:ea typeface="Arial"/>
                <a:cs typeface="Arial"/>
                <a:sym typeface="Arial"/>
              </a:rPr>
              <a:t>Dataset Overview:</a:t>
            </a:r>
            <a:endParaRPr b="1" sz="15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Source</a:t>
            </a:r>
            <a:r>
              <a:rPr lang="en-GB" sz="1400">
                <a:solidFill>
                  <a:srgbClr val="000000"/>
                </a:solidFill>
                <a:latin typeface="Arial"/>
                <a:ea typeface="Arial"/>
                <a:cs typeface="Arial"/>
                <a:sym typeface="Arial"/>
              </a:rPr>
              <a:t>: Yelp Open Dataset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Fields</a:t>
            </a:r>
            <a:r>
              <a:rPr lang="en-GB" sz="1400">
                <a:solidFill>
                  <a:srgbClr val="000000"/>
                </a:solidFill>
                <a:latin typeface="Arial"/>
                <a:ea typeface="Arial"/>
                <a:cs typeface="Arial"/>
                <a:sym typeface="Arial"/>
              </a:rPr>
              <a:t>: review_id, user_id, business_id, stars, date, text</a:t>
            </a:r>
            <a:endParaRPr sz="1400">
              <a:solidFill>
                <a:srgbClr val="188038"/>
              </a:solidFill>
              <a:latin typeface="Arial"/>
              <a:ea typeface="Arial"/>
              <a:cs typeface="Arial"/>
              <a:sym typeface="Arial"/>
            </a:endParaRPr>
          </a:p>
          <a:p>
            <a:pPr indent="0" lvl="0" marL="0" rtl="0" algn="l">
              <a:spcBef>
                <a:spcPts val="1400"/>
              </a:spcBef>
              <a:spcAft>
                <a:spcPts val="0"/>
              </a:spcAft>
              <a:buNone/>
            </a:pPr>
            <a:r>
              <a:rPr b="1" lang="en-GB" sz="1500">
                <a:solidFill>
                  <a:srgbClr val="000000"/>
                </a:solidFill>
                <a:latin typeface="Arial"/>
                <a:ea typeface="Arial"/>
                <a:cs typeface="Arial"/>
                <a:sym typeface="Arial"/>
              </a:rPr>
              <a:t>Text Preprocessing:</a:t>
            </a:r>
            <a:endParaRPr b="1" sz="15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GB" sz="1400">
                <a:solidFill>
                  <a:srgbClr val="000000"/>
                </a:solidFill>
                <a:latin typeface="Arial"/>
                <a:ea typeface="Arial"/>
                <a:cs typeface="Arial"/>
                <a:sym typeface="Arial"/>
              </a:rPr>
              <a:t>Removal of Punctuation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Lowercasing</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Tokenization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Stopword removal</a:t>
            </a:r>
            <a:endParaRPr sz="1400">
              <a:solidFill>
                <a:srgbClr val="000000"/>
              </a:solidFill>
              <a:latin typeface="Arial"/>
              <a:ea typeface="Arial"/>
              <a:cs typeface="Arial"/>
              <a:sym typeface="Arial"/>
            </a:endParaRPr>
          </a:p>
          <a:p>
            <a:pPr indent="0" lvl="0" marL="45720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
        <p:nvSpPr>
          <p:cNvPr id="98" name="Google Shape;98;p18"/>
          <p:cNvSpPr txBox="1"/>
          <p:nvPr>
            <p:ph idx="1" type="body"/>
          </p:nvPr>
        </p:nvSpPr>
        <p:spPr>
          <a:xfrm>
            <a:off x="4349125" y="1409550"/>
            <a:ext cx="4742400" cy="32487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GB" sz="1500">
                <a:solidFill>
                  <a:srgbClr val="000000"/>
                </a:solidFill>
                <a:latin typeface="Arial"/>
                <a:ea typeface="Arial"/>
                <a:cs typeface="Arial"/>
                <a:sym typeface="Arial"/>
              </a:rPr>
              <a:t>Sentiment Analysis:</a:t>
            </a:r>
            <a:endParaRPr b="1" sz="15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GB" sz="1400">
                <a:solidFill>
                  <a:srgbClr val="000000"/>
                </a:solidFill>
                <a:latin typeface="Arial"/>
                <a:ea typeface="Arial"/>
                <a:cs typeface="Arial"/>
                <a:sym typeface="Arial"/>
              </a:rPr>
              <a:t>P</a:t>
            </a:r>
            <a:r>
              <a:rPr lang="en-GB" sz="1400">
                <a:solidFill>
                  <a:srgbClr val="000000"/>
                </a:solidFill>
                <a:latin typeface="Arial"/>
                <a:ea typeface="Arial"/>
                <a:cs typeface="Arial"/>
                <a:sym typeface="Arial"/>
              </a:rPr>
              <a:t>olarity analysis</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GB" sz="1500">
                <a:solidFill>
                  <a:srgbClr val="000000"/>
                </a:solidFill>
                <a:latin typeface="Arial"/>
                <a:ea typeface="Arial"/>
                <a:cs typeface="Arial"/>
                <a:sym typeface="Arial"/>
              </a:rPr>
              <a:t>Word Clouds:</a:t>
            </a:r>
            <a:endParaRPr b="1"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GB" sz="1400">
                <a:solidFill>
                  <a:srgbClr val="000000"/>
                </a:solidFill>
                <a:latin typeface="Arial"/>
                <a:ea typeface="Arial"/>
                <a:cs typeface="Arial"/>
                <a:sym typeface="Arial"/>
              </a:rPr>
              <a:t>Positive Reviews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lang="en-GB" sz="1400">
                <a:solidFill>
                  <a:srgbClr val="000000"/>
                </a:solidFill>
                <a:latin typeface="Arial"/>
                <a:ea typeface="Arial"/>
                <a:cs typeface="Arial"/>
                <a:sym typeface="Arial"/>
              </a:rPr>
              <a:t>Negative </a:t>
            </a:r>
            <a:r>
              <a:rPr lang="en-GB" sz="1400">
                <a:solidFill>
                  <a:srgbClr val="000000"/>
                </a:solidFill>
                <a:latin typeface="Arial"/>
                <a:ea typeface="Arial"/>
                <a:cs typeface="Arial"/>
                <a:sym typeface="Arial"/>
              </a:rPr>
              <a:t>Reviews</a:t>
            </a:r>
            <a:endParaRPr sz="1400">
              <a:solidFill>
                <a:srgbClr val="000000"/>
              </a:solidFill>
              <a:latin typeface="Arial"/>
              <a:ea typeface="Arial"/>
              <a:cs typeface="Arial"/>
              <a:sym typeface="Arial"/>
            </a:endParaRPr>
          </a:p>
          <a:p>
            <a:pPr indent="0" lvl="0" marL="45720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p:txBody>
      </p:sp>
      <p:sp>
        <p:nvSpPr>
          <p:cNvPr id="104" name="Google Shape;104;p19"/>
          <p:cNvSpPr txBox="1"/>
          <p:nvPr>
            <p:ph idx="1" type="body"/>
          </p:nvPr>
        </p:nvSpPr>
        <p:spPr>
          <a:xfrm>
            <a:off x="4252750" y="1266325"/>
            <a:ext cx="45795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05" name="Google Shape;105;p19"/>
          <p:cNvSpPr txBox="1"/>
          <p:nvPr>
            <p:ph idx="1" type="body"/>
          </p:nvPr>
        </p:nvSpPr>
        <p:spPr>
          <a:xfrm>
            <a:off x="311700" y="1266325"/>
            <a:ext cx="2904900" cy="3010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500">
                <a:solidFill>
                  <a:srgbClr val="000000"/>
                </a:solidFill>
                <a:latin typeface="Arial"/>
                <a:ea typeface="Arial"/>
                <a:cs typeface="Arial"/>
                <a:sym typeface="Arial"/>
              </a:rPr>
              <a:t>Text Preprocessing:</a:t>
            </a:r>
            <a:endParaRPr b="1" sz="15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GB" sz="1400">
                <a:solidFill>
                  <a:srgbClr val="000000"/>
                </a:solidFill>
                <a:latin typeface="Arial"/>
                <a:ea typeface="Arial"/>
                <a:cs typeface="Arial"/>
                <a:sym typeface="Arial"/>
              </a:rPr>
              <a:t>Removed </a:t>
            </a:r>
            <a:r>
              <a:rPr b="1" lang="en-GB" sz="1400">
                <a:solidFill>
                  <a:srgbClr val="000000"/>
                </a:solidFill>
                <a:latin typeface="Arial"/>
                <a:ea typeface="Arial"/>
                <a:cs typeface="Arial"/>
                <a:sym typeface="Arial"/>
              </a:rPr>
              <a:t>punctuation</a:t>
            </a:r>
            <a:r>
              <a:rPr lang="en-GB" sz="1400">
                <a:solidFill>
                  <a:srgbClr val="000000"/>
                </a:solidFill>
                <a:latin typeface="Arial"/>
                <a:ea typeface="Arial"/>
                <a:cs typeface="Arial"/>
                <a:sym typeface="Arial"/>
              </a:rPr>
              <a:t> and converted all text to </a:t>
            </a:r>
            <a:r>
              <a:rPr b="1" lang="en-GB" sz="1400">
                <a:solidFill>
                  <a:srgbClr val="000000"/>
                </a:solidFill>
                <a:latin typeface="Arial"/>
                <a:ea typeface="Arial"/>
                <a:cs typeface="Arial"/>
                <a:sym typeface="Arial"/>
              </a:rPr>
              <a:t>lowercase</a:t>
            </a:r>
            <a:r>
              <a:rPr lang="en-GB" sz="1400">
                <a:solidFill>
                  <a:srgbClr val="000000"/>
                </a:solidFill>
                <a:latin typeface="Arial"/>
                <a:ea typeface="Arial"/>
                <a:cs typeface="Arial"/>
                <a:sym typeface="Arial"/>
              </a:rPr>
              <a:t>.</a:t>
            </a:r>
            <a:br>
              <a:rPr lang="en-GB" sz="1400">
                <a:solidFill>
                  <a:srgbClr val="000000"/>
                </a:solidFill>
                <a:latin typeface="Arial"/>
                <a:ea typeface="Arial"/>
                <a:cs typeface="Arial"/>
                <a:sym typeface="Arial"/>
              </a:rPr>
            </a:br>
            <a:endParaRPr sz="1400">
              <a:latin typeface="Arial"/>
              <a:ea typeface="Arial"/>
              <a:cs typeface="Arial"/>
              <a:sym typeface="Arial"/>
            </a:endParaRPr>
          </a:p>
        </p:txBody>
      </p:sp>
      <p:pic>
        <p:nvPicPr>
          <p:cNvPr id="106" name="Google Shape;106;p19" title="Screenshot 2025-05-05 at 6.08.01 PM.png"/>
          <p:cNvPicPr preferRelativeResize="0"/>
          <p:nvPr/>
        </p:nvPicPr>
        <p:blipFill>
          <a:blip r:embed="rId3">
            <a:alphaModFix/>
          </a:blip>
          <a:stretch>
            <a:fillRect/>
          </a:stretch>
        </p:blipFill>
        <p:spPr>
          <a:xfrm>
            <a:off x="4252750" y="1152425"/>
            <a:ext cx="3715549" cy="36236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p:txBody>
      </p:sp>
      <p:sp>
        <p:nvSpPr>
          <p:cNvPr id="112" name="Google Shape;112;p20"/>
          <p:cNvSpPr txBox="1"/>
          <p:nvPr>
            <p:ph idx="1" type="body"/>
          </p:nvPr>
        </p:nvSpPr>
        <p:spPr>
          <a:xfrm>
            <a:off x="4252750" y="1266325"/>
            <a:ext cx="45795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13" name="Google Shape;113;p20"/>
          <p:cNvSpPr txBox="1"/>
          <p:nvPr>
            <p:ph idx="1" type="body"/>
          </p:nvPr>
        </p:nvSpPr>
        <p:spPr>
          <a:xfrm>
            <a:off x="311700" y="1266325"/>
            <a:ext cx="2350800" cy="3010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500">
                <a:solidFill>
                  <a:srgbClr val="000000"/>
                </a:solidFill>
                <a:latin typeface="Arial"/>
                <a:ea typeface="Arial"/>
                <a:cs typeface="Arial"/>
                <a:sym typeface="Arial"/>
              </a:rPr>
              <a:t>Text </a:t>
            </a:r>
            <a:r>
              <a:rPr b="1" lang="en-GB" sz="1500">
                <a:solidFill>
                  <a:srgbClr val="000000"/>
                </a:solidFill>
                <a:latin typeface="Arial"/>
                <a:ea typeface="Arial"/>
                <a:cs typeface="Arial"/>
                <a:sym typeface="Arial"/>
              </a:rPr>
              <a:t>Preprocessing</a:t>
            </a:r>
            <a:r>
              <a:rPr b="1" lang="en-GB" sz="1500">
                <a:solidFill>
                  <a:srgbClr val="000000"/>
                </a:solidFill>
                <a:latin typeface="Arial"/>
                <a:ea typeface="Arial"/>
                <a:cs typeface="Arial"/>
                <a:sym typeface="Arial"/>
              </a:rPr>
              <a:t>:</a:t>
            </a:r>
            <a:endParaRPr b="1" sz="1500">
              <a:solidFill>
                <a:srgbClr val="000000"/>
              </a:solidFill>
              <a:latin typeface="Arial"/>
              <a:ea typeface="Arial"/>
              <a:cs typeface="Arial"/>
              <a:sym typeface="Arial"/>
            </a:endParaRPr>
          </a:p>
          <a:p>
            <a:pPr indent="0" lvl="0" marL="0" rtl="0" algn="l">
              <a:spcBef>
                <a:spcPts val="1200"/>
              </a:spcBef>
              <a:spcAft>
                <a:spcPts val="0"/>
              </a:spcAft>
              <a:buNone/>
            </a:pPr>
            <a:r>
              <a:t/>
            </a:r>
            <a:endParaRPr b="1" sz="1400">
              <a:solidFill>
                <a:srgbClr val="000000"/>
              </a:solidFill>
              <a:latin typeface="Arial"/>
              <a:ea typeface="Arial"/>
              <a:cs typeface="Arial"/>
              <a:sym typeface="Arial"/>
            </a:endParaRPr>
          </a:p>
          <a:p>
            <a:pPr indent="-317500" lvl="0" marL="457200" rtl="0" algn="just">
              <a:spcBef>
                <a:spcPts val="20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Tokenization</a:t>
            </a:r>
            <a:r>
              <a:rPr lang="en-GB" sz="1400">
                <a:solidFill>
                  <a:srgbClr val="000000"/>
                </a:solidFill>
                <a:latin typeface="Arial"/>
                <a:ea typeface="Arial"/>
                <a:cs typeface="Arial"/>
                <a:sym typeface="Arial"/>
              </a:rPr>
              <a:t> iis the process of breaking strings into tokens</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GB" sz="1400">
                <a:solidFill>
                  <a:srgbClr val="000000"/>
                </a:solidFill>
                <a:latin typeface="Arial"/>
                <a:ea typeface="Arial"/>
                <a:cs typeface="Arial"/>
                <a:sym typeface="Arial"/>
              </a:rPr>
              <a:t>Stopword</a:t>
            </a:r>
            <a:r>
              <a:rPr lang="en-GB" sz="1400">
                <a:solidFill>
                  <a:srgbClr val="000000"/>
                </a:solidFill>
                <a:latin typeface="Arial"/>
                <a:ea typeface="Arial"/>
                <a:cs typeface="Arial"/>
                <a:sym typeface="Arial"/>
              </a:rPr>
              <a:t> </a:t>
            </a:r>
            <a:r>
              <a:rPr b="1" lang="en-GB" sz="1400">
                <a:solidFill>
                  <a:srgbClr val="000000"/>
                </a:solidFill>
                <a:latin typeface="Arial"/>
                <a:ea typeface="Arial"/>
                <a:cs typeface="Arial"/>
                <a:sym typeface="Arial"/>
              </a:rPr>
              <a:t>Removal</a:t>
            </a:r>
            <a:br>
              <a:rPr lang="en-GB" sz="1400">
                <a:solidFill>
                  <a:srgbClr val="000000"/>
                </a:solidFill>
                <a:latin typeface="Arial"/>
                <a:ea typeface="Arial"/>
                <a:cs typeface="Arial"/>
                <a:sym typeface="Arial"/>
              </a:rPr>
            </a:br>
            <a:endParaRPr sz="1400">
              <a:latin typeface="Arial"/>
              <a:ea typeface="Arial"/>
              <a:cs typeface="Arial"/>
              <a:sym typeface="Arial"/>
            </a:endParaRPr>
          </a:p>
        </p:txBody>
      </p:sp>
      <p:pic>
        <p:nvPicPr>
          <p:cNvPr id="114" name="Google Shape;114;p20" title="Screenshot 2025-05-05 at 6.13.05 PM.png"/>
          <p:cNvPicPr preferRelativeResize="0"/>
          <p:nvPr/>
        </p:nvPicPr>
        <p:blipFill>
          <a:blip r:embed="rId3">
            <a:alphaModFix/>
          </a:blip>
          <a:stretch>
            <a:fillRect/>
          </a:stretch>
        </p:blipFill>
        <p:spPr>
          <a:xfrm>
            <a:off x="2662475" y="1084425"/>
            <a:ext cx="5626150" cy="3276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Exploratory Data Analysis:</a:t>
            </a:r>
            <a:endParaRPr/>
          </a:p>
        </p:txBody>
      </p:sp>
      <p:sp>
        <p:nvSpPr>
          <p:cNvPr id="120" name="Google Shape;120;p21"/>
          <p:cNvSpPr txBox="1"/>
          <p:nvPr>
            <p:ph idx="1" type="body"/>
          </p:nvPr>
        </p:nvSpPr>
        <p:spPr>
          <a:xfrm>
            <a:off x="3782900" y="1266325"/>
            <a:ext cx="50493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1" title="Screenshot 2025-05-05 at 5.18.19 PM.png"/>
          <p:cNvPicPr preferRelativeResize="0"/>
          <p:nvPr/>
        </p:nvPicPr>
        <p:blipFill>
          <a:blip r:embed="rId3">
            <a:alphaModFix/>
          </a:blip>
          <a:stretch>
            <a:fillRect/>
          </a:stretch>
        </p:blipFill>
        <p:spPr>
          <a:xfrm>
            <a:off x="3904075" y="1372575"/>
            <a:ext cx="4806949" cy="3090200"/>
          </a:xfrm>
          <a:prstGeom prst="rect">
            <a:avLst/>
          </a:prstGeom>
          <a:noFill/>
          <a:ln>
            <a:noFill/>
          </a:ln>
        </p:spPr>
      </p:pic>
      <p:sp>
        <p:nvSpPr>
          <p:cNvPr id="122" name="Google Shape;122;p21"/>
          <p:cNvSpPr txBox="1"/>
          <p:nvPr>
            <p:ph idx="1" type="body"/>
          </p:nvPr>
        </p:nvSpPr>
        <p:spPr>
          <a:xfrm>
            <a:off x="311700" y="1266325"/>
            <a:ext cx="3350700" cy="33027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sz="1500">
                <a:solidFill>
                  <a:srgbClr val="000000"/>
                </a:solidFill>
                <a:latin typeface="Arial"/>
                <a:ea typeface="Arial"/>
                <a:cs typeface="Arial"/>
                <a:sym typeface="Arial"/>
              </a:rPr>
              <a:t>Sentiment analysis</a:t>
            </a:r>
            <a:r>
              <a:rPr lang="en-GB"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0" lvl="0" marL="0" rtl="0" algn="l">
              <a:spcBef>
                <a:spcPts val="1200"/>
              </a:spcBef>
              <a:spcAft>
                <a:spcPts val="0"/>
              </a:spcAft>
              <a:buNone/>
            </a:pPr>
            <a:r>
              <a:rPr lang="en-GB" sz="1300">
                <a:solidFill>
                  <a:srgbClr val="000000"/>
                </a:solidFill>
                <a:latin typeface="Arial"/>
                <a:ea typeface="Arial"/>
                <a:cs typeface="Arial"/>
                <a:sym typeface="Arial"/>
              </a:rPr>
              <a:t>It is the process of detecting positive or negative sentiment in text. It’s often used by businesses to detect sentiment in social data, gauge brand reputation, and understand customers.</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lang="en-GB" sz="1400">
                <a:solidFill>
                  <a:srgbClr val="000000"/>
                </a:solidFill>
                <a:latin typeface="Arial"/>
                <a:ea typeface="Arial"/>
                <a:cs typeface="Arial"/>
                <a:sym typeface="Arial"/>
              </a:rPr>
              <a:t>Used </a:t>
            </a:r>
            <a:r>
              <a:rPr lang="en-GB" sz="1400">
                <a:solidFill>
                  <a:srgbClr val="188038"/>
                </a:solidFill>
                <a:latin typeface="Roboto Mono"/>
                <a:ea typeface="Roboto Mono"/>
                <a:cs typeface="Roboto Mono"/>
                <a:sym typeface="Roboto Mono"/>
              </a:rPr>
              <a:t>TextBlob</a:t>
            </a:r>
            <a:r>
              <a:rPr lang="en-GB" sz="1400">
                <a:solidFill>
                  <a:srgbClr val="000000"/>
                </a:solidFill>
                <a:latin typeface="Arial"/>
                <a:ea typeface="Arial"/>
                <a:cs typeface="Arial"/>
                <a:sym typeface="Arial"/>
              </a:rPr>
              <a:t> to perform sentiment polarity analysis.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