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20"/>
  </p:notesMasterIdLst>
  <p:sldIdLst>
    <p:sldId id="836" r:id="rId3"/>
    <p:sldId id="271" r:id="rId4"/>
    <p:sldId id="368" r:id="rId5"/>
    <p:sldId id="833" r:id="rId6"/>
    <p:sldId id="813" r:id="rId7"/>
    <p:sldId id="816" r:id="rId8"/>
    <p:sldId id="824" r:id="rId9"/>
    <p:sldId id="818" r:id="rId10"/>
    <p:sldId id="817" r:id="rId11"/>
    <p:sldId id="821" r:id="rId12"/>
    <p:sldId id="837" r:id="rId13"/>
    <p:sldId id="822" r:id="rId14"/>
    <p:sldId id="823" r:id="rId15"/>
    <p:sldId id="835" r:id="rId16"/>
    <p:sldId id="829" r:id="rId17"/>
    <p:sldId id="832" r:id="rId18"/>
    <p:sldId id="7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33" autoAdjust="0"/>
  </p:normalViewPr>
  <p:slideViewPr>
    <p:cSldViewPr snapToGrid="0">
      <p:cViewPr>
        <p:scale>
          <a:sx n="90" d="100"/>
          <a:sy n="90" d="100"/>
        </p:scale>
        <p:origin x="39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6B3D-98C2-465E-B340-DA4F020B6D7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49BA0-212D-410D-8054-7E0588BD2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59A3-EC27-50F6-A36E-2357021E8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14FB-5F5C-B6B7-4339-97B2BAB7A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7667-52F9-3BC5-7486-40AFCB09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C5A4-F366-FC48-BE5F-5C324BA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D2FC-E06B-1C7A-657F-BB8B9A76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B6F51C1D-04D9-E920-C183-C20650FB38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5" y="0"/>
            <a:ext cx="24098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5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DE1A-177F-6950-B597-A37FF393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AB84-9C15-A36B-F559-B0198F522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5006-8269-B678-7817-AFA9B236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783F-9106-84E0-56A9-2E993824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7619-530F-5498-7207-B179F97D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0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9A64-FB5C-2A06-2C59-3FEF7DDDD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29A1E-B22E-E44C-9A43-535C51174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08B2-8E45-B7B3-D8E9-F6899458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111C-D9EF-3EF2-0FAE-58CE066E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9E55-069A-4A5D-2AC1-CFFCCECC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1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E6AE-26BC-3A89-8337-D782D2F7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F201-2AC5-DD11-2F7D-33EF7507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AA20-C021-F95C-9B4C-732886CE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CA9D-599B-0EFC-7759-1F372D4A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4F70-4CEC-F5CE-6F20-468134F9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FFFE-A026-D768-95E7-E8CB48C5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0E8B-C6C6-E298-B359-50A2D9BF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8918-BFEF-2D1C-8B79-CC8124CD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F7F4-EC55-6AC5-68B4-AC4D67F6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B241-3B81-5071-1E60-805D2166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6445-66F3-EB42-41B6-B51AFC0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D6F7-E78D-6997-CF6C-6676227CF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D2CBE-0266-C2A0-9BF1-BF008E99E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13689-CE9A-F90A-5F4E-73F9FFF1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1739-33B1-E955-2DE8-C96FD44D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CEF3-3BDE-CD41-7B21-986282FE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4893-13CB-C530-F340-81D4ACEB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B514F-04F3-8E2D-0F06-DFE48449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B86B0-B032-AF60-E141-931C44B1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325B-0C4D-3B8E-89E7-97ED6FD34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55FEF-0BBE-81E6-54EB-438B1222E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33DEE-C888-7C64-058B-A5F425DE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40528-7914-4163-0E5C-3B5046E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F0917-B371-09EA-6F9E-D0582BCB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6140-7EA1-C566-A7B5-2C930CA5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EDCFF-CA9B-78FA-BD4A-2A6B0207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E653-1982-5FF8-9C11-FD161E97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9390-975D-233D-5A24-DEB0F199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65A96-6A2E-5037-336B-5AA13785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43041-38A8-0D87-FEA7-53EA5F98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2B4D-F4AA-0912-F451-BD8CE50F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15B7-1260-D9D5-5BE4-A7BAAF04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D7D6-A67C-F2BB-E5AD-169B0A80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5AD7-C571-83E5-7C1E-1E5A864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3DD6-E3CC-E5F5-30F1-14F03970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0FE8-2F92-9B74-961B-5BCFC73C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BFA85-8750-CA38-DB52-376E53A7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0E8-1491-DF72-C4DD-E582C6BA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E7696-30ED-D3CD-2EE1-64B99B7E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50797-0686-A5FD-D54F-A26D7681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2BA-78A3-3304-3D2C-063EAC31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D0D82-1990-D836-1501-44CE3A1B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Priyanka_7172_ICMLDE2022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F20D-24D1-4FC1-2853-86F68936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A27DE-5C79-F0A5-78CB-636DD466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625C-00CB-E6E8-D2EF-1DFEDA26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731A-CC9B-3ECC-6B6B-A45BC559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E36C-0360-E0F3-6A3E-2468109CE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8BC6-460B-99E3-DCFF-6D28F7EC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3482-A11E-4030-8D8F-8AF9426E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Priyanka_7172_ICMLDE2022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7E5D1-163E-DF93-B071-B72F13258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5572125"/>
            <a:ext cx="3552825" cy="12858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57810-555D-9220-F727-ADDBD44B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04-10-2024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F71C3-C570-C1FA-7909-EF6C6FBA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B3482-A11E-4030-8D8F-8AF9426E8759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ABAB7-2933-D063-0796-4D392018EE62}"/>
              </a:ext>
            </a:extLst>
          </p:cNvPr>
          <p:cNvSpPr txBox="1">
            <a:spLocks/>
          </p:cNvSpPr>
          <p:nvPr/>
        </p:nvSpPr>
        <p:spPr>
          <a:xfrm>
            <a:off x="1737360" y="281258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2024 5</a:t>
            </a:r>
            <a:r>
              <a:rPr lang="en-US" sz="40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GLOBAL CONFERENCE FOR ADVANCEMENT IN TECHNOLOGY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(GCAT 2024)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CEB7-AB62-1BD0-41CE-4AA98A992499}"/>
              </a:ext>
            </a:extLst>
          </p:cNvPr>
          <p:cNvSpPr txBox="1">
            <a:spLocks/>
          </p:cNvSpPr>
          <p:nvPr/>
        </p:nvSpPr>
        <p:spPr>
          <a:xfrm>
            <a:off x="1538288" y="2201130"/>
            <a:ext cx="9144000" cy="392229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5400" b="1" spc="-1" dirty="0">
                <a:solidFill>
                  <a:srgbClr val="4C4C4C"/>
                </a:solidFill>
                <a:latin typeface="Arial"/>
              </a:rPr>
              <a:t>Implementing a Multilingual Lexical Analyser for Java, C and C++ </a:t>
            </a:r>
            <a:br>
              <a:rPr lang="en-GB" dirty="0"/>
            </a:br>
            <a:endParaRPr lang="en-GB" dirty="0"/>
          </a:p>
          <a:p>
            <a:pPr marL="0" indent="0" algn="ctr">
              <a:buNone/>
            </a:pPr>
            <a:r>
              <a:rPr lang="en-GB" b="1" spc="-1" dirty="0">
                <a:solidFill>
                  <a:srgbClr val="4C4C4C"/>
                </a:solidFill>
                <a:latin typeface="Arial"/>
              </a:rPr>
              <a:t>Paper ID: 457</a:t>
            </a:r>
          </a:p>
          <a:p>
            <a:pPr marL="0" indent="0" algn="ctr">
              <a:buNone/>
            </a:pPr>
            <a:r>
              <a:rPr lang="en-GB" b="1" spc="-1" dirty="0">
                <a:solidFill>
                  <a:srgbClr val="4C4C4C"/>
                </a:solidFill>
                <a:latin typeface="Arial"/>
              </a:rPr>
              <a:t>Presenter: </a:t>
            </a:r>
            <a:r>
              <a:rPr lang="en-GB" b="1" spc="-1" dirty="0" err="1">
                <a:solidFill>
                  <a:srgbClr val="4C4C4C"/>
                </a:solidFill>
                <a:latin typeface="Arial"/>
              </a:rPr>
              <a:t>Nagasarapu</a:t>
            </a:r>
            <a:r>
              <a:rPr lang="en-GB" b="1" spc="-1" dirty="0">
                <a:solidFill>
                  <a:srgbClr val="4C4C4C"/>
                </a:solidFill>
                <a:latin typeface="Arial"/>
              </a:rPr>
              <a:t> Sarayu Krishna</a:t>
            </a:r>
          </a:p>
          <a:p>
            <a:pPr marL="0" indent="0" algn="ctr">
              <a:buNone/>
            </a:pPr>
            <a:r>
              <a:rPr lang="en-GB" b="1" spc="-1" dirty="0">
                <a:solidFill>
                  <a:srgbClr val="4C4C4C"/>
                </a:solidFill>
                <a:latin typeface="Arial"/>
              </a:rPr>
              <a:t>Department of Computer Science and Engineering </a:t>
            </a:r>
          </a:p>
          <a:p>
            <a:pPr marL="0" indent="0" algn="ctr">
              <a:buNone/>
            </a:pPr>
            <a:r>
              <a:rPr lang="en-GB" b="1" spc="-1" dirty="0">
                <a:solidFill>
                  <a:srgbClr val="4C4C4C"/>
                </a:solidFill>
                <a:latin typeface="Arial"/>
              </a:rPr>
              <a:t>Amrita School of Computing, Bengaluru</a:t>
            </a:r>
          </a:p>
          <a:p>
            <a:pPr marL="0" indent="0" algn="ctr">
              <a:buNone/>
            </a:pPr>
            <a:r>
              <a:rPr lang="en-GB" b="1" spc="-1" dirty="0">
                <a:solidFill>
                  <a:srgbClr val="4C4C4C"/>
                </a:solidFill>
                <a:latin typeface="Arial"/>
              </a:rPr>
              <a:t>Amrita Vishwa Vidyapeetham, India</a:t>
            </a:r>
          </a:p>
          <a:p>
            <a:pPr algn="ctr"/>
            <a:endParaRPr lang="en-GB" b="1" spc="-1" dirty="0">
              <a:solidFill>
                <a:srgbClr val="4C4C4C"/>
              </a:solidFill>
              <a:latin typeface="Arial"/>
            </a:endParaRPr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57087-E4FD-3568-BE26-29AA499DB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9" y="281258"/>
            <a:ext cx="1637211" cy="8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5A04-D559-4A93-8D96-224EF409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7" y="183930"/>
            <a:ext cx="8948691" cy="99417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84797F6C-06EB-5166-EB36-79483F0B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93DBA1-D8F9-56E3-ACDB-DF82A2A0121D}"/>
              </a:ext>
            </a:extLst>
          </p:cNvPr>
          <p:cNvSpPr txBox="1"/>
          <p:nvPr/>
        </p:nvSpPr>
        <p:spPr>
          <a:xfrm>
            <a:off x="2979273" y="6512055"/>
            <a:ext cx="65115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4BC17-C9F3-E8BD-D0B3-BA6C0CFFCA90}"/>
              </a:ext>
            </a:extLst>
          </p:cNvPr>
          <p:cNvSpPr txBox="1"/>
          <p:nvPr/>
        </p:nvSpPr>
        <p:spPr>
          <a:xfrm>
            <a:off x="341194" y="6009392"/>
            <a:ext cx="3701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3: Test case 1 - Output for a factorial program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FAD39-BF93-B385-2DB1-25F029F6D438}"/>
              </a:ext>
            </a:extLst>
          </p:cNvPr>
          <p:cNvSpPr txBox="1"/>
          <p:nvPr/>
        </p:nvSpPr>
        <p:spPr>
          <a:xfrm>
            <a:off x="4646341" y="5989541"/>
            <a:ext cx="3469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4: Test case 1 - Output for a factorial program </a:t>
            </a:r>
          </a:p>
          <a:p>
            <a:r>
              <a:rPr lang="en-IN" sz="1200" dirty="0"/>
              <a:t>in C++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7BD94-2A0B-C0EC-913F-9B7FD1B9F45F}"/>
              </a:ext>
            </a:extLst>
          </p:cNvPr>
          <p:cNvSpPr txBox="1"/>
          <p:nvPr/>
        </p:nvSpPr>
        <p:spPr>
          <a:xfrm>
            <a:off x="8511606" y="5991335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5: Test case 1 - Output for a factorial program </a:t>
            </a:r>
            <a:br>
              <a:rPr lang="en-IN" sz="1200" dirty="0"/>
            </a:br>
            <a:r>
              <a:rPr lang="en-IN" sz="1200" dirty="0"/>
              <a:t>in Java</a:t>
            </a:r>
          </a:p>
          <a:p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321FA-419A-58D1-1A69-3CAF78642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20"/>
          <a:stretch/>
        </p:blipFill>
        <p:spPr>
          <a:xfrm>
            <a:off x="944687" y="916747"/>
            <a:ext cx="2162191" cy="5128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E4A9F5-DBAC-FE3C-8D5F-D89EB7595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3" y="981384"/>
            <a:ext cx="4194914" cy="5063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D5F75-2EA1-8344-349F-B43C10205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704" y="981384"/>
            <a:ext cx="2855021" cy="50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23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5A04-D559-4A93-8D96-224EF409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 </a:t>
            </a: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84797F6C-06EB-5166-EB36-79483F0B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93DBA1-D8F9-56E3-ACDB-DF82A2A0121D}"/>
              </a:ext>
            </a:extLst>
          </p:cNvPr>
          <p:cNvSpPr txBox="1"/>
          <p:nvPr/>
        </p:nvSpPr>
        <p:spPr>
          <a:xfrm>
            <a:off x="2979273" y="6512055"/>
            <a:ext cx="65115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5FF65-24A5-5B62-2844-64BA0DB43415}"/>
              </a:ext>
            </a:extLst>
          </p:cNvPr>
          <p:cNvSpPr txBox="1"/>
          <p:nvPr/>
        </p:nvSpPr>
        <p:spPr>
          <a:xfrm>
            <a:off x="428304" y="6049149"/>
            <a:ext cx="3907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6: Test case 2 - Output for a palindrome program in C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FBCC4-64D8-AD90-50C3-B379E99D49A1}"/>
              </a:ext>
            </a:extLst>
          </p:cNvPr>
          <p:cNvSpPr txBox="1"/>
          <p:nvPr/>
        </p:nvSpPr>
        <p:spPr>
          <a:xfrm>
            <a:off x="4749520" y="6000749"/>
            <a:ext cx="3674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7: Test case 2 - Output for a palindrome program</a:t>
            </a:r>
          </a:p>
          <a:p>
            <a:r>
              <a:rPr lang="en-IN" sz="1200" dirty="0"/>
              <a:t>in C++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E5C01-88FE-512E-D2C4-9AE55EB69AE7}"/>
              </a:ext>
            </a:extLst>
          </p:cNvPr>
          <p:cNvSpPr txBox="1"/>
          <p:nvPr/>
        </p:nvSpPr>
        <p:spPr>
          <a:xfrm>
            <a:off x="8561351" y="6008639"/>
            <a:ext cx="3674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8: Test case 2 - Output for a palindrome program </a:t>
            </a:r>
          </a:p>
          <a:p>
            <a:r>
              <a:rPr lang="en-IN" sz="1200" dirty="0"/>
              <a:t>in Java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D408F-6971-9F9D-D87F-84A0ED070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7" y="429370"/>
            <a:ext cx="3057714" cy="561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20228-A95E-5A39-094D-A81559D2C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88" y="425975"/>
            <a:ext cx="2743663" cy="5632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2890D-04F7-37CF-C61F-2FC91A70A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197" y="416240"/>
            <a:ext cx="3031609" cy="56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96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83" y="211317"/>
            <a:ext cx="8948691" cy="99417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894F805B-44D4-1E87-63B2-91F776B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91FD5-DC65-5465-B119-B1144CA8614E}"/>
              </a:ext>
            </a:extLst>
          </p:cNvPr>
          <p:cNvSpPr txBox="1"/>
          <p:nvPr/>
        </p:nvSpPr>
        <p:spPr>
          <a:xfrm>
            <a:off x="2942540" y="6512510"/>
            <a:ext cx="64559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FF8F72-B0D3-AB33-F500-C81F1651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1" y="1280537"/>
            <a:ext cx="11430000" cy="49456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consistently produced accurate token tables across C, C++, and Java code snippets, correctly identifying keywords, identifiers, operators, and other elements.</a:t>
            </a:r>
          </a:p>
          <a:p>
            <a:pPr algn="just"/>
            <a:r>
              <a:rPr lang="en-US" dirty="0"/>
              <a:t>The error detection mechanism was highly effective, identifying lexical errors early in the compilation process.</a:t>
            </a:r>
          </a:p>
          <a:p>
            <a:pPr algn="just"/>
            <a:r>
              <a:rPr lang="en-US" dirty="0"/>
              <a:t>The modular approach proved successful, ensuring that the system can be extended to support additional programming languages in the future with minimal modifications.</a:t>
            </a:r>
          </a:p>
          <a:p>
            <a:pPr algn="just"/>
            <a:r>
              <a:rPr lang="en-US" dirty="0"/>
              <a:t>The use of FSMs enabled the system to dynamically transition between states, handling the different syntactic rules of each language smoothly.</a:t>
            </a:r>
          </a:p>
          <a:p>
            <a:pPr algn="just"/>
            <a:r>
              <a:rPr lang="en-US" dirty="0"/>
              <a:t>The unified analyzer improves both redundancy and maintainability in multi-language environments, offering a scalable solution for modern software development.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619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20" y="264084"/>
            <a:ext cx="10678359" cy="118633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57D8D22B-6424-2C7D-C949-FC5F0F0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41F54-7FD1-C491-7AD6-DEF1ED181001}"/>
              </a:ext>
            </a:extLst>
          </p:cNvPr>
          <p:cNvSpPr txBox="1"/>
          <p:nvPr/>
        </p:nvSpPr>
        <p:spPr>
          <a:xfrm>
            <a:off x="2990247" y="6507240"/>
            <a:ext cx="63684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68B38A-952D-30E5-1062-1CE8F657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491854"/>
            <a:ext cx="10861041" cy="45533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CONCLUSION: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The unified lexical </a:t>
            </a:r>
            <a:r>
              <a:rPr lang="en-IN" dirty="0" err="1"/>
              <a:t>analyzer</a:t>
            </a:r>
            <a:r>
              <a:rPr lang="en-IN" dirty="0"/>
              <a:t> successfully tokenizes code from C, C++, and Java, reducing redundancy and improving efficiency in multi-language environments.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The system demonstrated reliable error detection and scalability, making it a robust tool for modern software development.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FUTURE SCOPE: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Support for Additional Languages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Machine Learning Integration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Performance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4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87" y="446809"/>
            <a:ext cx="11436823" cy="421441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87" y="1216866"/>
            <a:ext cx="11436823" cy="5290374"/>
          </a:xfrm>
        </p:spPr>
        <p:txBody>
          <a:bodyPr>
            <a:noAutofit/>
          </a:bodyPr>
          <a:lstStyle/>
          <a:p>
            <a:pPr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 Farhanaaz, S., 2016. V, An Exploration on Lexical Analysis. In International Conference on Electrical, Electronics, and Optimization Techniques (ICEEOT) (Vol. 16487238).</a:t>
            </a:r>
          </a:p>
          <a:p>
            <a:pPr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Ingale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V.,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Vayadande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K., Verma, V.,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Yeole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Zawar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S. and Jamadar, Z., Lexical analyzer using DFA. International Journal of Advance Research, Ideas and Innovations in Technology, www. IJARIIT. com.</a:t>
            </a:r>
          </a:p>
          <a:p>
            <a:pPr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[3] Ali Nayef, Z. (2019) “A Survey about various Generations of Lexical Analyzer”, Journal of Advanced Computer Science &amp; Technology, 8(2), pp. 50–57. </a:t>
            </a:r>
          </a:p>
          <a:p>
            <a:pPr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[4] Alfred, V.A., Monica, S.L. and Jeffrey, D.U., 2007. Compilers principles, techniques &amp; tools.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pearson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Education.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[5] Su, Y., Yan, S.Y. (2011). Lexical Analysis. In: Principles of Compilers. Springer, Berlin, Heidelberg.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[6] Di Angelo, M.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Salzer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G., 2020, August. Tokens, types, and standards: identification and utilization in Ethereum. In 2020 IEEE International Conference on Decentralized Applications and Infrastructures (DAPPS) (pp. 1-10). IEEE.</a:t>
            </a:r>
          </a:p>
          <a:p>
            <a:pPr algn="just"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Mickunas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M.D. and Schell, R.M., 1978, December. Parallel compilation in a multiprocessor environment. In Proceedings of the 1978 annual conference (pp. 241-246).</a:t>
            </a:r>
          </a:p>
          <a:p>
            <a:pPr algn="just"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[8] Srikanth, G.U., 2010, June. Parallel lexical analyzer on the cell processor. In 2010 Fourth International Conference on Secure Software Integration and Reliability Improvement Companion (pp. 28-29). IEEE. </a:t>
            </a:r>
          </a:p>
          <a:p>
            <a:pPr algn="just" hangingPunct="0">
              <a:lnSpc>
                <a:spcPct val="150000"/>
              </a:lnSpc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lnSpc>
                <a:spcPct val="150000"/>
              </a:lnSpc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hangingPunct="0">
              <a:lnSpc>
                <a:spcPct val="150000"/>
              </a:lnSpc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5D5C35F-D9DE-F9BC-F055-4660B77B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8CE1E-65FB-9F54-5C99-3330BF50D581}"/>
              </a:ext>
            </a:extLst>
          </p:cNvPr>
          <p:cNvSpPr txBox="1"/>
          <p:nvPr/>
        </p:nvSpPr>
        <p:spPr>
          <a:xfrm>
            <a:off x="2863027" y="6507240"/>
            <a:ext cx="6710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</p:spTree>
    <p:extLst>
      <p:ext uri="{BB962C8B-B14F-4D97-AF65-F5344CB8AC3E}">
        <p14:creationId xmlns:p14="http://schemas.microsoft.com/office/powerpoint/2010/main" val="387938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88" y="439218"/>
            <a:ext cx="11436823" cy="640989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88" y="1303633"/>
            <a:ext cx="11436823" cy="4922308"/>
          </a:xfrm>
        </p:spPr>
        <p:txBody>
          <a:bodyPr>
            <a:normAutofit lnSpcReduction="10000"/>
          </a:bodyPr>
          <a:lstStyle/>
          <a:p>
            <a:pPr algn="just"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Khonji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M., Iraqi, Y. and Jones, A., 2012. Enhancing phishing e-mail classifiers: A lexical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analysis approach. International Journal for Information Security Research (IJISR), 2(1/2), p.40.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algn="just"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[10]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Abutaha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Ababneh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M., Mahmoud, K.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Baddar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S.A.H., 2021, May. URL phishing detection using machine learning techniques based on URLs lexical analysis. In 2021 12th International Conference on Information and Communication Systems (ICICS) (pp. 147-152). IEEE. </a:t>
            </a:r>
          </a:p>
          <a:p>
            <a:pPr algn="just"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[11]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Pranave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K.C., Challa, V.K.R. and Panda, N., 2024. System Search Service Implementation Based on a Custom Lexical Search. Procedia Computer Science, 235, pp.1548-1557.</a:t>
            </a:r>
          </a:p>
          <a:p>
            <a:pPr algn="just" hangingPunct="0">
              <a:lnSpc>
                <a:spcPct val="1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[12] Verma, M., 2017. Lexical analysis of religious texts using text mining and machine learning tools. International Journal of Computer Applications, 168(8), pp.39-45.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[13]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Likhith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A.N.,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Gurunadh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Chinthapalli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V.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Belwal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M., 2023, November. Compiler For Mathematical Operations Using English Like Sentences. In 2023 7th International Conference on Computation System and Information Technology for Sustainable Solutions (CSITSS) (pp. 1-6). IEEE.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[14] https://lambda.uta.edu/cse5317/long/long.html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[15] Eastman, C.M., 1983. A lexical analysis of keywords in high level programming languages. International journal of man-machine studies, 19(6), pp.595-607.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CEF41DD-31CF-6070-98E4-3234DDD5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89F6F-41E6-D19F-C17A-92044157E287}"/>
              </a:ext>
            </a:extLst>
          </p:cNvPr>
          <p:cNvSpPr txBox="1"/>
          <p:nvPr/>
        </p:nvSpPr>
        <p:spPr>
          <a:xfrm>
            <a:off x="2998199" y="6507240"/>
            <a:ext cx="64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</p:spTree>
    <p:extLst>
      <p:ext uri="{BB962C8B-B14F-4D97-AF65-F5344CB8AC3E}">
        <p14:creationId xmlns:p14="http://schemas.microsoft.com/office/powerpoint/2010/main" val="172123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88" y="337131"/>
            <a:ext cx="11436823" cy="897309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87" y="1371600"/>
            <a:ext cx="11436823" cy="4739250"/>
          </a:xfrm>
        </p:spPr>
        <p:txBody>
          <a:bodyPr>
            <a:noAutofit/>
          </a:bodyPr>
          <a:lstStyle/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[16]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Ptolemaeus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C. ed., 2014. System design, modeling, and simulation: using Ptolemy II (Vol. 1). Berkeley: Ptolemy. org.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[17] Nambiar, A.S.,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Likhita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K., Sri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Pujya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K.V.S. and Supriya, M., 2022. Design of Super Mario Game Using Finite State Machines. In Computer Networks and Inventive Communication Technologies: Proceedings of Fifth ICCNCT 2022 (pp. 739-752). Singapore: Springer Nature Singapore.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[18]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Jaswanth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M., Narayana, N.K., Rahul, S. and Supriya, M., 2022, April. Autonomous car controller using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planning based on finite state machine. In 2022 6th International Conference on Trends in Electronics and Informatics (ICOEI) (pp. 296-302). IEEE.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[19]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Srimani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P.K. and Nasir, S.F.B. (2007) ‘Context-Free Grammars and Context-Free Languages’, in A Textbook on Automata Theory. Foundation Books, pp. 304–376.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[20] Nagarajan, H.,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Vancha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P. and Supriya, M., 2022, July.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Recognising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English language using context free grammar with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pyformlang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In 2022 IEEE International Conference on Electronics, Computing and Communication Technologies (CONECCT) (pp. 1-6). IEEE.</a:t>
            </a:r>
          </a:p>
          <a:p>
            <a:pPr algn="just" hangingPunct="0">
              <a:lnSpc>
                <a:spcPct val="17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[21]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Asmitha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M. and Panda, N., 2024, May. Exploring Different Methods of Scanners and Parsers. In 2024 International Conference on Advances in Modern Age Technologies for Health and Engineering Science (AMATHE) (pp.1-7).IEEE.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C507A34-6624-EE4B-830D-1121AADC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A927F-A903-7D2A-1C2D-A3BD0C74C6C8}"/>
              </a:ext>
            </a:extLst>
          </p:cNvPr>
          <p:cNvSpPr txBox="1"/>
          <p:nvPr/>
        </p:nvSpPr>
        <p:spPr>
          <a:xfrm>
            <a:off x="3006150" y="6507240"/>
            <a:ext cx="6591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</p:spTree>
    <p:extLst>
      <p:ext uri="{BB962C8B-B14F-4D97-AF65-F5344CB8AC3E}">
        <p14:creationId xmlns:p14="http://schemas.microsoft.com/office/powerpoint/2010/main" val="91604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EDF0-4113-334F-9B47-12CC15A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918" y="2723385"/>
            <a:ext cx="8086163" cy="1411230"/>
          </a:xfrm>
        </p:spPr>
        <p:txBody>
          <a:bodyPr/>
          <a:lstStyle/>
          <a:p>
            <a:pPr algn="ctr"/>
            <a:r>
              <a:rPr lang="en-US" sz="8800" dirty="0"/>
              <a:t>THANK YOU 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3F76DF5-47A4-68BA-14A6-B38A2EA6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015D-6703-004B-454E-BAB5A6F62125}"/>
              </a:ext>
            </a:extLst>
          </p:cNvPr>
          <p:cNvSpPr txBox="1"/>
          <p:nvPr/>
        </p:nvSpPr>
        <p:spPr>
          <a:xfrm>
            <a:off x="2998199" y="6507240"/>
            <a:ext cx="65592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</p:spTree>
    <p:extLst>
      <p:ext uri="{BB962C8B-B14F-4D97-AF65-F5344CB8AC3E}">
        <p14:creationId xmlns:p14="http://schemas.microsoft.com/office/powerpoint/2010/main" val="423095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734F6-A14E-1575-B253-7C72408A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429897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Motivation, Challenges and Contribution</a:t>
            </a:r>
          </a:p>
          <a:p>
            <a:r>
              <a:rPr lang="en-US" dirty="0"/>
              <a:t>Research Gap</a:t>
            </a:r>
          </a:p>
          <a:p>
            <a:r>
              <a:rPr lang="en-US" dirty="0"/>
              <a:t>Workflow 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Conclusion and Future Scope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C561A-02D0-103E-B342-D7C60FE6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24073"/>
            <a:ext cx="11436823" cy="77717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F56F3-32DE-E5E1-F229-C6D3635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0D869-908B-9B35-EE7D-BE2404F79802}"/>
              </a:ext>
            </a:extLst>
          </p:cNvPr>
          <p:cNvSpPr txBox="1"/>
          <p:nvPr/>
        </p:nvSpPr>
        <p:spPr>
          <a:xfrm>
            <a:off x="2910735" y="6507240"/>
            <a:ext cx="69409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5A04-D559-4A93-8D96-224EF409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2" y="1636295"/>
            <a:ext cx="11449755" cy="4487856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Lexical analysis is a core process in compiler and interpreter development, marking the first phase of compilation.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lexer</a:t>
            </a:r>
            <a:r>
              <a:rPr lang="en-US" dirty="0"/>
              <a:t> is essential for translating human-readable code into machine-executable instructions, which is vital for software development and IT industries.</a:t>
            </a:r>
          </a:p>
          <a:p>
            <a:pPr algn="just"/>
            <a:r>
              <a:rPr lang="en-US" dirty="0"/>
              <a:t>It is used in programming language development, data analysis, and large text data processing.</a:t>
            </a:r>
          </a:p>
          <a:p>
            <a:pPr algn="just"/>
            <a:r>
              <a:rPr lang="en-US" dirty="0"/>
              <a:t>Lexical analyzers detect lexical errors early, improving compilation efficiency by facilitating early debugging and optimizing performance.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0165"/>
            <a:ext cx="7886700" cy="99417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8A8A5FA-BD09-9CD2-C751-58CDB44F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EC6F2-B2C0-07A9-CE5E-8D301492930C}"/>
              </a:ext>
            </a:extLst>
          </p:cNvPr>
          <p:cNvSpPr txBox="1"/>
          <p:nvPr/>
        </p:nvSpPr>
        <p:spPr>
          <a:xfrm>
            <a:off x="2895168" y="6507240"/>
            <a:ext cx="6678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</p:spTree>
    <p:extLst>
      <p:ext uri="{BB962C8B-B14F-4D97-AF65-F5344CB8AC3E}">
        <p14:creationId xmlns:p14="http://schemas.microsoft.com/office/powerpoint/2010/main" val="3995575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43084"/>
            <a:ext cx="7886700" cy="99417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93FC56B9-A630-96D2-26C4-65BD575BB94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5408" y="6438089"/>
            <a:ext cx="1737257" cy="419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E238E7-0687-6DFC-5AB9-864A3E241CD0}"/>
              </a:ext>
            </a:extLst>
          </p:cNvPr>
          <p:cNvSpPr txBox="1"/>
          <p:nvPr/>
        </p:nvSpPr>
        <p:spPr>
          <a:xfrm>
            <a:off x="2907805" y="6501850"/>
            <a:ext cx="63763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84CFB6-C86D-7E87-1B4B-42679BA6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1136650"/>
            <a:ext cx="11436350" cy="49085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lexical analyzer breaks source code into tokens, each representing a discrete, meaningful element of the code. </a:t>
            </a:r>
          </a:p>
          <a:p>
            <a:pPr algn="just"/>
            <a:r>
              <a:rPr lang="en-US" dirty="0"/>
              <a:t>Tokens</a:t>
            </a:r>
            <a:r>
              <a:rPr lang="en-US" b="1" dirty="0"/>
              <a:t> </a:t>
            </a:r>
            <a:r>
              <a:rPr lang="en-US" dirty="0"/>
              <a:t>represent elements like keywords, identifiers, constants, operators, and symbols.</a:t>
            </a:r>
          </a:p>
          <a:p>
            <a:pPr algn="just"/>
            <a:r>
              <a:rPr lang="en-US" dirty="0"/>
              <a:t>It is also responsible for cleaning the source program like stripping off blanks, tabs, newlines, and comments.</a:t>
            </a:r>
          </a:p>
          <a:p>
            <a:pPr algn="just"/>
            <a:r>
              <a:rPr lang="en-US" dirty="0"/>
              <a:t>Single-language </a:t>
            </a:r>
            <a:r>
              <a:rPr lang="en-US" dirty="0" err="1"/>
              <a:t>lexers</a:t>
            </a:r>
            <a:r>
              <a:rPr lang="en-US" dirty="0"/>
              <a:t> are not ideal because they lead to redundancy in development, requiring separate </a:t>
            </a:r>
            <a:r>
              <a:rPr lang="en-US" dirty="0" err="1"/>
              <a:t>lexers</a:t>
            </a:r>
            <a:r>
              <a:rPr lang="en-US" dirty="0"/>
              <a:t> for each language, which increases complexity and maintenance efforts. </a:t>
            </a:r>
          </a:p>
          <a:p>
            <a:pPr algn="just"/>
            <a:r>
              <a:rPr lang="en-US" dirty="0"/>
              <a:t>This research focuses on developing a Multilingual Lexical Analyzer for programming languages such as C, C++, and Java.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300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302054"/>
            <a:ext cx="11436823" cy="99417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3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MOTIVATION, CHALLENGES &amp; CONTRIBUTION </a:t>
            </a:r>
            <a:endParaRPr lang="en-US" sz="3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6881F3E-A6AF-376E-81E7-C8EA4EF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F5EFB-3EB2-5DBE-01BB-0E46CAF0888A}"/>
              </a:ext>
            </a:extLst>
          </p:cNvPr>
          <p:cNvSpPr txBox="1"/>
          <p:nvPr/>
        </p:nvSpPr>
        <p:spPr>
          <a:xfrm>
            <a:off x="2950615" y="6526715"/>
            <a:ext cx="64002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B44F38-A62C-61FF-5411-B182C041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296226"/>
            <a:ext cx="11436350" cy="49085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Motivation: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To leverage a unified lexical analysis for multiple programming languages, streamlining code compilation and improving efficiency across diverse programming ecosystems.</a:t>
            </a:r>
          </a:p>
          <a:p>
            <a:pPr algn="just"/>
            <a:r>
              <a:rPr lang="en-IN" dirty="0"/>
              <a:t>Challenges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Previous work faced challenges such as redundancy in maintaining separate </a:t>
            </a:r>
            <a:r>
              <a:rPr lang="en-US" dirty="0" err="1"/>
              <a:t>lexers</a:t>
            </a:r>
            <a:r>
              <a:rPr lang="en-US" dirty="0"/>
              <a:t> for each language, limited scalability, and inefficiencies in handling multi-language programming environments.</a:t>
            </a:r>
            <a:endParaRPr lang="en-IN" dirty="0"/>
          </a:p>
          <a:p>
            <a:pPr algn="just"/>
            <a:r>
              <a:rPr lang="en-IN" dirty="0"/>
              <a:t>Contribution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This paper develops a multilingual lexical analyzer capable of processing and tokenizing code from C, C++, and Java within a unified system. 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It introduces a modular approach for efficiently handling syntax and tokenization across multiple languages, improving compiler performance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308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55" y="143084"/>
            <a:ext cx="8948691" cy="99417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A4C10DC-6FCF-AE0D-855C-F2CC29AF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FA78A-5864-6438-5F34-2144BF6D5442}"/>
              </a:ext>
            </a:extLst>
          </p:cNvPr>
          <p:cNvSpPr txBox="1"/>
          <p:nvPr/>
        </p:nvSpPr>
        <p:spPr>
          <a:xfrm>
            <a:off x="3045241" y="6507240"/>
            <a:ext cx="65513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CDFACB-BB19-53E5-9CDE-7BE5BBC2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1136650"/>
            <a:ext cx="11305255" cy="519998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While previous research has developed separate lexical analyzers for individual programming languages, there remains a gap in creating a unified analyzer that can handle multiple languages within one system.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Language-specific </a:t>
            </a:r>
            <a:r>
              <a:rPr lang="en-US" dirty="0" err="1"/>
              <a:t>lexers</a:t>
            </a:r>
            <a:r>
              <a:rPr lang="en-US" dirty="0"/>
              <a:t> result in redundancy, increased maintenance efforts, and inefficiencies, especially in multi-language environments.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There is a need for a versatile analyzer that can accommodate various syntactic rules without sacrificing performance.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This research aims to bridge the gap by developing a streamlined and modular lexical analyzer that uses finite-state machines (FSMs) to dynamically handle tokenization and parsing across multiple languages.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By addressing this gap, the research contributes to reducing redundancy in </a:t>
            </a:r>
            <a:r>
              <a:rPr lang="en-US" dirty="0" err="1"/>
              <a:t>lexer</a:t>
            </a:r>
            <a:r>
              <a:rPr lang="en-US" dirty="0"/>
              <a:t> design, improving maintainability, and ensuring scalability for supporting evolving programming languages in modern software development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25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122" y="29038"/>
            <a:ext cx="8948691" cy="99417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DACFD325-0FD1-FA9F-CC80-CA3C93AF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63478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CA94B-8EAA-71F1-50F5-2BE1868CF610}"/>
              </a:ext>
            </a:extLst>
          </p:cNvPr>
          <p:cNvSpPr txBox="1"/>
          <p:nvPr/>
        </p:nvSpPr>
        <p:spPr>
          <a:xfrm>
            <a:off x="3052929" y="6524923"/>
            <a:ext cx="6336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938DD47F-8967-F357-8C1E-9764951D6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77" y="836957"/>
            <a:ext cx="4011045" cy="5184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B70CA-87E6-662D-865D-6FC7BE79E5D2}"/>
              </a:ext>
            </a:extLst>
          </p:cNvPr>
          <p:cNvSpPr txBox="1"/>
          <p:nvPr/>
        </p:nvSpPr>
        <p:spPr>
          <a:xfrm>
            <a:off x="4801542" y="6021043"/>
            <a:ext cx="2588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Figure 1: Workflow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7512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887A23-3086-2C09-4F27-12BC324210F4}"/>
              </a:ext>
            </a:extLst>
          </p:cNvPr>
          <p:cNvSpPr txBox="1">
            <a:spLocks/>
          </p:cNvSpPr>
          <p:nvPr/>
        </p:nvSpPr>
        <p:spPr>
          <a:xfrm>
            <a:off x="413983" y="4435209"/>
            <a:ext cx="9895546" cy="161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A830D-482F-D62A-5F8B-BA680C554119}"/>
              </a:ext>
            </a:extLst>
          </p:cNvPr>
          <p:cNvSpPr txBox="1"/>
          <p:nvPr/>
        </p:nvSpPr>
        <p:spPr>
          <a:xfrm>
            <a:off x="3949305" y="1851423"/>
            <a:ext cx="6110110" cy="308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LeNet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LSTM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ResNet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Temporal Segment Networks (TSN)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Two-Stream CNN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VGGNet</a:t>
            </a:r>
            <a:endParaRPr lang="en-US" sz="2200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30E8EDF-C1BD-C411-918B-D7A6B9DB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80B1D-56E2-5F83-B343-0001F9E8C903}"/>
              </a:ext>
            </a:extLst>
          </p:cNvPr>
          <p:cNvSpPr txBox="1"/>
          <p:nvPr/>
        </p:nvSpPr>
        <p:spPr>
          <a:xfrm>
            <a:off x="2990247" y="6486025"/>
            <a:ext cx="6392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543A3B-11DF-3542-6A3A-CEE79108D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"/>
          <a:stretch/>
        </p:blipFill>
        <p:spPr>
          <a:xfrm>
            <a:off x="413984" y="79587"/>
            <a:ext cx="11364034" cy="6065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E7F5E5-9750-F251-1DF5-7DE7AE664D47}"/>
              </a:ext>
            </a:extLst>
          </p:cNvPr>
          <p:cNvSpPr txBox="1"/>
          <p:nvPr/>
        </p:nvSpPr>
        <p:spPr>
          <a:xfrm>
            <a:off x="3683031" y="6089040"/>
            <a:ext cx="482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Figure 2: NFA for the unified lexical </a:t>
            </a:r>
            <a:r>
              <a:rPr lang="en-IN" sz="1400" dirty="0" err="1"/>
              <a:t>analyzer</a:t>
            </a:r>
            <a:r>
              <a:rPr lang="en-IN" sz="1400" dirty="0"/>
              <a:t> for C, C++, and Java</a:t>
            </a:r>
          </a:p>
        </p:txBody>
      </p:sp>
    </p:spTree>
    <p:extLst>
      <p:ext uri="{BB962C8B-B14F-4D97-AF65-F5344CB8AC3E}">
        <p14:creationId xmlns:p14="http://schemas.microsoft.com/office/powerpoint/2010/main" val="41573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5A04-D559-4A93-8D96-224EF409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F4C4-22EB-446C-A0D4-4FBA724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303" y="409080"/>
            <a:ext cx="8948691" cy="994172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2">
            <a:extLst>
              <a:ext uri="{FF2B5EF4-FFF2-40B4-BE49-F238E27FC236}">
                <a16:creationId xmlns:a16="http://schemas.microsoft.com/office/drawing/2014/main" id="{9656BACF-55D8-48D2-85C5-50C939139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696" y="857251"/>
            <a:ext cx="2425304" cy="6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endParaRPr lang="en-US" alt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57582D96-2843-85A8-D14F-79B7111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444" y="6449367"/>
            <a:ext cx="1842339" cy="4081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GCAT 2024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57F9E-62F2-80AE-707E-1CB83DA39642}"/>
              </a:ext>
            </a:extLst>
          </p:cNvPr>
          <p:cNvSpPr txBox="1"/>
          <p:nvPr/>
        </p:nvSpPr>
        <p:spPr>
          <a:xfrm>
            <a:off x="3151479" y="6507240"/>
            <a:ext cx="63843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457,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Multilingual Lexical </a:t>
            </a:r>
            <a:r>
              <a:rPr lang="en-US" sz="1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Java, C and C++</a:t>
            </a:r>
            <a:r>
              <a:rPr lang="en-IN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Sarayu, Bengaluru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C3520C-6EBA-466E-FCD8-2A3EBA7A0157}"/>
              </a:ext>
            </a:extLst>
          </p:cNvPr>
          <p:cNvSpPr txBox="1">
            <a:spLocks/>
          </p:cNvSpPr>
          <p:nvPr/>
        </p:nvSpPr>
        <p:spPr>
          <a:xfrm>
            <a:off x="762001" y="1545620"/>
            <a:ext cx="10678159" cy="4631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dirty="0"/>
              <a:t>The system was tested using multiple code snippets from C, C++, and Java to evaluate the accuracy of tokenization across different languages.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system was tested for:</a:t>
            </a:r>
            <a:endParaRPr lang="en-IN" dirty="0"/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Accurate recognition of token types such as </a:t>
            </a:r>
            <a:r>
              <a:rPr lang="en-US" b="1" dirty="0"/>
              <a:t>keywords</a:t>
            </a:r>
            <a:r>
              <a:rPr lang="en-US" dirty="0"/>
              <a:t>, </a:t>
            </a:r>
            <a:r>
              <a:rPr lang="en-US" b="1" dirty="0"/>
              <a:t>identifiers</a:t>
            </a:r>
            <a:r>
              <a:rPr lang="en-US" dirty="0"/>
              <a:t>, </a:t>
            </a:r>
            <a:r>
              <a:rPr lang="en-US" b="1" dirty="0"/>
              <a:t>numbers</a:t>
            </a:r>
            <a:r>
              <a:rPr lang="en-US" dirty="0"/>
              <a:t>, </a:t>
            </a:r>
            <a:r>
              <a:rPr lang="en-US" b="1" dirty="0"/>
              <a:t>operators</a:t>
            </a:r>
            <a:r>
              <a:rPr lang="en-US" dirty="0"/>
              <a:t>, and </a:t>
            </a:r>
            <a:r>
              <a:rPr lang="en-US" b="1" dirty="0"/>
              <a:t>symbols</a:t>
            </a:r>
            <a:r>
              <a:rPr lang="en-US" dirty="0"/>
              <a:t>.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Ability to </a:t>
            </a:r>
            <a:r>
              <a:rPr lang="en-US" b="1" dirty="0"/>
              <a:t>detect syntax errors</a:t>
            </a:r>
            <a:r>
              <a:rPr lang="en-US" dirty="0"/>
              <a:t> early in the tokenization phase, providing clear error messages to aid debugging.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Whether the system could transition between different token types dynamically.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Ability to handle </a:t>
            </a:r>
            <a:r>
              <a:rPr lang="en-US" b="1" dirty="0"/>
              <a:t>language-specific constructs</a:t>
            </a:r>
            <a:r>
              <a:rPr lang="en-US" dirty="0"/>
              <a:t>, verifying the </a:t>
            </a:r>
            <a:r>
              <a:rPr lang="en-US" dirty="0" err="1"/>
              <a:t>lexer’s</a:t>
            </a:r>
            <a:r>
              <a:rPr lang="en-US" dirty="0"/>
              <a:t> scalability for future languages.</a:t>
            </a:r>
          </a:p>
          <a:p>
            <a:pPr marL="457200" lvl="1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6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2139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Georgia</vt:lpstr>
      <vt:lpstr>Times New Roman</vt:lpstr>
      <vt:lpstr>Office Theme</vt:lpstr>
      <vt:lpstr>NAAC PRT Template</vt:lpstr>
      <vt:lpstr>PowerPoint Presentation</vt:lpstr>
      <vt:lpstr>AGENDA</vt:lpstr>
      <vt:lpstr>INTRODUCTION</vt:lpstr>
      <vt:lpstr>INTRODUCTION </vt:lpstr>
      <vt:lpstr>MOTIVATION, CHALLENGES &amp; CONTRIBUTION </vt:lpstr>
      <vt:lpstr>RESEARCH GAP</vt:lpstr>
      <vt:lpstr>WORKFLOW</vt:lpstr>
      <vt:lpstr>PowerPoint Presentation</vt:lpstr>
      <vt:lpstr>TESTING</vt:lpstr>
      <vt:lpstr>RESULTS</vt:lpstr>
      <vt:lpstr>PowerPoint Presentation</vt:lpstr>
      <vt:lpstr>ANALYSIS</vt:lpstr>
      <vt:lpstr>CONCLUSION AND FUTURE SCOPE</vt:lpstr>
      <vt:lpstr>REFERENCES</vt:lpstr>
      <vt:lpstr>REFERENCES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bhavika gandham</cp:lastModifiedBy>
  <cp:revision>84</cp:revision>
  <dcterms:created xsi:type="dcterms:W3CDTF">2022-09-02T07:07:43Z</dcterms:created>
  <dcterms:modified xsi:type="dcterms:W3CDTF">2024-10-03T14:42:25Z</dcterms:modified>
</cp:coreProperties>
</file>