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9" r:id="rId3"/>
    <p:sldId id="264" r:id="rId4"/>
    <p:sldId id="262" r:id="rId5"/>
    <p:sldId id="260" r:id="rId6"/>
    <p:sldId id="265" r:id="rId7"/>
    <p:sldId id="268" r:id="rId8"/>
    <p:sldId id="267" r:id="rId9"/>
    <p:sldId id="269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044-5EA8-6A23-1287-B62D37B6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49CC2-0C58-D9CD-7316-CD11FB8B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7666-2B0A-124F-C5DD-3E2BB37D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3C53-11B3-8F17-332F-B2AFEDE3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E30-C685-C764-ECBE-7AFE29BA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25F-A539-28FF-BC48-A5FE41B8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7C2E-FC95-BD32-DCEF-9360A76B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2AC4-A22B-6835-9884-7046315D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F240-9A0A-35B0-03B5-47094D27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95B-B01C-D6E4-1470-04E06C6C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0A801-B2E2-6CCD-6DEE-2A4591DD5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89C06-4496-07D8-D7B9-B3FED181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0CC6-6506-3D2B-0179-BAE3979B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3529-5695-BF27-1A2C-CF8AD8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7095-5CF5-0852-7EB2-DA03ACB1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123E-4109-DA9E-9614-44D95950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1D5F-5593-7151-20D4-CFDEDAB6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54D9-AC22-D209-6E42-1B2DEED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7B4B-5424-0521-6E5B-C37DA1E8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26D2-D8EE-84D8-16FB-2249CFA8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F03E-2286-058E-6EBA-F9648B79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29F3-7EA5-DB09-6E3F-8636D811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F8D9-3906-E9B7-3DC0-FFC941D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E342-D907-B16B-4B98-1351523E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BC3-7516-BDC2-0891-FE942A1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D84-621D-EEE1-8918-A43D433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1315-432E-6AB1-D17F-0EBE9C5D6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0B00-090F-1C56-4457-8CF7E472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FA4E-BE28-EF0C-7F61-E69F8B24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BE54-56E5-6927-413B-2128EECD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FCDB-B257-04C0-5A3F-AE24EB01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17E-E8A0-C89C-1055-9FF00F38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486A-613E-B6A2-F0C3-22642E6A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8CBD-9A55-3E86-355F-4A62296B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2E9B3-A18F-CD21-C96B-C3EEFC413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0A6E-94A4-ABB4-0254-C74394B3F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9B32E-3490-1DBB-57E5-D9037323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0C7C3-51AE-5D99-B3FE-E4D1EB1A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CE8D8-A34A-D1AC-7538-52ED114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2DB4-B944-6F26-C5D3-451F2492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98B37-4A9C-5FE6-F2D4-CBF113F5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AA70-615A-D4C1-7142-CDF4558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5D0D-4D91-A8EB-5094-028896F3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936A9-34CE-3000-D4E8-5331B1F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BFBD-66D4-BCB1-0934-F1B98F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CEFA-9528-AA8B-AB5E-2E07631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821-1B24-0A38-BD67-F78C1B29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A723-FC62-3BC0-6913-01198ACB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B25A-2700-2604-3B28-981378176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0A039-C90E-EC76-5D8A-4412427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9BD6-5A1F-4FD7-3EC9-769C229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ED11-9671-3F50-CE5F-EAED87C9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50F9-01A4-57BF-C492-4BF3A683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9A9B-8F51-C8E7-E7C0-75A2128B2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FD2D-6C46-083F-B30D-17137E09C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DCE2-1E55-0F00-F7FC-4DC82FA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3DAE-9514-0189-1A74-215D8404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A077-55E7-E648-71DE-0FD73F4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309CE-92C6-D8CC-E0B7-4B9B39FC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CD77-478E-6B86-0BDF-1B75E5CE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016C-CA77-9065-EBAF-26B305213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9EAC-B92B-0A47-B8E6-D34ACC7BD8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E8F6-FCDB-6C38-67E3-E88918A0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6B3F-B2E6-24EF-2548-CA3184CE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BC08-2C15-78BD-AFA7-3498F9D5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Reddit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87A2-58FE-07F7-C728-A7F6E2EBE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US" dirty="0"/>
              <a:t>October 19,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7E75E-F957-16A8-BE58-390E87B1028E}"/>
              </a:ext>
            </a:extLst>
          </p:cNvPr>
          <p:cNvSpPr txBox="1"/>
          <p:nvPr/>
        </p:nvSpPr>
        <p:spPr>
          <a:xfrm>
            <a:off x="1524000" y="3849597"/>
            <a:ext cx="967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Modify code to correct errors in generating tree structure within comments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tests with two variations of Method 2- </a:t>
            </a:r>
          </a:p>
          <a:p>
            <a:r>
              <a:rPr lang="en-US" dirty="0"/>
              <a:t>      (</a:t>
            </a:r>
            <a:r>
              <a:rPr lang="en-US" dirty="0" err="1"/>
              <a:t>i</a:t>
            </a:r>
            <a:r>
              <a:rPr lang="en-US" dirty="0"/>
              <a:t>)unit level as submission, and</a:t>
            </a:r>
          </a:p>
          <a:p>
            <a:r>
              <a:rPr lang="en-US" dirty="0"/>
              <a:t>      (ii) unit level as subreddit</a:t>
            </a:r>
          </a:p>
        </p:txBody>
      </p:sp>
    </p:spTree>
    <p:extLst>
      <p:ext uri="{BB962C8B-B14F-4D97-AF65-F5344CB8AC3E}">
        <p14:creationId xmlns:p14="http://schemas.microsoft.com/office/powerpoint/2010/main" val="34345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40" y="192624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Method 2 on One Subreddit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645715" y="1379573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</a:t>
            </a:r>
            <a:endParaRPr lang="en-US" sz="1800" b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645715" y="1905840"/>
            <a:ext cx="5183188" cy="416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519A-2741-B838-A67A-A4CCC7AA6C49}"/>
              </a:ext>
            </a:extLst>
          </p:cNvPr>
          <p:cNvSpPr txBox="1"/>
          <p:nvPr/>
        </p:nvSpPr>
        <p:spPr>
          <a:xfrm>
            <a:off x="6363099" y="1843311"/>
            <a:ext cx="5295501" cy="4619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Now consider an entire Subreddit with </a:t>
            </a:r>
            <a:r>
              <a:rPr lang="en-US" dirty="0">
                <a:solidFill>
                  <a:srgbClr val="FF0000"/>
                </a:solidFill>
              </a:rPr>
              <a:t>253</a:t>
            </a:r>
            <a:r>
              <a:rPr lang="en-US" dirty="0"/>
              <a:t> submissions, with a total of </a:t>
            </a:r>
            <a:r>
              <a:rPr lang="en-US" dirty="0">
                <a:solidFill>
                  <a:srgbClr val="FF0000"/>
                </a:solidFill>
              </a:rPr>
              <a:t>6142</a:t>
            </a:r>
            <a:r>
              <a:rPr lang="en-US" dirty="0"/>
              <a:t> comments.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Both Method 2a and Method 2b visually generate a similar graph (only Method 2a graph is shown).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out of </a:t>
            </a:r>
            <a:r>
              <a:rPr lang="en-US" dirty="0">
                <a:solidFill>
                  <a:srgbClr val="FF0000"/>
                </a:solidFill>
              </a:rPr>
              <a:t>3454</a:t>
            </a:r>
            <a:r>
              <a:rPr lang="en-US" dirty="0"/>
              <a:t> pairs of user interactions identified, only </a:t>
            </a:r>
            <a:r>
              <a:rPr lang="en-US" dirty="0">
                <a:solidFill>
                  <a:srgbClr val="FF0000"/>
                </a:solidFill>
              </a:rPr>
              <a:t>114</a:t>
            </a:r>
            <a:r>
              <a:rPr lang="en-US" dirty="0"/>
              <a:t> had different weights in both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Thus, only around </a:t>
            </a:r>
            <a:r>
              <a:rPr lang="en-US" b="1" dirty="0">
                <a:solidFill>
                  <a:srgbClr val="FF0000"/>
                </a:solidFill>
              </a:rPr>
              <a:t>3%</a:t>
            </a:r>
            <a:r>
              <a:rPr lang="en-US" b="1" dirty="0"/>
              <a:t> of the edge weights differed.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C22FC-FD4E-6716-2840-70AD364C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012001"/>
            <a:ext cx="4178300" cy="3944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ECAB4-3C3C-FC57-9B12-80B8CA25F8E9}"/>
              </a:ext>
            </a:extLst>
          </p:cNvPr>
          <p:cNvSpPr txBox="1"/>
          <p:nvPr/>
        </p:nvSpPr>
        <p:spPr>
          <a:xfrm>
            <a:off x="1811181" y="6137418"/>
            <a:ext cx="25592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Subreddit_id</a:t>
            </a:r>
            <a:r>
              <a:rPr lang="en-US" sz="1600" dirty="0"/>
              <a:t> = 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’t5_22i0’</a:t>
            </a:r>
          </a:p>
        </p:txBody>
      </p:sp>
    </p:spTree>
    <p:extLst>
      <p:ext uri="{BB962C8B-B14F-4D97-AF65-F5344CB8AC3E}">
        <p14:creationId xmlns:p14="http://schemas.microsoft.com/office/powerpoint/2010/main" val="52324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A5AE-56CD-BB56-4AF3-852E558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44" y="35516"/>
            <a:ext cx="10515600" cy="1325563"/>
          </a:xfrm>
        </p:spPr>
        <p:txBody>
          <a:bodyPr/>
          <a:lstStyle/>
          <a:p>
            <a:r>
              <a:rPr lang="en-US" dirty="0"/>
              <a:t>Tests Run - Method 2a and Method 2b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55057-D76D-4E99-725C-C106DC03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67019"/>
              </p:ext>
            </p:extLst>
          </p:nvPr>
        </p:nvGraphicFramePr>
        <p:xfrm>
          <a:off x="1104456" y="1346835"/>
          <a:ext cx="9983088" cy="5146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999">
                  <a:extLst>
                    <a:ext uri="{9D8B030D-6E8A-4147-A177-3AD203B41FA5}">
                      <a16:colId xmlns:a16="http://schemas.microsoft.com/office/drawing/2014/main" val="2844101410"/>
                    </a:ext>
                  </a:extLst>
                </a:gridCol>
                <a:gridCol w="1769894">
                  <a:extLst>
                    <a:ext uri="{9D8B030D-6E8A-4147-A177-3AD203B41FA5}">
                      <a16:colId xmlns:a16="http://schemas.microsoft.com/office/drawing/2014/main" val="82816954"/>
                    </a:ext>
                  </a:extLst>
                </a:gridCol>
                <a:gridCol w="1365588">
                  <a:extLst>
                    <a:ext uri="{9D8B030D-6E8A-4147-A177-3AD203B41FA5}">
                      <a16:colId xmlns:a16="http://schemas.microsoft.com/office/drawing/2014/main" val="3750883736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2949013523"/>
                    </a:ext>
                  </a:extLst>
                </a:gridCol>
                <a:gridCol w="1722474">
                  <a:extLst>
                    <a:ext uri="{9D8B030D-6E8A-4147-A177-3AD203B41FA5}">
                      <a16:colId xmlns:a16="http://schemas.microsoft.com/office/drawing/2014/main" val="2256261957"/>
                    </a:ext>
                  </a:extLst>
                </a:gridCol>
                <a:gridCol w="2530551">
                  <a:extLst>
                    <a:ext uri="{9D8B030D-6E8A-4147-A177-3AD203B41FA5}">
                      <a16:colId xmlns:a16="http://schemas.microsoft.com/office/drawing/2014/main" val="2886867147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Submissions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between Edge Weights in Method 2a and 2b?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different edge weights for SAME unique pairs identified in method 2a and 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647550"/>
                  </a:ext>
                </a:extLst>
              </a:tr>
              <a:tr h="553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submission 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11762"/>
                  </a:ext>
                </a:extLst>
              </a:tr>
              <a:tr h="5531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submission (large)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85552"/>
                  </a:ext>
                </a:extLst>
              </a:tr>
              <a:tr h="553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38017"/>
                  </a:ext>
                </a:extLst>
              </a:tr>
              <a:tr h="553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subreddit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6142 </a:t>
                      </a:r>
                      <a:r>
                        <a:rPr lang="en-US" sz="1400" dirty="0"/>
                        <a:t>(2853 missing parent comments)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8920"/>
                  </a:ext>
                </a:extLst>
              </a:tr>
              <a:tr h="553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subreddits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29621 </a:t>
                      </a:r>
                      <a:r>
                        <a:rPr lang="en-US" sz="1400" dirty="0"/>
                        <a:t>(18633 missing parent comments)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*Confirmed the YES; yet to get the exact percentage as the program was taking 2+ hours to run 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6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8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750B-F826-4F38-DCB2-AC80B8D7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8" y="78046"/>
            <a:ext cx="10515600" cy="1325563"/>
          </a:xfrm>
        </p:spPr>
        <p:txBody>
          <a:bodyPr/>
          <a:lstStyle/>
          <a:p>
            <a:r>
              <a:rPr lang="en-US" dirty="0"/>
              <a:t>Test Run Results -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1E43-A4B1-A97E-E7A4-2B348F61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It is often the case that user-pairs interacting in one submission are not interacting in other submissions </a:t>
            </a:r>
          </a:p>
          <a:p>
            <a:r>
              <a:rPr lang="en-US" sz="2400" dirty="0"/>
              <a:t>As the number of submissions in the subreddit grows, the likelihood of repeated user-pair interactions across submissions increases. </a:t>
            </a:r>
          </a:p>
          <a:p>
            <a:r>
              <a:rPr lang="en-US" sz="2400" dirty="0"/>
              <a:t>This is why, there is no difference in the edge weights from Method 2a and Method 2b when we consider a small number of submissions.</a:t>
            </a:r>
          </a:p>
          <a:p>
            <a:r>
              <a:rPr lang="en-US" sz="2400" dirty="0"/>
              <a:t>When the subreddit has 253 submissions (row 4 of table on previous slide) there was a difference in the edge weights; however, this difference was small (3%)</a:t>
            </a:r>
          </a:p>
          <a:p>
            <a:r>
              <a:rPr lang="en-US" sz="2400" dirty="0"/>
              <a:t>Significant difference in edge weights from these two methods is likely to arise when a larger number of subreddits is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Eliminate Method 1 and Continue With Method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9587-A73D-484C-9CA2-516AA9C4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AE14-BF5B-16FF-C8E4-7161A692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Capture user interaction between user ‘a’ and user ‘b’ if they are commenting on the same submission</a:t>
            </a:r>
          </a:p>
          <a:p>
            <a:r>
              <a:rPr lang="en-US" sz="1800" dirty="0"/>
              <a:t>For a given submission, consider a pair of users. The edge weight is defined as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Aggregate these edge weights at a subreddit level by taking the average of all edges between the same two user nodes</a:t>
            </a:r>
          </a:p>
          <a:p>
            <a:r>
              <a:rPr lang="en-US" sz="1800" dirty="0"/>
              <a:t>This graph is an </a:t>
            </a:r>
            <a:r>
              <a:rPr lang="en-US" sz="1800" b="1" dirty="0"/>
              <a:t>undirected</a:t>
            </a:r>
            <a:r>
              <a:rPr lang="en-US" sz="1800" dirty="0"/>
              <a:t> graph</a:t>
            </a:r>
          </a:p>
          <a:p>
            <a:endParaRPr lang="en-US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93EA7-9A49-D06C-503E-CBA626BA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16D54-358A-E9E0-2D56-928FDFA6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Capture the number of times user ‘a’ replies to user ‘b’ and vice versa</a:t>
            </a:r>
          </a:p>
          <a:p>
            <a:r>
              <a:rPr lang="en-US" sz="1800" dirty="0"/>
              <a:t>For a given submission, consider a pair of users. The edge weight is defined as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Aggregate these edge weights at a subreddit level by taking the average of all edges between the same two user nodes</a:t>
            </a:r>
          </a:p>
          <a:p>
            <a:r>
              <a:rPr lang="en-US" sz="1800" dirty="0"/>
              <a:t>This graph is a </a:t>
            </a:r>
            <a:r>
              <a:rPr lang="en-US" sz="1800" b="1" dirty="0"/>
              <a:t>directed</a:t>
            </a:r>
            <a:r>
              <a:rPr lang="en-US" sz="1800" dirty="0"/>
              <a:t> graph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81C29-B7D5-6BE3-5ED5-502A2531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51" y="3821113"/>
            <a:ext cx="4615060" cy="82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B7216-2234-BC1D-0773-C42A74A5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54" y="3821113"/>
            <a:ext cx="3625213" cy="8239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841F17-D36B-0D1E-D2E6-A70EB5C98AEC}"/>
              </a:ext>
            </a:extLst>
          </p:cNvPr>
          <p:cNvCxnSpPr>
            <a:cxnSpLocks/>
          </p:cNvCxnSpPr>
          <p:nvPr/>
        </p:nvCxnSpPr>
        <p:spPr>
          <a:xfrm>
            <a:off x="919063" y="1477926"/>
            <a:ext cx="4807148" cy="4837814"/>
          </a:xfrm>
          <a:prstGeom prst="line">
            <a:avLst/>
          </a:prstGeom>
          <a:ln w="41275">
            <a:solidFill>
              <a:srgbClr val="CE4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54B5CC-AB7D-A28D-6166-74437932EF9E}"/>
              </a:ext>
            </a:extLst>
          </p:cNvPr>
          <p:cNvCxnSpPr>
            <a:cxnSpLocks/>
          </p:cNvCxnSpPr>
          <p:nvPr/>
        </p:nvCxnSpPr>
        <p:spPr>
          <a:xfrm flipH="1">
            <a:off x="919063" y="1477926"/>
            <a:ext cx="4945187" cy="4914013"/>
          </a:xfrm>
          <a:prstGeom prst="line">
            <a:avLst/>
          </a:prstGeom>
          <a:ln w="41275">
            <a:solidFill>
              <a:srgbClr val="CE4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1EC7-6B43-9B20-4E78-DD749EB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1" y="429960"/>
            <a:ext cx="10515600" cy="689858"/>
          </a:xfrm>
        </p:spPr>
        <p:txBody>
          <a:bodyPr>
            <a:normAutofit/>
          </a:bodyPr>
          <a:lstStyle/>
          <a:p>
            <a:r>
              <a:rPr lang="en-US" sz="3200" dirty="0"/>
              <a:t>Findings While Modifying Code for Method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9F8D-81E8-2CA9-4A41-E8B7F1CB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39" y="3925209"/>
            <a:ext cx="11600121" cy="21759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A row will not represent a submission/post; each row represents either a </a:t>
            </a:r>
            <a:r>
              <a:rPr lang="en-US" sz="1800" dirty="0">
                <a:solidFill>
                  <a:schemeClr val="accent2"/>
                </a:solidFill>
              </a:rPr>
              <a:t>primary </a:t>
            </a:r>
            <a:r>
              <a:rPr lang="en-US" sz="1800" dirty="0"/>
              <a:t>comment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or a </a:t>
            </a:r>
            <a:r>
              <a:rPr lang="en-US" sz="1800" dirty="0">
                <a:solidFill>
                  <a:schemeClr val="accent2"/>
                </a:solidFill>
              </a:rPr>
              <a:t>secondary </a:t>
            </a:r>
            <a:r>
              <a:rPr lang="en-US" sz="1800" dirty="0"/>
              <a:t>comment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The edges in the graph generated only represent the </a:t>
            </a:r>
            <a:r>
              <a:rPr lang="en-US" sz="1800" dirty="0">
                <a:solidFill>
                  <a:schemeClr val="accent2"/>
                </a:solidFill>
              </a:rPr>
              <a:t>secondary</a:t>
            </a:r>
            <a:r>
              <a:rPr lang="en-US" sz="1800" dirty="0"/>
              <a:t> comments (we cannot create edges for </a:t>
            </a:r>
            <a:r>
              <a:rPr lang="en-US" sz="1800" dirty="0">
                <a:solidFill>
                  <a:schemeClr val="accent2"/>
                </a:solidFill>
              </a:rPr>
              <a:t>primary</a:t>
            </a:r>
            <a:r>
              <a:rPr lang="en-US" sz="1800" dirty="0"/>
              <a:t> comments because we do not know the information about the submission e.g., author of the submission,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To confirm: The </a:t>
            </a:r>
            <a:r>
              <a:rPr lang="en-US" sz="1800" i="1" dirty="0"/>
              <a:t>‘</a:t>
            </a:r>
            <a:r>
              <a:rPr lang="en-US" sz="1800" i="1" dirty="0" err="1"/>
              <a:t>parent_id</a:t>
            </a:r>
            <a:r>
              <a:rPr lang="en-US" sz="1800" i="1" dirty="0"/>
              <a:t>’ </a:t>
            </a:r>
            <a:r>
              <a:rPr lang="en-US" sz="1800" dirty="0"/>
              <a:t>in a comment is another comment’s </a:t>
            </a:r>
            <a:r>
              <a:rPr lang="en-US" sz="1800" i="1" dirty="0"/>
              <a:t>‘id’ </a:t>
            </a:r>
            <a:r>
              <a:rPr lang="en-US" sz="1800" dirty="0"/>
              <a:t>without the first 3 characters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B5481-6924-3A22-B954-F992795106D1}"/>
              </a:ext>
            </a:extLst>
          </p:cNvPr>
          <p:cNvSpPr txBox="1"/>
          <p:nvPr/>
        </p:nvSpPr>
        <p:spPr>
          <a:xfrm>
            <a:off x="4425994" y="1464747"/>
            <a:ext cx="2587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Types of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A1765-81BF-D83A-A009-79F3A28E1542}"/>
              </a:ext>
            </a:extLst>
          </p:cNvPr>
          <p:cNvSpPr txBox="1"/>
          <p:nvPr/>
        </p:nvSpPr>
        <p:spPr>
          <a:xfrm>
            <a:off x="1994522" y="2540936"/>
            <a:ext cx="2587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Comment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2ABF5-C9AD-9BD7-5BE7-DEF5DFF6208E}"/>
              </a:ext>
            </a:extLst>
          </p:cNvPr>
          <p:cNvSpPr txBox="1"/>
          <p:nvPr/>
        </p:nvSpPr>
        <p:spPr>
          <a:xfrm>
            <a:off x="7013330" y="2506458"/>
            <a:ext cx="2587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41F93-50B9-C5ED-A346-66DCE34DA6BC}"/>
              </a:ext>
            </a:extLst>
          </p:cNvPr>
          <p:cNvSpPr txBox="1"/>
          <p:nvPr/>
        </p:nvSpPr>
        <p:spPr>
          <a:xfrm>
            <a:off x="1462854" y="2992848"/>
            <a:ext cx="382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 direct response to a submission/post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6500A-E7CE-D7B1-C20C-842F1B4240E0}"/>
              </a:ext>
            </a:extLst>
          </p:cNvPr>
          <p:cNvSpPr txBox="1"/>
          <p:nvPr/>
        </p:nvSpPr>
        <p:spPr>
          <a:xfrm>
            <a:off x="6862663" y="2992848"/>
            <a:ext cx="366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 response to another primary comment / secondary comment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18C6D4-1F04-96B1-9F83-FCD39BAAABEA}"/>
              </a:ext>
            </a:extLst>
          </p:cNvPr>
          <p:cNvCxnSpPr>
            <a:cxnSpLocks/>
          </p:cNvCxnSpPr>
          <p:nvPr/>
        </p:nvCxnSpPr>
        <p:spPr>
          <a:xfrm flipV="1">
            <a:off x="3315899" y="2146078"/>
            <a:ext cx="5079422" cy="114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EC7EE-ABE1-FFD0-3D3A-A0BB1996292F}"/>
              </a:ext>
            </a:extLst>
          </p:cNvPr>
          <p:cNvCxnSpPr>
            <a:cxnSpLocks/>
          </p:cNvCxnSpPr>
          <p:nvPr/>
        </p:nvCxnSpPr>
        <p:spPr>
          <a:xfrm>
            <a:off x="3315899" y="2157505"/>
            <a:ext cx="0" cy="3948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1257C-6EB1-B7DC-8785-A10DA04BEEC1}"/>
              </a:ext>
            </a:extLst>
          </p:cNvPr>
          <p:cNvCxnSpPr>
            <a:cxnSpLocks/>
          </p:cNvCxnSpPr>
          <p:nvPr/>
        </p:nvCxnSpPr>
        <p:spPr>
          <a:xfrm>
            <a:off x="8395321" y="2157505"/>
            <a:ext cx="0" cy="3489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40A8DD-C4A9-00E9-902B-20230C2B1866}"/>
              </a:ext>
            </a:extLst>
          </p:cNvPr>
          <p:cNvCxnSpPr>
            <a:cxnSpLocks/>
          </p:cNvCxnSpPr>
          <p:nvPr/>
        </p:nvCxnSpPr>
        <p:spPr>
          <a:xfrm>
            <a:off x="5607094" y="1834079"/>
            <a:ext cx="0" cy="31199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5070C7-F30D-C02D-C9E0-043B618E2FBF}"/>
              </a:ext>
            </a:extLst>
          </p:cNvPr>
          <p:cNvSpPr txBox="1"/>
          <p:nvPr/>
        </p:nvSpPr>
        <p:spPr>
          <a:xfrm>
            <a:off x="574100" y="1285702"/>
            <a:ext cx="213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Nomenclature -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11DFE49A-3EED-2D5B-38BC-9A500B38032B}"/>
              </a:ext>
            </a:extLst>
          </p:cNvPr>
          <p:cNvSpPr/>
          <p:nvPr/>
        </p:nvSpPr>
        <p:spPr>
          <a:xfrm rot="5400000">
            <a:off x="10177503" y="5917476"/>
            <a:ext cx="429613" cy="262833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E4A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874BB-6346-5197-8901-D8DB706F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34" y="6125803"/>
            <a:ext cx="7772400" cy="198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6E6558-F7F7-B2FF-1A4F-330C6AA9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34" y="5822797"/>
            <a:ext cx="7772400" cy="179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97815D-3331-5716-1506-96F274C1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89" y="5645847"/>
            <a:ext cx="7772400" cy="1396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E0CFBF-3AE0-B270-EA3D-5A7F920E92AF}"/>
              </a:ext>
            </a:extLst>
          </p:cNvPr>
          <p:cNvSpPr txBox="1"/>
          <p:nvPr/>
        </p:nvSpPr>
        <p:spPr>
          <a:xfrm>
            <a:off x="10473052" y="6132894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Parent comment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F08B52-282F-1087-3221-B8EF982F9695}"/>
              </a:ext>
            </a:extLst>
          </p:cNvPr>
          <p:cNvSpPr txBox="1"/>
          <p:nvPr/>
        </p:nvSpPr>
        <p:spPr>
          <a:xfrm>
            <a:off x="10527555" y="5755342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child comment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C4091-CFC8-F09A-8147-A0453BEAA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2" y="5478467"/>
            <a:ext cx="11321978" cy="9393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A2C88EA-DBDC-1359-3957-A098D0F63D27}"/>
              </a:ext>
            </a:extLst>
          </p:cNvPr>
          <p:cNvSpPr/>
          <p:nvPr/>
        </p:nvSpPr>
        <p:spPr>
          <a:xfrm>
            <a:off x="1298443" y="5653515"/>
            <a:ext cx="721680" cy="36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D299E1-A6E9-3ACB-F6F9-2F463CA282FE}"/>
              </a:ext>
            </a:extLst>
          </p:cNvPr>
          <p:cNvSpPr/>
          <p:nvPr/>
        </p:nvSpPr>
        <p:spPr>
          <a:xfrm>
            <a:off x="659460" y="6044708"/>
            <a:ext cx="721680" cy="36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F611E-1950-DA19-69BB-75B8B6D096ED}"/>
              </a:ext>
            </a:extLst>
          </p:cNvPr>
          <p:cNvCxnSpPr>
            <a:cxnSpLocks/>
          </p:cNvCxnSpPr>
          <p:nvPr/>
        </p:nvCxnSpPr>
        <p:spPr>
          <a:xfrm flipH="1">
            <a:off x="1321010" y="5996420"/>
            <a:ext cx="120260" cy="1479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0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8259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Corrected the Code for Method 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16D54-358A-E9E0-2D56-928FDFA6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3688" y="3143249"/>
            <a:ext cx="5183188" cy="32178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Sparse graph which considered only secondary comments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9E379-CA5B-0E62-2BB3-C19C90A45939}"/>
              </a:ext>
            </a:extLst>
          </p:cNvPr>
          <p:cNvSpPr txBox="1"/>
          <p:nvPr/>
        </p:nvSpPr>
        <p:spPr>
          <a:xfrm>
            <a:off x="685601" y="1475208"/>
            <a:ext cx="1097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single submission with id = ‘</a:t>
            </a:r>
            <a:r>
              <a:rPr lang="en-US" dirty="0">
                <a:solidFill>
                  <a:srgbClr val="FF0000"/>
                </a:solidFill>
              </a:rPr>
              <a:t>t3_5lbzj0</a:t>
            </a:r>
            <a:r>
              <a:rPr lang="en-US" dirty="0"/>
              <a:t>’, having a total of 9 different users interacting across 12 comments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05BA353-4545-9617-3E0C-1D3961D2F7A0}"/>
              </a:ext>
            </a:extLst>
          </p:cNvPr>
          <p:cNvSpPr txBox="1">
            <a:spLocks/>
          </p:cNvSpPr>
          <p:nvPr/>
        </p:nvSpPr>
        <p:spPr>
          <a:xfrm>
            <a:off x="523875" y="2193502"/>
            <a:ext cx="5183188" cy="321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Incorrect Graph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C49A0D-77A9-68E5-2687-E01E01B0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70" y="2659601"/>
            <a:ext cx="3886200" cy="266580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533A6B1-8C62-7728-852A-7B71F3D2B233}"/>
              </a:ext>
            </a:extLst>
          </p:cNvPr>
          <p:cNvSpPr/>
          <p:nvPr/>
        </p:nvSpPr>
        <p:spPr>
          <a:xfrm>
            <a:off x="3860178" y="2802889"/>
            <a:ext cx="1100137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32F8C9-697C-7B85-5308-3431CFE8CA9C}"/>
              </a:ext>
            </a:extLst>
          </p:cNvPr>
          <p:cNvSpPr/>
          <p:nvPr/>
        </p:nvSpPr>
        <p:spPr>
          <a:xfrm>
            <a:off x="3889377" y="4933561"/>
            <a:ext cx="1100137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ACEB4-4BFB-4848-864C-EFC1B4BA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1" y="3802434"/>
            <a:ext cx="3483302" cy="233574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B95AF8-125D-6CD8-F24D-9CE1A6F614EA}"/>
              </a:ext>
            </a:extLst>
          </p:cNvPr>
          <p:cNvCxnSpPr>
            <a:cxnSpLocks/>
          </p:cNvCxnSpPr>
          <p:nvPr/>
        </p:nvCxnSpPr>
        <p:spPr>
          <a:xfrm>
            <a:off x="5741989" y="2473036"/>
            <a:ext cx="1485900" cy="558453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B0C438-3A0D-0459-FD9E-EDF2C6107883}"/>
              </a:ext>
            </a:extLst>
          </p:cNvPr>
          <p:cNvSpPr txBox="1"/>
          <p:nvPr/>
        </p:nvSpPr>
        <p:spPr>
          <a:xfrm rot="1276697">
            <a:off x="5918019" y="2940122"/>
            <a:ext cx="411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CODE MODIFIED</a:t>
            </a:r>
          </a:p>
        </p:txBody>
      </p:sp>
    </p:spTree>
    <p:extLst>
      <p:ext uri="{BB962C8B-B14F-4D97-AF65-F5344CB8AC3E}">
        <p14:creationId xmlns:p14="http://schemas.microsoft.com/office/powerpoint/2010/main" val="39121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8259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Two Variations of Method 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658415" y="3323196"/>
            <a:ext cx="5183188" cy="581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658415" y="3956297"/>
            <a:ext cx="5183188" cy="2340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Unit of analysis is a </a:t>
            </a:r>
            <a:r>
              <a:rPr lang="en-US" sz="1800" dirty="0">
                <a:highlight>
                  <a:srgbClr val="FFFF00"/>
                </a:highlight>
              </a:rPr>
              <a:t>submission</a:t>
            </a:r>
          </a:p>
          <a:p>
            <a:r>
              <a:rPr lang="en-US" sz="1800" dirty="0"/>
              <a:t>For each user pair,</a:t>
            </a:r>
          </a:p>
          <a:p>
            <a:pPr marL="457200" lvl="1" indent="0">
              <a:buNone/>
            </a:pPr>
            <a:r>
              <a:rPr lang="en-US" sz="1400" dirty="0"/>
              <a:t>average the edge weights across all submissions in a subreddit</a:t>
            </a:r>
          </a:p>
          <a:p>
            <a:r>
              <a:rPr lang="en-US" sz="1800" dirty="0"/>
              <a:t>Gives too much importance to obscure submissions</a:t>
            </a:r>
          </a:p>
          <a:p>
            <a:r>
              <a:rPr lang="en-US" sz="1800" dirty="0"/>
              <a:t>This graph is a </a:t>
            </a:r>
            <a:r>
              <a:rPr lang="en-US" sz="1800" b="1" dirty="0"/>
              <a:t>directed</a:t>
            </a:r>
            <a:r>
              <a:rPr lang="en-US" sz="1800" dirty="0"/>
              <a:t> graph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74534C1-1505-43ED-5BE5-D24EDDF4F177}"/>
              </a:ext>
            </a:extLst>
          </p:cNvPr>
          <p:cNvSpPr txBox="1">
            <a:spLocks/>
          </p:cNvSpPr>
          <p:nvPr/>
        </p:nvSpPr>
        <p:spPr>
          <a:xfrm>
            <a:off x="6276434" y="3279673"/>
            <a:ext cx="5183188" cy="633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2b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2248885-B37C-EBAE-C887-C8122D2A224A}"/>
              </a:ext>
            </a:extLst>
          </p:cNvPr>
          <p:cNvSpPr txBox="1">
            <a:spLocks/>
          </p:cNvSpPr>
          <p:nvPr/>
        </p:nvSpPr>
        <p:spPr>
          <a:xfrm>
            <a:off x="6276434" y="3956296"/>
            <a:ext cx="5183188" cy="2340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Unit of analysis is a </a:t>
            </a:r>
            <a:r>
              <a:rPr lang="en-US" sz="1800" dirty="0">
                <a:highlight>
                  <a:srgbClr val="FFFF00"/>
                </a:highlight>
              </a:rPr>
              <a:t>subreddit</a:t>
            </a:r>
          </a:p>
          <a:p>
            <a:r>
              <a:rPr lang="en-US" sz="1800" dirty="0"/>
              <a:t>For each user pair,</a:t>
            </a:r>
          </a:p>
          <a:p>
            <a:pPr marL="457200" lvl="1" indent="0">
              <a:buNone/>
            </a:pPr>
            <a:r>
              <a:rPr lang="en-US" sz="1400" dirty="0"/>
              <a:t>Aggregate the numerator and denominator of the edge weights across all submissions in a subreddit, and then take a ratio of the aggregate of the numerator and aggregate of the denominator </a:t>
            </a:r>
          </a:p>
          <a:p>
            <a:r>
              <a:rPr lang="en-US" sz="1800" dirty="0"/>
              <a:t>Gives more importance to longer submissions than shorter/smaller submissions</a:t>
            </a:r>
          </a:p>
          <a:p>
            <a:r>
              <a:rPr lang="en-US" sz="1800" dirty="0"/>
              <a:t>This graph is a </a:t>
            </a:r>
            <a:r>
              <a:rPr lang="en-US" sz="1800" b="1" dirty="0"/>
              <a:t>directed</a:t>
            </a:r>
            <a:r>
              <a:rPr lang="en-US" sz="1800" dirty="0"/>
              <a:t> graph</a:t>
            </a:r>
          </a:p>
          <a:p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71EA0-31A2-034E-1C7D-71143DCA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93" y="1369312"/>
            <a:ext cx="3625213" cy="82391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74B29-55BD-1F5E-2A57-7FC1E588247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50009" y="2690093"/>
            <a:ext cx="0" cy="63310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33941B-59D6-FBC6-28C1-B1ED7416B9DE}"/>
              </a:ext>
            </a:extLst>
          </p:cNvPr>
          <p:cNvCxnSpPr>
            <a:cxnSpLocks/>
          </p:cNvCxnSpPr>
          <p:nvPr/>
        </p:nvCxnSpPr>
        <p:spPr>
          <a:xfrm>
            <a:off x="8968149" y="2690093"/>
            <a:ext cx="0" cy="58958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5F2C0-1ED1-4E42-9CD6-D36A15D3827C}"/>
              </a:ext>
            </a:extLst>
          </p:cNvPr>
          <p:cNvCxnSpPr>
            <a:cxnSpLocks/>
          </p:cNvCxnSpPr>
          <p:nvPr/>
        </p:nvCxnSpPr>
        <p:spPr>
          <a:xfrm>
            <a:off x="6144834" y="2193224"/>
            <a:ext cx="0" cy="496869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82F95-6E3E-25AB-ED9D-881DAB970765}"/>
              </a:ext>
            </a:extLst>
          </p:cNvPr>
          <p:cNvCxnSpPr/>
          <p:nvPr/>
        </p:nvCxnSpPr>
        <p:spPr>
          <a:xfrm>
            <a:off x="3250009" y="2690093"/>
            <a:ext cx="571814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9" y="37174"/>
            <a:ext cx="10515600" cy="915242"/>
          </a:xfrm>
        </p:spPr>
        <p:txBody>
          <a:bodyPr>
            <a:normAutofit/>
          </a:bodyPr>
          <a:lstStyle/>
          <a:p>
            <a:r>
              <a:rPr lang="en-US" sz="3200" dirty="0"/>
              <a:t>Consider One Small Submission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554181" y="3041391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2a: </a:t>
            </a:r>
            <a:r>
              <a:rPr lang="en-US" sz="1800" b="0" dirty="0"/>
              <a:t>Unit Level Submission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554181" y="3505128"/>
            <a:ext cx="5183188" cy="264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2248885-B37C-EBAE-C887-C8122D2A224A}"/>
              </a:ext>
            </a:extLst>
          </p:cNvPr>
          <p:cNvSpPr txBox="1">
            <a:spLocks/>
          </p:cNvSpPr>
          <p:nvPr/>
        </p:nvSpPr>
        <p:spPr>
          <a:xfrm>
            <a:off x="6172200" y="3505123"/>
            <a:ext cx="5183188" cy="264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71EA0-31A2-034E-1C7D-71143DCA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3" y="1254238"/>
            <a:ext cx="2612701" cy="593796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74B29-55BD-1F5E-2A57-7FC1E5882472}"/>
              </a:ext>
            </a:extLst>
          </p:cNvPr>
          <p:cNvCxnSpPr>
            <a:cxnSpLocks/>
          </p:cNvCxnSpPr>
          <p:nvPr/>
        </p:nvCxnSpPr>
        <p:spPr>
          <a:xfrm>
            <a:off x="3250008" y="2373541"/>
            <a:ext cx="0" cy="63310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33941B-59D6-FBC6-28C1-B1ED7416B9DE}"/>
              </a:ext>
            </a:extLst>
          </p:cNvPr>
          <p:cNvCxnSpPr>
            <a:cxnSpLocks/>
          </p:cNvCxnSpPr>
          <p:nvPr/>
        </p:nvCxnSpPr>
        <p:spPr>
          <a:xfrm>
            <a:off x="8955070" y="2351077"/>
            <a:ext cx="0" cy="58958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5F2C0-1ED1-4E42-9CD6-D36A15D3827C}"/>
              </a:ext>
            </a:extLst>
          </p:cNvPr>
          <p:cNvCxnSpPr>
            <a:cxnSpLocks/>
          </p:cNvCxnSpPr>
          <p:nvPr/>
        </p:nvCxnSpPr>
        <p:spPr>
          <a:xfrm>
            <a:off x="6109079" y="1854208"/>
            <a:ext cx="0" cy="496869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82F95-6E3E-25AB-ED9D-881DAB970765}"/>
              </a:ext>
            </a:extLst>
          </p:cNvPr>
          <p:cNvCxnSpPr/>
          <p:nvPr/>
        </p:nvCxnSpPr>
        <p:spPr>
          <a:xfrm>
            <a:off x="3236930" y="2351077"/>
            <a:ext cx="571814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B3519A-2741-B838-A67A-A4CCC7AA6C49}"/>
              </a:ext>
            </a:extLst>
          </p:cNvPr>
          <p:cNvSpPr txBox="1"/>
          <p:nvPr/>
        </p:nvSpPr>
        <p:spPr>
          <a:xfrm>
            <a:off x="657611" y="816324"/>
            <a:ext cx="922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the same submission (with id = ‘</a:t>
            </a:r>
            <a:r>
              <a:rPr lang="en-US" sz="1600" dirty="0">
                <a:solidFill>
                  <a:srgbClr val="FF0000"/>
                </a:solidFill>
              </a:rPr>
              <a:t>t3_5lbzj0</a:t>
            </a:r>
            <a:r>
              <a:rPr lang="en-US" sz="1600" dirty="0"/>
              <a:t>’) having a total of </a:t>
            </a:r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/>
              <a:t> users interacting across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7FFB7-4568-FB4C-3281-2338F260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86" y="3591531"/>
            <a:ext cx="3710177" cy="2487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03930-BDD7-DDB5-E07F-BF4CF94C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85" y="3577588"/>
            <a:ext cx="3478561" cy="2524762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B984C-8AFF-CCB5-AC50-420ABC7E0C19}"/>
              </a:ext>
            </a:extLst>
          </p:cNvPr>
          <p:cNvSpPr txBox="1">
            <a:spLocks/>
          </p:cNvSpPr>
          <p:nvPr/>
        </p:nvSpPr>
        <p:spPr>
          <a:xfrm>
            <a:off x="6172200" y="3029107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2b: </a:t>
            </a:r>
            <a:r>
              <a:rPr lang="en-US" sz="1800" b="0" dirty="0"/>
              <a:t>Unit Level Subreddit</a:t>
            </a:r>
          </a:p>
        </p:txBody>
      </p:sp>
    </p:spTree>
    <p:extLst>
      <p:ext uri="{BB962C8B-B14F-4D97-AF65-F5344CB8AC3E}">
        <p14:creationId xmlns:p14="http://schemas.microsoft.com/office/powerpoint/2010/main" val="45863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554181" y="3041391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2a: </a:t>
            </a:r>
            <a:r>
              <a:rPr lang="en-US" sz="1800" b="0" dirty="0"/>
              <a:t>Unit Level Submission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554181" y="3505128"/>
            <a:ext cx="5183188" cy="264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2248885-B37C-EBAE-C887-C8122D2A224A}"/>
              </a:ext>
            </a:extLst>
          </p:cNvPr>
          <p:cNvSpPr txBox="1">
            <a:spLocks/>
          </p:cNvSpPr>
          <p:nvPr/>
        </p:nvSpPr>
        <p:spPr>
          <a:xfrm>
            <a:off x="6172200" y="3505123"/>
            <a:ext cx="5183188" cy="264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71EA0-31A2-034E-1C7D-71143DCA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3" y="1254238"/>
            <a:ext cx="2612701" cy="593796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74B29-55BD-1F5E-2A57-7FC1E5882472}"/>
              </a:ext>
            </a:extLst>
          </p:cNvPr>
          <p:cNvCxnSpPr>
            <a:cxnSpLocks/>
          </p:cNvCxnSpPr>
          <p:nvPr/>
        </p:nvCxnSpPr>
        <p:spPr>
          <a:xfrm>
            <a:off x="3250008" y="2373541"/>
            <a:ext cx="0" cy="63310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33941B-59D6-FBC6-28C1-B1ED7416B9DE}"/>
              </a:ext>
            </a:extLst>
          </p:cNvPr>
          <p:cNvCxnSpPr>
            <a:cxnSpLocks/>
          </p:cNvCxnSpPr>
          <p:nvPr/>
        </p:nvCxnSpPr>
        <p:spPr>
          <a:xfrm>
            <a:off x="8955070" y="2351077"/>
            <a:ext cx="0" cy="58958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5F2C0-1ED1-4E42-9CD6-D36A15D3827C}"/>
              </a:ext>
            </a:extLst>
          </p:cNvPr>
          <p:cNvCxnSpPr>
            <a:cxnSpLocks/>
          </p:cNvCxnSpPr>
          <p:nvPr/>
        </p:nvCxnSpPr>
        <p:spPr>
          <a:xfrm>
            <a:off x="6109079" y="1854208"/>
            <a:ext cx="0" cy="496869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E82F95-6E3E-25AB-ED9D-881DAB970765}"/>
              </a:ext>
            </a:extLst>
          </p:cNvPr>
          <p:cNvCxnSpPr/>
          <p:nvPr/>
        </p:nvCxnSpPr>
        <p:spPr>
          <a:xfrm>
            <a:off x="3236930" y="2351077"/>
            <a:ext cx="571814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17FFB7-4568-FB4C-3281-2338F260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86" y="3591531"/>
            <a:ext cx="3710177" cy="2487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03930-BDD7-DDB5-E07F-BF4CF94C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85" y="3577588"/>
            <a:ext cx="3478561" cy="2524762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B984C-8AFF-CCB5-AC50-420ABC7E0C19}"/>
              </a:ext>
            </a:extLst>
          </p:cNvPr>
          <p:cNvSpPr txBox="1">
            <a:spLocks/>
          </p:cNvSpPr>
          <p:nvPr/>
        </p:nvSpPr>
        <p:spPr>
          <a:xfrm>
            <a:off x="6172200" y="3029107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2b: </a:t>
            </a:r>
            <a:r>
              <a:rPr lang="en-US" sz="1800" b="0" dirty="0"/>
              <a:t>Unit Level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DE691-DAF2-116C-0915-196816E96EFC}"/>
              </a:ext>
            </a:extLst>
          </p:cNvPr>
          <p:cNvSpPr txBox="1"/>
          <p:nvPr/>
        </p:nvSpPr>
        <p:spPr>
          <a:xfrm>
            <a:off x="4584700" y="4692801"/>
            <a:ext cx="2853682" cy="12618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 Difference In Edge Weights in Both Graphs.</a:t>
            </a:r>
          </a:p>
          <a:p>
            <a:pPr algn="ctr"/>
            <a:r>
              <a:rPr lang="en-US" dirty="0"/>
              <a:t>Method 2a and 2b resulted in the same graph here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0C50-44B8-08DC-19E9-E88E5AF26E16}"/>
              </a:ext>
            </a:extLst>
          </p:cNvPr>
          <p:cNvCxnSpPr>
            <a:cxnSpLocks/>
          </p:cNvCxnSpPr>
          <p:nvPr/>
        </p:nvCxnSpPr>
        <p:spPr>
          <a:xfrm flipH="1" flipV="1">
            <a:off x="4243148" y="4852210"/>
            <a:ext cx="341552" cy="3293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763F2E-C61F-65A9-4139-D44F34E813E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38382" y="3807078"/>
            <a:ext cx="1325412" cy="15166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1F6AE2D-03A8-D53D-2EDC-672B2327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9" y="37174"/>
            <a:ext cx="10515600" cy="915242"/>
          </a:xfrm>
        </p:spPr>
        <p:txBody>
          <a:bodyPr>
            <a:normAutofit/>
          </a:bodyPr>
          <a:lstStyle/>
          <a:p>
            <a:r>
              <a:rPr lang="en-US" sz="3200" dirty="0"/>
              <a:t>Consider One Small Submission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F623C-01EA-3AE8-193F-913890811E0E}"/>
              </a:ext>
            </a:extLst>
          </p:cNvPr>
          <p:cNvSpPr txBox="1"/>
          <p:nvPr/>
        </p:nvSpPr>
        <p:spPr>
          <a:xfrm>
            <a:off x="657611" y="816324"/>
            <a:ext cx="922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the same submission (with id = ‘</a:t>
            </a:r>
            <a:r>
              <a:rPr lang="en-US" sz="1600" dirty="0">
                <a:solidFill>
                  <a:srgbClr val="FF0000"/>
                </a:solidFill>
              </a:rPr>
              <a:t>t3_5lbzj0</a:t>
            </a:r>
            <a:r>
              <a:rPr lang="en-US" sz="1600" dirty="0"/>
              <a:t>’) having a total of </a:t>
            </a:r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/>
              <a:t> users interacting across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 comments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CE6BC-24E6-660A-B885-1F9094C4D38F}"/>
              </a:ext>
            </a:extLst>
          </p:cNvPr>
          <p:cNvSpPr txBox="1"/>
          <p:nvPr/>
        </p:nvSpPr>
        <p:spPr>
          <a:xfrm>
            <a:off x="8286754" y="1307279"/>
            <a:ext cx="3657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8 primary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 comments did not have valid parent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  Secondary comments found</a:t>
            </a:r>
          </a:p>
        </p:txBody>
      </p:sp>
    </p:spTree>
    <p:extLst>
      <p:ext uri="{BB962C8B-B14F-4D97-AF65-F5344CB8AC3E}">
        <p14:creationId xmlns:p14="http://schemas.microsoft.com/office/powerpoint/2010/main" val="17192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40" y="192624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Method 2 on a Larger Submission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658415" y="1799185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2a: </a:t>
            </a:r>
            <a:r>
              <a:rPr lang="en-US" sz="1800" b="0" dirty="0"/>
              <a:t>Unit Level Submission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658415" y="2262923"/>
            <a:ext cx="5183188" cy="416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2248885-B37C-EBAE-C887-C8122D2A224A}"/>
              </a:ext>
            </a:extLst>
          </p:cNvPr>
          <p:cNvSpPr txBox="1">
            <a:spLocks/>
          </p:cNvSpPr>
          <p:nvPr/>
        </p:nvSpPr>
        <p:spPr>
          <a:xfrm>
            <a:off x="6276434" y="2262924"/>
            <a:ext cx="5183188" cy="4169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519A-2741-B838-A67A-A4CCC7AA6C49}"/>
              </a:ext>
            </a:extLst>
          </p:cNvPr>
          <p:cNvSpPr txBox="1"/>
          <p:nvPr/>
        </p:nvSpPr>
        <p:spPr>
          <a:xfrm>
            <a:off x="935284" y="1291941"/>
            <a:ext cx="577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Now consider a larger submission with </a:t>
            </a:r>
            <a:r>
              <a:rPr lang="en-US" sz="1600" dirty="0">
                <a:solidFill>
                  <a:srgbClr val="FF0000"/>
                </a:solidFill>
              </a:rPr>
              <a:t>136</a:t>
            </a:r>
            <a:r>
              <a:rPr lang="en-US" sz="1600" dirty="0"/>
              <a:t> comments and </a:t>
            </a:r>
            <a:r>
              <a:rPr lang="en-US" sz="1600" dirty="0">
                <a:solidFill>
                  <a:srgbClr val="FF0000"/>
                </a:solidFill>
              </a:rPr>
              <a:t>68</a:t>
            </a:r>
            <a:r>
              <a:rPr lang="en-US" sz="1600" dirty="0"/>
              <a:t> users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B984C-8AFF-CCB5-AC50-420ABC7E0C19}"/>
              </a:ext>
            </a:extLst>
          </p:cNvPr>
          <p:cNvSpPr txBox="1">
            <a:spLocks/>
          </p:cNvSpPr>
          <p:nvPr/>
        </p:nvSpPr>
        <p:spPr>
          <a:xfrm>
            <a:off x="6266433" y="1799185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2b: </a:t>
            </a:r>
            <a:r>
              <a:rPr lang="en-US" sz="1800" b="0" dirty="0"/>
              <a:t>Unit Level Subreddit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FC4D4-F03F-4074-B8CC-BB4E6A2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2" y="2366760"/>
            <a:ext cx="4480274" cy="396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37C78-C781-B23F-82FA-43075892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91" y="2529489"/>
            <a:ext cx="4480274" cy="36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40" y="192624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Method 2 on a Larger Submission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DD4C93-C89D-7E79-4B15-E72509FB2A47}"/>
              </a:ext>
            </a:extLst>
          </p:cNvPr>
          <p:cNvSpPr txBox="1">
            <a:spLocks/>
          </p:cNvSpPr>
          <p:nvPr/>
        </p:nvSpPr>
        <p:spPr>
          <a:xfrm>
            <a:off x="658415" y="1799185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2a: </a:t>
            </a:r>
            <a:r>
              <a:rPr lang="en-US" sz="1800" b="0" dirty="0"/>
              <a:t>Unit Level Submission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C5621AD-2163-6FBC-6A89-A18F2D4C3957}"/>
              </a:ext>
            </a:extLst>
          </p:cNvPr>
          <p:cNvSpPr txBox="1">
            <a:spLocks/>
          </p:cNvSpPr>
          <p:nvPr/>
        </p:nvSpPr>
        <p:spPr>
          <a:xfrm>
            <a:off x="658415" y="2262923"/>
            <a:ext cx="5183188" cy="416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2248885-B37C-EBAE-C887-C8122D2A224A}"/>
              </a:ext>
            </a:extLst>
          </p:cNvPr>
          <p:cNvSpPr txBox="1">
            <a:spLocks/>
          </p:cNvSpPr>
          <p:nvPr/>
        </p:nvSpPr>
        <p:spPr>
          <a:xfrm>
            <a:off x="6276434" y="2262924"/>
            <a:ext cx="5183188" cy="4169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519A-2741-B838-A67A-A4CCC7AA6C49}"/>
              </a:ext>
            </a:extLst>
          </p:cNvPr>
          <p:cNvSpPr txBox="1"/>
          <p:nvPr/>
        </p:nvSpPr>
        <p:spPr>
          <a:xfrm>
            <a:off x="935284" y="1291941"/>
            <a:ext cx="577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Now consider a larger submission with </a:t>
            </a:r>
            <a:r>
              <a:rPr lang="en-US" sz="1600" dirty="0">
                <a:solidFill>
                  <a:srgbClr val="FF0000"/>
                </a:solidFill>
              </a:rPr>
              <a:t>136</a:t>
            </a:r>
            <a:r>
              <a:rPr lang="en-US" sz="1600" dirty="0"/>
              <a:t> comments and </a:t>
            </a:r>
            <a:r>
              <a:rPr lang="en-US" sz="1600" dirty="0">
                <a:solidFill>
                  <a:srgbClr val="FF0000"/>
                </a:solidFill>
              </a:rPr>
              <a:t>68</a:t>
            </a:r>
            <a:r>
              <a:rPr lang="en-US" sz="1600" dirty="0"/>
              <a:t> users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B984C-8AFF-CCB5-AC50-420ABC7E0C19}"/>
              </a:ext>
            </a:extLst>
          </p:cNvPr>
          <p:cNvSpPr txBox="1">
            <a:spLocks/>
          </p:cNvSpPr>
          <p:nvPr/>
        </p:nvSpPr>
        <p:spPr>
          <a:xfrm>
            <a:off x="6266433" y="1799185"/>
            <a:ext cx="5183188" cy="46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Method 2b: </a:t>
            </a:r>
            <a:r>
              <a:rPr lang="en-US" sz="1800" b="0" dirty="0"/>
              <a:t>Unit Level Subreddit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FC4D4-F03F-4074-B8CC-BB4E6A2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2" y="2366760"/>
            <a:ext cx="4480274" cy="396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37C78-C781-B23F-82FA-43075892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91" y="2529489"/>
            <a:ext cx="4480274" cy="3635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D67FB-C7E6-A079-FD42-F313513C4158}"/>
              </a:ext>
            </a:extLst>
          </p:cNvPr>
          <p:cNvSpPr txBox="1"/>
          <p:nvPr/>
        </p:nvSpPr>
        <p:spPr>
          <a:xfrm>
            <a:off x="4619722" y="3487170"/>
            <a:ext cx="2739484" cy="29854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graphs may initially look different, but upon closer inspection there was </a:t>
            </a:r>
            <a:r>
              <a:rPr lang="en-US" sz="2000" b="1" dirty="0"/>
              <a:t>No Difference In Edge Weights among all the unique user-pairs in Both  Graphs</a:t>
            </a:r>
          </a:p>
          <a:p>
            <a:pPr algn="ctr"/>
            <a:r>
              <a:rPr lang="en-US" dirty="0"/>
              <a:t>Thus, Method 2a and 2b resulted in the same graph again</a:t>
            </a:r>
          </a:p>
        </p:txBody>
      </p:sp>
    </p:spTree>
    <p:extLst>
      <p:ext uri="{BB962C8B-B14F-4D97-AF65-F5344CB8AC3E}">
        <p14:creationId xmlns:p14="http://schemas.microsoft.com/office/powerpoint/2010/main" val="9693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976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Reddit Project</vt:lpstr>
      <vt:lpstr>Eliminate Method 1 and Continue With Method 2</vt:lpstr>
      <vt:lpstr>Findings While Modifying Code for Method 2 </vt:lpstr>
      <vt:lpstr>Corrected the Code for Method 2 </vt:lpstr>
      <vt:lpstr>Two Variations of Method 2 </vt:lpstr>
      <vt:lpstr>Consider One Small Submission</vt:lpstr>
      <vt:lpstr>Consider One Small Submission</vt:lpstr>
      <vt:lpstr>Method 2 on a Larger Submission </vt:lpstr>
      <vt:lpstr>Method 2 on a Larger Submission </vt:lpstr>
      <vt:lpstr>Method 2 on One Subreddit </vt:lpstr>
      <vt:lpstr>Tests Run - Method 2a and Method 2b</vt:lpstr>
      <vt:lpstr>Test Run Results -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‘Closest’ Users (to a Given User)</dc:title>
  <dc:creator>Sarayu Anshuman Vyakaranam</dc:creator>
  <cp:lastModifiedBy>Sarayu Anshuman Vyakaranam</cp:lastModifiedBy>
  <cp:revision>36</cp:revision>
  <dcterms:created xsi:type="dcterms:W3CDTF">2023-10-02T22:56:13Z</dcterms:created>
  <dcterms:modified xsi:type="dcterms:W3CDTF">2023-10-23T16:44:58Z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2023-10-03T04:24:11Z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66211810-82b4-48ee-88e3-26de206a8240</vt:lpwstr>
  </property>
  <property fmtid="{D5CDD505-2E9C-101B-9397-08002B2CF9AE}" pid="8" name="MSIP_Label_4044bd30-2ed7-4c9d-9d12-46200872a97b_ContentBits">
    <vt:lpwstr>0</vt:lpwstr>
  </property>
</Properties>
</file>