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044-5EA8-6A23-1287-B62D37B6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49CC2-0C58-D9CD-7316-CD11FB8B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7666-2B0A-124F-C5DD-3E2BB37D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3C53-11B3-8F17-332F-B2AFEDE3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E30-C685-C764-ECBE-7AFE29BA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25F-A539-28FF-BC48-A5FE41B8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7C2E-FC95-BD32-DCEF-9360A76B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2AC4-A22B-6835-9884-7046315D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F240-9A0A-35B0-03B5-47094D27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95B-B01C-D6E4-1470-04E06C6C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0A801-B2E2-6CCD-6DEE-2A4591DD5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89C06-4496-07D8-D7B9-B3FED181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0CC6-6506-3D2B-0179-BAE3979B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3529-5695-BF27-1A2C-CF8AD8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7095-5CF5-0852-7EB2-DA03ACB1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123E-4109-DA9E-9614-44D95950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1D5F-5593-7151-20D4-CFDEDAB6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54D9-AC22-D209-6E42-1B2DEED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7B4B-5424-0521-6E5B-C37DA1E8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26D2-D8EE-84D8-16FB-2249CFA8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F03E-2286-058E-6EBA-F9648B79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29F3-7EA5-DB09-6E3F-8636D811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F8D9-3906-E9B7-3DC0-FFC941D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E342-D907-B16B-4B98-1351523E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BC3-7516-BDC2-0891-FE942A1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D84-621D-EEE1-8918-A43D433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1315-432E-6AB1-D17F-0EBE9C5D6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0B00-090F-1C56-4457-8CF7E472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FA4E-BE28-EF0C-7F61-E69F8B24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BE54-56E5-6927-413B-2128EECD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FCDB-B257-04C0-5A3F-AE24EB01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17E-E8A0-C89C-1055-9FF00F38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486A-613E-B6A2-F0C3-22642E6A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8CBD-9A55-3E86-355F-4A62296B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2E9B3-A18F-CD21-C96B-C3EEFC413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0A6E-94A4-ABB4-0254-C74394B3F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9B32E-3490-1DBB-57E5-D9037323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0C7C3-51AE-5D99-B3FE-E4D1EB1A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CE8D8-A34A-D1AC-7538-52ED114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2DB4-B944-6F26-C5D3-451F2492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98B37-4A9C-5FE6-F2D4-CBF113F5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AA70-615A-D4C1-7142-CDF4558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5D0D-4D91-A8EB-5094-028896F3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936A9-34CE-3000-D4E8-5331B1F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BFBD-66D4-BCB1-0934-F1B98F0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CEFA-9528-AA8B-AB5E-2E07631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821-1B24-0A38-BD67-F78C1B29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A723-FC62-3BC0-6913-01198ACB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B25A-2700-2604-3B28-981378176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0A039-C90E-EC76-5D8A-4412427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9BD6-5A1F-4FD7-3EC9-769C229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ED11-9671-3F50-CE5F-EAED87C9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50F9-01A4-57BF-C492-4BF3A683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9A9B-8F51-C8E7-E7C0-75A2128B2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FD2D-6C46-083F-B30D-17137E09C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DCE2-1E55-0F00-F7FC-4DC82FA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3DAE-9514-0189-1A74-215D8404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A077-55E7-E648-71DE-0FD73F4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309CE-92C6-D8CC-E0B7-4B9B39FC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CD77-478E-6B86-0BDF-1B75E5CE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016C-CA77-9065-EBAF-26B305213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9EAC-B92B-0A47-B8E6-D34ACC7BD86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E8F6-FCDB-6C38-67E3-E88918A0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6B3F-B2E6-24EF-2548-CA3184CE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D6-B216-9F42-A9F2-F662804B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approaches Used to Capture User Interaction and Generate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9587-A73D-484C-9CA2-516AA9C4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AE14-BF5B-16FF-C8E4-7161A692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Capture user interaction between user ‘a’ and user ‘b’ if they are commenting on the same submission</a:t>
            </a:r>
          </a:p>
          <a:p>
            <a:r>
              <a:rPr lang="en-US" sz="1800" dirty="0"/>
              <a:t>For a given submission, consider a pair of users. The edge weight is defined as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Aggregate these edge weights at a subreddit level by taking the average of all edges between the same two user nodes</a:t>
            </a:r>
          </a:p>
          <a:p>
            <a:r>
              <a:rPr lang="en-US" sz="1800" dirty="0"/>
              <a:t>This graph is an </a:t>
            </a:r>
            <a:r>
              <a:rPr lang="en-US" sz="1800" b="1" dirty="0"/>
              <a:t>undirected</a:t>
            </a:r>
            <a:r>
              <a:rPr lang="en-US" sz="1800" dirty="0"/>
              <a:t> graph</a:t>
            </a:r>
          </a:p>
          <a:p>
            <a:endParaRPr lang="en-US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93EA7-9A49-D06C-503E-CBA626BA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16D54-358A-E9E0-2D56-928FDFA6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Capture the number of times user ‘a’ replies to user ‘b’ and vice versa</a:t>
            </a:r>
          </a:p>
          <a:p>
            <a:r>
              <a:rPr lang="en-US" sz="1800" dirty="0"/>
              <a:t>For a given submission, consider a pair of users. The edge weight is defined as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Aggregate these edge weights at a subreddit level by taking the average of all edges between the same two user nodes</a:t>
            </a:r>
          </a:p>
          <a:p>
            <a:r>
              <a:rPr lang="en-US" sz="1800" dirty="0"/>
              <a:t>This graph is a </a:t>
            </a:r>
            <a:r>
              <a:rPr lang="en-US" sz="1800" b="1" dirty="0"/>
              <a:t>directed</a:t>
            </a:r>
            <a:r>
              <a:rPr lang="en-US" sz="1800" dirty="0"/>
              <a:t> graph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81C29-B7D5-6BE3-5ED5-502A2531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51" y="3821113"/>
            <a:ext cx="4615060" cy="82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B7216-2234-BC1D-0773-C42A74A5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54" y="3821113"/>
            <a:ext cx="3625213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0EE-180A-BADA-73E2-27D455E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8259"/>
            <a:ext cx="10515600" cy="1186949"/>
          </a:xfrm>
        </p:spPr>
        <p:txBody>
          <a:bodyPr>
            <a:normAutofit/>
          </a:bodyPr>
          <a:lstStyle/>
          <a:p>
            <a:r>
              <a:rPr lang="en-US" sz="3200" dirty="0"/>
              <a:t>Graphs Generated For a Single Submission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9587-A73D-484C-9CA2-516AA9C4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93119"/>
            <a:ext cx="5157787" cy="82391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AE14-BF5B-16FF-C8E4-7161A692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71799"/>
            <a:ext cx="5157787" cy="32178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Highly connected graph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93EA7-9A49-D06C-503E-CBA626BA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93119"/>
            <a:ext cx="5183188" cy="823912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16D54-358A-E9E0-2D56-928FDFA6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71799"/>
            <a:ext cx="5183188" cy="321786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Relatively sparse graph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9E379-CA5B-0E62-2BB3-C19C90A45939}"/>
              </a:ext>
            </a:extLst>
          </p:cNvPr>
          <p:cNvSpPr txBox="1"/>
          <p:nvPr/>
        </p:nvSpPr>
        <p:spPr>
          <a:xfrm>
            <a:off x="685601" y="1475208"/>
            <a:ext cx="1097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single submission with id = ‘</a:t>
            </a:r>
            <a:r>
              <a:rPr lang="en-US" dirty="0">
                <a:solidFill>
                  <a:srgbClr val="FF0000"/>
                </a:solidFill>
              </a:rPr>
              <a:t>t3_5lbzj0</a:t>
            </a:r>
            <a:r>
              <a:rPr lang="en-US" dirty="0"/>
              <a:t>’, having a total of 9 different users interacting across 12 comments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CA52F-4C66-CD2A-3195-49118A3F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05" y="3446796"/>
            <a:ext cx="3886200" cy="2648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842E6-0486-3060-D854-58A34745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95" y="3437898"/>
            <a:ext cx="3886200" cy="26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1B8E-D198-E97A-1C0D-0B885240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44" y="182463"/>
            <a:ext cx="10515600" cy="974577"/>
          </a:xfrm>
        </p:spPr>
        <p:txBody>
          <a:bodyPr>
            <a:normAutofit/>
          </a:bodyPr>
          <a:lstStyle/>
          <a:p>
            <a:r>
              <a:rPr lang="en-US" sz="3200" dirty="0"/>
              <a:t>Top 10 ‘Closest’ Users (to a Given User)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4BE60D-DEAC-822B-6A73-E961B1CC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69060"/>
              </p:ext>
            </p:extLst>
          </p:nvPr>
        </p:nvGraphicFramePr>
        <p:xfrm>
          <a:off x="411564" y="2651271"/>
          <a:ext cx="3815907" cy="35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159">
                  <a:extLst>
                    <a:ext uri="{9D8B030D-6E8A-4147-A177-3AD203B41FA5}">
                      <a16:colId xmlns:a16="http://schemas.microsoft.com/office/drawing/2014/main" val="3990167838"/>
                    </a:ext>
                  </a:extLst>
                </a:gridCol>
                <a:gridCol w="1499190">
                  <a:extLst>
                    <a:ext uri="{9D8B030D-6E8A-4147-A177-3AD203B41FA5}">
                      <a16:colId xmlns:a16="http://schemas.microsoft.com/office/drawing/2014/main" val="1972318045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142059790"/>
                    </a:ext>
                  </a:extLst>
                </a:gridCol>
              </a:tblGrid>
              <a:tr h="321959">
                <a:tc>
                  <a:txBody>
                    <a:bodyPr/>
                    <a:lstStyle/>
                    <a:p>
                      <a:r>
                        <a:rPr lang="en-US" sz="1400" dirty="0" err="1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141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markulatura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0.9922357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036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Aporitis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0.9911500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19974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Uhl-zak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0.9904530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52771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TheGreening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0.9903629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23074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fydel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0.9895782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3806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ScanianMoose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0.9895190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7448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NinjaPizzaCat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0.9891165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50681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InZehInterfector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0.9889990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31555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hanyonkyu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0.9884629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2900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Dukelix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0.9883385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1620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F232687-2D35-A3C8-3BD7-AFD285273F43}"/>
              </a:ext>
            </a:extLst>
          </p:cNvPr>
          <p:cNvSpPr/>
          <p:nvPr/>
        </p:nvSpPr>
        <p:spPr>
          <a:xfrm>
            <a:off x="4681353" y="1372527"/>
            <a:ext cx="2541181" cy="8825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‘</a:t>
            </a:r>
            <a:r>
              <a:rPr lang="en-US" sz="2000" dirty="0" err="1">
                <a:solidFill>
                  <a:sysClr val="windowText" lastClr="000000"/>
                </a:solidFill>
              </a:rPr>
              <a:t>captnkaposzta</a:t>
            </a:r>
            <a:r>
              <a:rPr lang="en-US" sz="2000" dirty="0">
                <a:solidFill>
                  <a:sysClr val="windowText" lastClr="000000"/>
                </a:solidFill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CFE29-6D50-B933-0E28-10006B3C4C75}"/>
              </a:ext>
            </a:extLst>
          </p:cNvPr>
          <p:cNvSpPr txBox="1"/>
          <p:nvPr/>
        </p:nvSpPr>
        <p:spPr>
          <a:xfrm>
            <a:off x="4749434" y="2255029"/>
            <a:ext cx="2405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 on the reddit platform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A20BE1B-BF88-716D-2FDD-12D4C1CE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24725"/>
              </p:ext>
            </p:extLst>
          </p:nvPr>
        </p:nvGraphicFramePr>
        <p:xfrm>
          <a:off x="7676418" y="2651270"/>
          <a:ext cx="3815907" cy="3541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159">
                  <a:extLst>
                    <a:ext uri="{9D8B030D-6E8A-4147-A177-3AD203B41FA5}">
                      <a16:colId xmlns:a16="http://schemas.microsoft.com/office/drawing/2014/main" val="3990167838"/>
                    </a:ext>
                  </a:extLst>
                </a:gridCol>
                <a:gridCol w="1499190">
                  <a:extLst>
                    <a:ext uri="{9D8B030D-6E8A-4147-A177-3AD203B41FA5}">
                      <a16:colId xmlns:a16="http://schemas.microsoft.com/office/drawing/2014/main" val="1972318045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142059790"/>
                    </a:ext>
                  </a:extLst>
                </a:gridCol>
              </a:tblGrid>
              <a:tr h="321959">
                <a:tc>
                  <a:txBody>
                    <a:bodyPr/>
                    <a:lstStyle/>
                    <a:p>
                      <a:r>
                        <a:rPr lang="en-US" sz="1400" dirty="0" err="1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Cosine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141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't1_dbwurok’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0.6102774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036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‘PAV3LOW’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0.6084694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19974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mac_question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0.6081311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52771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Claide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0.6070218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23074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SchindetNemo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0.6049954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3806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‘t1_dbwzzmj’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0.6045657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74482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'c4mmi’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0.6045107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50681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‘throway65486’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0.6041142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31555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‘Cactus2535’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0.6040175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2900"/>
                  </a:ext>
                </a:extLst>
              </a:tr>
              <a:tr h="321959">
                <a:tc>
                  <a:txBody>
                    <a:bodyPr/>
                    <a:lstStyle/>
                    <a:p>
                      <a:r>
                        <a:rPr lang="en-US" sz="14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‘B4rtBlu3’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0.6035223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16206"/>
                  </a:ext>
                </a:extLst>
              </a:tr>
            </a:tbl>
          </a:graphicData>
        </a:graphic>
      </p:graphicFrame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A70B49F-B756-3A82-6B46-E1A34379FD9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0800000" flipV="1">
            <a:off x="2319517" y="1813777"/>
            <a:ext cx="2361836" cy="837493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B7B64A3-B578-269D-271C-2FA2BBCD99C4}"/>
              </a:ext>
            </a:extLst>
          </p:cNvPr>
          <p:cNvCxnSpPr>
            <a:stCxn id="7" idx="6"/>
            <a:endCxn id="17" idx="0"/>
          </p:cNvCxnSpPr>
          <p:nvPr/>
        </p:nvCxnSpPr>
        <p:spPr>
          <a:xfrm>
            <a:off x="7222534" y="1813778"/>
            <a:ext cx="2361837" cy="83749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EDCE10-F76A-42C5-4A67-646B42652D7E}"/>
              </a:ext>
            </a:extLst>
          </p:cNvPr>
          <p:cNvSpPr txBox="1"/>
          <p:nvPr/>
        </p:nvSpPr>
        <p:spPr>
          <a:xfrm>
            <a:off x="1988288" y="1439264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 generated by Method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1B915-B213-B624-63CB-147CD39AFFE5}"/>
              </a:ext>
            </a:extLst>
          </p:cNvPr>
          <p:cNvSpPr txBox="1"/>
          <p:nvPr/>
        </p:nvSpPr>
        <p:spPr>
          <a:xfrm>
            <a:off x="7382539" y="1439264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 generated by Method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C924F4-D821-93FB-67C3-B10E3179D1B3}"/>
              </a:ext>
            </a:extLst>
          </p:cNvPr>
          <p:cNvSpPr txBox="1"/>
          <p:nvPr/>
        </p:nvSpPr>
        <p:spPr>
          <a:xfrm>
            <a:off x="216339" y="6233172"/>
            <a:ext cx="5170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Top 10 users with </a:t>
            </a:r>
            <a:r>
              <a:rPr lang="en-US" sz="1400" b="1" dirty="0"/>
              <a:t>most similar node embeddings </a:t>
            </a:r>
            <a:r>
              <a:rPr lang="en-US" sz="1400" dirty="0"/>
              <a:t>to node embeddings of user ‘</a:t>
            </a:r>
            <a:r>
              <a:rPr lang="en-US" sz="1400" dirty="0" err="1">
                <a:solidFill>
                  <a:sysClr val="windowText" lastClr="000000"/>
                </a:solidFill>
              </a:rPr>
              <a:t>captnkaposzta</a:t>
            </a:r>
            <a:r>
              <a:rPr lang="en-US" sz="1400" dirty="0">
                <a:solidFill>
                  <a:sysClr val="windowText" lastClr="000000"/>
                </a:solidFill>
              </a:rPr>
              <a:t>’</a:t>
            </a:r>
            <a:r>
              <a:rPr lang="en-US" sz="1400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F3830D-0886-EBF0-9AEF-3B62E900D16F}"/>
              </a:ext>
            </a:extLst>
          </p:cNvPr>
          <p:cNvSpPr txBox="1"/>
          <p:nvPr/>
        </p:nvSpPr>
        <p:spPr>
          <a:xfrm>
            <a:off x="7222534" y="6192819"/>
            <a:ext cx="5170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Top 10 users with </a:t>
            </a:r>
            <a:r>
              <a:rPr lang="en-US" sz="1400" b="1" dirty="0"/>
              <a:t>most similar node embeddings </a:t>
            </a:r>
            <a:r>
              <a:rPr lang="en-US" sz="1400" dirty="0"/>
              <a:t>to node embeddings of user ‘</a:t>
            </a:r>
            <a:r>
              <a:rPr lang="en-US" sz="1400" dirty="0" err="1">
                <a:solidFill>
                  <a:sysClr val="windowText" lastClr="000000"/>
                </a:solidFill>
              </a:rPr>
              <a:t>captnkaposzta</a:t>
            </a:r>
            <a:r>
              <a:rPr lang="en-US" sz="1400" dirty="0">
                <a:solidFill>
                  <a:sysClr val="windowText" lastClr="000000"/>
                </a:solidFill>
              </a:rPr>
              <a:t>’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9833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376</Words>
  <Application>Microsoft Macintosh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Two approaches Used to Capture User Interaction and Generate Graphs</vt:lpstr>
      <vt:lpstr>Graphs Generated For a Single Submission </vt:lpstr>
      <vt:lpstr>Top 10 ‘Closest’ Users (to a Given User)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‘Closest’ Users (to a Given User)</dc:title>
  <dc:creator>Sarayu Anshuman Vyakaranam</dc:creator>
  <cp:lastModifiedBy>Sarayu Anshuman Vyakaranam</cp:lastModifiedBy>
  <cp:revision>10</cp:revision>
  <dcterms:created xsi:type="dcterms:W3CDTF">2023-10-02T22:56:13Z</dcterms:created>
  <dcterms:modified xsi:type="dcterms:W3CDTF">2023-10-03T14:26:59Z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2023-10-03T04:24:11Z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66211810-82b4-48ee-88e3-26de206a8240</vt:lpwstr>
  </property>
  <property fmtid="{D5CDD505-2E9C-101B-9397-08002B2CF9AE}" pid="8" name="MSIP_Label_4044bd30-2ed7-4c9d-9d12-46200872a97b_ContentBits">
    <vt:lpwstr>0</vt:lpwstr>
  </property>
</Properties>
</file>