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71" r:id="rId2"/>
    <p:sldId id="422" r:id="rId3"/>
    <p:sldId id="451" r:id="rId4"/>
    <p:sldId id="450" r:id="rId5"/>
    <p:sldId id="377" r:id="rId6"/>
    <p:sldId id="374" r:id="rId7"/>
    <p:sldId id="391" r:id="rId8"/>
    <p:sldId id="393" r:id="rId9"/>
    <p:sldId id="382" r:id="rId10"/>
    <p:sldId id="383" r:id="rId11"/>
    <p:sldId id="384" r:id="rId12"/>
    <p:sldId id="385" r:id="rId13"/>
    <p:sldId id="386" r:id="rId14"/>
    <p:sldId id="389" r:id="rId15"/>
    <p:sldId id="390" r:id="rId16"/>
    <p:sldId id="445" r:id="rId17"/>
    <p:sldId id="396" r:id="rId18"/>
    <p:sldId id="399" r:id="rId19"/>
    <p:sldId id="406" r:id="rId20"/>
    <p:sldId id="411" r:id="rId21"/>
    <p:sldId id="400" r:id="rId22"/>
    <p:sldId id="407" r:id="rId23"/>
    <p:sldId id="412" r:id="rId24"/>
    <p:sldId id="444" r:id="rId25"/>
    <p:sldId id="401" r:id="rId26"/>
    <p:sldId id="433" r:id="rId27"/>
    <p:sldId id="402" r:id="rId28"/>
    <p:sldId id="458" r:id="rId29"/>
    <p:sldId id="403" r:id="rId30"/>
    <p:sldId id="432" r:id="rId31"/>
    <p:sldId id="447" r:id="rId32"/>
    <p:sldId id="449" r:id="rId33"/>
    <p:sldId id="452" r:id="rId34"/>
    <p:sldId id="453" r:id="rId35"/>
    <p:sldId id="454" r:id="rId36"/>
    <p:sldId id="455" r:id="rId37"/>
    <p:sldId id="456" r:id="rId38"/>
    <p:sldId id="457" r:id="rId39"/>
    <p:sldId id="404" r:id="rId40"/>
    <p:sldId id="408" r:id="rId41"/>
    <p:sldId id="405" r:id="rId42"/>
    <p:sldId id="409" r:id="rId43"/>
    <p:sldId id="429" r:id="rId44"/>
    <p:sldId id="441" r:id="rId45"/>
    <p:sldId id="413" r:id="rId46"/>
    <p:sldId id="418" r:id="rId47"/>
    <p:sldId id="430" r:id="rId48"/>
    <p:sldId id="427" r:id="rId49"/>
    <p:sldId id="443" r:id="rId50"/>
    <p:sldId id="428" r:id="rId51"/>
    <p:sldId id="421" r:id="rId52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비플식권_관리자용" id="{A194381F-41C9-4F86-B38F-5B3FD07E150A}">
          <p14:sldIdLst>
            <p14:sldId id="371"/>
            <p14:sldId id="422"/>
            <p14:sldId id="451"/>
          </p14:sldIdLst>
        </p14:section>
        <p14:section name="회원가입" id="{27FA0F9D-91E9-4830-B3BC-AA21C6006EDC}">
          <p14:sldIdLst>
            <p14:sldId id="450"/>
            <p14:sldId id="377"/>
          </p14:sldIdLst>
        </p14:section>
        <p14:section name="요금제 신청_충전형" id="{DB447B10-3FB3-4D39-83FD-3BF69202558E}">
          <p14:sldIdLst>
            <p14:sldId id="374"/>
            <p14:sldId id="391"/>
            <p14:sldId id="393"/>
          </p14:sldIdLst>
        </p14:section>
        <p14:section name="사용자(직원)등록" id="{21DDF746-0975-44C9-A798-BF02C97E28E6}">
          <p14:sldIdLst>
            <p14:sldId id="382"/>
            <p14:sldId id="383"/>
            <p14:sldId id="384"/>
            <p14:sldId id="385"/>
            <p14:sldId id="386"/>
            <p14:sldId id="389"/>
            <p14:sldId id="390"/>
          </p14:sldIdLst>
        </p14:section>
        <p14:section name="식권 설정" id="{8DD30E66-4BBF-47D4-9A2F-570F37A8BAED}">
          <p14:sldIdLst>
            <p14:sldId id="445"/>
            <p14:sldId id="396"/>
          </p14:sldIdLst>
        </p14:section>
        <p14:section name="식권 종류별 설정_한도형" id="{4AC849B2-5182-4E52-AB9F-D0E5776BBD35}">
          <p14:sldIdLst>
            <p14:sldId id="399"/>
            <p14:sldId id="406"/>
            <p14:sldId id="411"/>
          </p14:sldIdLst>
        </p14:section>
        <p14:section name="식권 종류별 설정_정액형" id="{48F04E87-DB4A-4B16-875F-118323095717}">
          <p14:sldIdLst>
            <p14:sldId id="400"/>
            <p14:sldId id="407"/>
            <p14:sldId id="412"/>
          </p14:sldIdLst>
        </p14:section>
        <p14:section name="식권설정_기타" id="{8BDF5791-7C10-4F85-A35D-0344B79C5D43}">
          <p14:sldIdLst>
            <p14:sldId id="444"/>
            <p14:sldId id="401"/>
            <p14:sldId id="433"/>
            <p14:sldId id="402"/>
            <p14:sldId id="458"/>
            <p14:sldId id="403"/>
            <p14:sldId id="432"/>
            <p14:sldId id="447"/>
            <p14:sldId id="449"/>
            <p14:sldId id="452"/>
            <p14:sldId id="453"/>
            <p14:sldId id="454"/>
            <p14:sldId id="455"/>
            <p14:sldId id="456"/>
            <p14:sldId id="457"/>
          </p14:sldIdLst>
        </p14:section>
        <p14:section name="식권영수증" id="{31A64914-DB85-4DBC-BF52-8F479FD23A15}">
          <p14:sldIdLst>
            <p14:sldId id="404"/>
            <p14:sldId id="408"/>
          </p14:sldIdLst>
        </p14:section>
        <p14:section name="식권 보고서" id="{9FAD0821-CD89-434E-90E6-86797ACEF06E}">
          <p14:sldIdLst>
            <p14:sldId id="405"/>
            <p14:sldId id="409"/>
            <p14:sldId id="429"/>
          </p14:sldIdLst>
        </p14:section>
        <p14:section name="전표처리" id="{47E3BB58-DA0F-43EB-AD8A-DBFFBCB86B1F}">
          <p14:sldIdLst>
            <p14:sldId id="441"/>
          </p14:sldIdLst>
        </p14:section>
        <p14:section name="FAQ" id="{DFB63902-0FDF-4A35-A561-1BD34236DC2F}">
          <p14:sldIdLst>
            <p14:sldId id="413"/>
            <p14:sldId id="418"/>
            <p14:sldId id="430"/>
            <p14:sldId id="427"/>
            <p14:sldId id="443"/>
            <p14:sldId id="428"/>
            <p14:sldId id="421"/>
          </p14:sldIdLst>
        </p14:section>
      </p14:sectionLst>
    </p:ext>
    <p:ext uri="{EFAFB233-063F-42B5-8137-9DF3F51BA10A}">
      <p15:sldGuideLst xmlns:p15="http://schemas.microsoft.com/office/powerpoint/2012/main">
        <p15:guide id="2" pos="1202" userDrawn="1">
          <p15:clr>
            <a:srgbClr val="A4A3A4"/>
          </p15:clr>
        </p15:guide>
        <p15:guide id="4" orient="horz" pos="2750" userDrawn="1">
          <p15:clr>
            <a:srgbClr val="A4A3A4"/>
          </p15:clr>
        </p15:guide>
        <p15:guide id="5" orient="horz" pos="1570" userDrawn="1">
          <p15:clr>
            <a:srgbClr val="A4A3A4"/>
          </p15:clr>
        </p15:guide>
        <p15:guide id="6" orient="horz" pos="504" userDrawn="1">
          <p15:clr>
            <a:srgbClr val="A4A3A4"/>
          </p15:clr>
        </p15:guide>
        <p15:guide id="7" pos="9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사용자" initials="사" lastIdx="1" clrIdx="0">
    <p:extLst>
      <p:ext uri="{19B8F6BF-5375-455C-9EA6-DF929625EA0E}">
        <p15:presenceInfo xmlns:p15="http://schemas.microsoft.com/office/powerpoint/2012/main" userId="3d944711ef06ba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7BD4"/>
    <a:srgbClr val="0085D3"/>
    <a:srgbClr val="1E318B"/>
    <a:srgbClr val="003F8E"/>
    <a:srgbClr val="FAFAFC"/>
    <a:srgbClr val="F4F4F4"/>
    <a:srgbClr val="F9F9F9"/>
    <a:srgbClr val="B2C7DA"/>
    <a:srgbClr val="C1C1C1"/>
    <a:srgbClr val="5A61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6834" autoAdjust="0"/>
  </p:normalViewPr>
  <p:slideViewPr>
    <p:cSldViewPr showGuides="1">
      <p:cViewPr varScale="1">
        <p:scale>
          <a:sx n="109" d="100"/>
          <a:sy n="109" d="100"/>
        </p:scale>
        <p:origin x="2069" y="82"/>
      </p:cViewPr>
      <p:guideLst>
        <p:guide pos="1202"/>
        <p:guide orient="horz" pos="2750"/>
        <p:guide orient="horz" pos="1570"/>
        <p:guide orient="horz" pos="504"/>
        <p:guide pos="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255" y="166456"/>
            <a:ext cx="665456" cy="200143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>
          <a:xfrm>
            <a:off x="0" y="-1"/>
            <a:ext cx="1654629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latin typeface="Noto Sans ExtBd" panose="020B0902040504020204" pitchFamily="34"/>
              <a:cs typeface="Noto Sans ExtBd" panose="020B0902040504020204" pitchFamily="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149" y="812792"/>
            <a:ext cx="7049813" cy="1211271"/>
          </a:xfrm>
        </p:spPr>
        <p:txBody>
          <a:bodyPr>
            <a:noAutofit/>
          </a:bodyPr>
          <a:lstStyle>
            <a:lvl1pPr marL="269875" indent="-269875" latinLnBrk="0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oto Sans Light" panose="020B0402040504020204" pitchFamily="34"/>
              </a:defRPr>
            </a:lvl1pPr>
            <a:lvl2pPr marL="444500" indent="-174625" latinLnBrk="0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oto Sans Light" panose="020B0402040504020204" pitchFamily="34"/>
              </a:defRPr>
            </a:lvl2pPr>
            <a:lvl3pPr latinLnBrk="0">
              <a:lnSpc>
                <a:spcPct val="100000"/>
              </a:lnSpc>
              <a:spcBef>
                <a:spcPts val="300"/>
              </a:spcBef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oto Sans Light" panose="020B0402040504020204" pitchFamily="34"/>
              </a:defRPr>
            </a:lvl3pPr>
            <a:lvl4pPr latinLnBrk="0">
              <a:lnSpc>
                <a:spcPct val="100000"/>
              </a:lnSpc>
              <a:spcBef>
                <a:spcPts val="300"/>
              </a:spcBef>
              <a:defRPr sz="90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latinLnBrk="0">
              <a:lnSpc>
                <a:spcPct val="100000"/>
              </a:lnSpc>
              <a:spcBef>
                <a:spcPts val="300"/>
              </a:spcBef>
              <a:defRPr sz="90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endParaRPr 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1"/>
          </p:nvPr>
        </p:nvSpPr>
        <p:spPr>
          <a:xfrm>
            <a:off x="1835149" y="491487"/>
            <a:ext cx="7049813" cy="295275"/>
          </a:xfrm>
        </p:spPr>
        <p:txBody>
          <a:bodyPr>
            <a:noAutofit/>
          </a:bodyPr>
          <a:lstStyle>
            <a:lvl1pPr marL="228600" indent="-228600">
              <a:lnSpc>
                <a:spcPct val="120000"/>
              </a:lnSpc>
              <a:spcBef>
                <a:spcPts val="0"/>
              </a:spcBef>
              <a:buNone/>
              <a:defRPr lang="ko-KR" altLang="en-US" sz="1400" kern="1200" dirty="0">
                <a:solidFill>
                  <a:srgbClr val="003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  <a:sym typeface="Wingdings 3" panose="05040102010807070707" pitchFamily="18" charset="2"/>
              </a:defRPr>
            </a:lvl1pPr>
          </a:lstStyle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88" y="491488"/>
            <a:ext cx="1443433" cy="231324"/>
          </a:xfrm>
        </p:spPr>
        <p:txBody>
          <a:bodyPr lIns="36000" tIns="36000" rIns="36000" bIns="36000" anchor="t">
            <a:noAutofit/>
          </a:bodyPr>
          <a:lstStyle>
            <a:lvl1pPr latinLnBrk="0">
              <a:lnSpc>
                <a:spcPct val="10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6" name="그림 개체 틀 5"/>
          <p:cNvSpPr>
            <a:spLocks noGrp="1"/>
          </p:cNvSpPr>
          <p:nvPr>
            <p:ph type="pic" sz="quarter" idx="12"/>
          </p:nvPr>
        </p:nvSpPr>
        <p:spPr>
          <a:xfrm>
            <a:off x="1835149" y="2097088"/>
            <a:ext cx="7048800" cy="4222800"/>
          </a:xfrm>
        </p:spPr>
        <p:txBody>
          <a:bodyPr anchor="t" anchorCtr="0"/>
          <a:lstStyle/>
          <a:p>
            <a:endParaRPr lang="ko-KR" altLang="en-US" dirty="0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3"/>
          </p:nvPr>
        </p:nvSpPr>
        <p:spPr>
          <a:xfrm>
            <a:off x="168275" y="760546"/>
            <a:ext cx="1442812" cy="711200"/>
          </a:xfrm>
        </p:spPr>
        <p:txBody>
          <a:bodyPr lIns="36000" tIns="36000" rIns="36000" bIns="3600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800" kern="1200" dirty="0" smtClean="0">
                <a:solidFill>
                  <a:srgbClr val="003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ExtBd" panose="020B0902040504020204" pitchFamily="34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800" kern="1200" dirty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83058" y="6339839"/>
            <a:ext cx="48851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7EA2AA33-050C-4D6D-9747-1B89083FA2EB}" type="slidenum">
              <a:rPr lang="ko-KR" altLang="en-US" sz="900" smtClean="0">
                <a:solidFill>
                  <a:schemeClr val="bg1">
                    <a:lumMod val="50000"/>
                  </a:schemeClr>
                </a:solidFill>
                <a:latin typeface="Noto Sans Light" panose="020B0402040504020204" pitchFamily="34"/>
                <a:cs typeface="Noto Sans Light" panose="020B0402040504020204" pitchFamily="34"/>
              </a:rPr>
              <a:pPr algn="ctr"/>
              <a:t>‹#›</a:t>
            </a:fld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Noto Sans Light" panose="020B0402040504020204" pitchFamily="34"/>
              <a:cs typeface="Noto Sans Light" panose="020B04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1456238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321">
          <p15:clr>
            <a:srgbClr val="FBAE40"/>
          </p15:clr>
        </p15:guide>
        <p15:guide id="2" pos="5602">
          <p15:clr>
            <a:srgbClr val="FBAE40"/>
          </p15:clr>
        </p15:guide>
        <p15:guide id="3" pos="1156">
          <p15:clr>
            <a:srgbClr val="FBAE40"/>
          </p15:clr>
        </p15:guide>
        <p15:guide id="4" orient="horz" pos="30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pos="1043">
          <p15:clr>
            <a:srgbClr val="FBAE40"/>
          </p15:clr>
        </p15:guide>
        <p15:guide id="7" orient="horz" pos="399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255" y="166456"/>
            <a:ext cx="665456" cy="200143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>
          <a:xfrm>
            <a:off x="0" y="-1"/>
            <a:ext cx="1654629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latin typeface="Noto Sans ExtBd" panose="020B0902040504020204" pitchFamily="34"/>
              <a:cs typeface="Noto Sans ExtBd" panose="020B0902040504020204" pitchFamily="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149" y="812792"/>
            <a:ext cx="7049813" cy="1211271"/>
          </a:xfrm>
        </p:spPr>
        <p:txBody>
          <a:bodyPr>
            <a:noAutofit/>
          </a:bodyPr>
          <a:lstStyle>
            <a:lvl1pPr marL="269875" indent="-269875" latinLnBrk="0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oto Sans Light" panose="020B0402040504020204" pitchFamily="34"/>
              </a:defRPr>
            </a:lvl1pPr>
            <a:lvl2pPr marL="444500" indent="-174625" latinLnBrk="0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oto Sans Light" panose="020B0402040504020204" pitchFamily="34"/>
              </a:defRPr>
            </a:lvl2pPr>
            <a:lvl3pPr latinLnBrk="0">
              <a:lnSpc>
                <a:spcPct val="100000"/>
              </a:lnSpc>
              <a:spcBef>
                <a:spcPts val="300"/>
              </a:spcBef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oto Sans Light" panose="020B0402040504020204" pitchFamily="34"/>
              </a:defRPr>
            </a:lvl3pPr>
            <a:lvl4pPr latinLnBrk="0">
              <a:lnSpc>
                <a:spcPct val="100000"/>
              </a:lnSpc>
              <a:spcBef>
                <a:spcPts val="300"/>
              </a:spcBef>
              <a:defRPr sz="90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latinLnBrk="0">
              <a:lnSpc>
                <a:spcPct val="100000"/>
              </a:lnSpc>
              <a:spcBef>
                <a:spcPts val="300"/>
              </a:spcBef>
              <a:defRPr sz="90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endParaRPr 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1"/>
          </p:nvPr>
        </p:nvSpPr>
        <p:spPr>
          <a:xfrm>
            <a:off x="1835149" y="491487"/>
            <a:ext cx="7049813" cy="295275"/>
          </a:xfrm>
        </p:spPr>
        <p:txBody>
          <a:bodyPr>
            <a:noAutofit/>
          </a:bodyPr>
          <a:lstStyle>
            <a:lvl1pPr marL="228600" indent="-228600">
              <a:lnSpc>
                <a:spcPct val="120000"/>
              </a:lnSpc>
              <a:spcBef>
                <a:spcPts val="0"/>
              </a:spcBef>
              <a:buNone/>
              <a:defRPr lang="ko-KR" altLang="en-US" sz="1400" kern="1200" dirty="0">
                <a:solidFill>
                  <a:srgbClr val="003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  <a:sym typeface="Wingdings 3" panose="05040102010807070707" pitchFamily="18" charset="2"/>
              </a:defRPr>
            </a:lvl1pPr>
          </a:lstStyle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589" y="491488"/>
            <a:ext cx="1444564" cy="231324"/>
          </a:xfrm>
        </p:spPr>
        <p:txBody>
          <a:bodyPr lIns="36000" tIns="36000" rIns="36000" bIns="36000" anchor="t">
            <a:noAutofit/>
          </a:bodyPr>
          <a:lstStyle>
            <a:lvl1pPr latinLnBrk="0">
              <a:lnSpc>
                <a:spcPct val="100000"/>
              </a:lnSpc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집</a:t>
            </a:r>
            <a:endParaRPr lang="en-US" dirty="0"/>
          </a:p>
        </p:txBody>
      </p:sp>
      <p:sp>
        <p:nvSpPr>
          <p:cNvPr id="6" name="그림 개체 틀 5"/>
          <p:cNvSpPr>
            <a:spLocks noGrp="1" noChangeAspect="1"/>
          </p:cNvSpPr>
          <p:nvPr>
            <p:ph type="pic" sz="quarter" idx="12"/>
          </p:nvPr>
        </p:nvSpPr>
        <p:spPr>
          <a:xfrm>
            <a:off x="1835149" y="2097089"/>
            <a:ext cx="7049813" cy="4248150"/>
          </a:xfrm>
        </p:spPr>
        <p:txBody>
          <a:bodyPr anchor="t" anchorCtr="0"/>
          <a:lstStyle/>
          <a:p>
            <a:endParaRPr lang="ko-KR" altLang="en-US" dirty="0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3"/>
          </p:nvPr>
        </p:nvSpPr>
        <p:spPr>
          <a:xfrm>
            <a:off x="168274" y="967032"/>
            <a:ext cx="1443879" cy="711200"/>
          </a:xfrm>
        </p:spPr>
        <p:txBody>
          <a:bodyPr lIns="36000" tIns="36000" rIns="36000" bIns="3600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800" kern="1200" dirty="0" smtClean="0">
                <a:solidFill>
                  <a:srgbClr val="003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ExtBd" panose="020B0902040504020204" pitchFamily="34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800" kern="1200" dirty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83058" y="6339839"/>
            <a:ext cx="48851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7EA2AA33-050C-4D6D-9747-1B89083FA2EB}" type="slidenum">
              <a:rPr lang="ko-KR" altLang="en-US" sz="900" smtClean="0">
                <a:solidFill>
                  <a:schemeClr val="bg1">
                    <a:lumMod val="50000"/>
                  </a:schemeClr>
                </a:solidFill>
                <a:latin typeface="Noto Sans Light" panose="020B0402040504020204" pitchFamily="34"/>
                <a:cs typeface="Noto Sans Light" panose="020B0402040504020204" pitchFamily="34"/>
              </a:rPr>
              <a:pPr algn="ctr"/>
              <a:t>‹#›</a:t>
            </a:fld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Noto Sans Light" panose="020B0402040504020204" pitchFamily="34"/>
              <a:cs typeface="Noto Sans Light" panose="020B04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2167604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321">
          <p15:clr>
            <a:srgbClr val="FBAE40"/>
          </p15:clr>
        </p15:guide>
        <p15:guide id="2" pos="5602">
          <p15:clr>
            <a:srgbClr val="FBAE40"/>
          </p15:clr>
        </p15:guide>
        <p15:guide id="3" pos="1156">
          <p15:clr>
            <a:srgbClr val="FBAE40"/>
          </p15:clr>
        </p15:guide>
        <p15:guide id="4" orient="horz" pos="30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399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255" y="166456"/>
            <a:ext cx="665456" cy="200143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>
          <a:xfrm>
            <a:off x="0" y="-1"/>
            <a:ext cx="1654629" cy="6858001"/>
          </a:xfrm>
          <a:prstGeom prst="rect">
            <a:avLst/>
          </a:prstGeom>
          <a:solidFill>
            <a:srgbClr val="003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latin typeface="Noto Sans ExtBd" panose="020B0902040504020204" pitchFamily="34"/>
              <a:cs typeface="Noto Sans ExtBd" panose="020B0902040504020204" pitchFamily="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88" y="491488"/>
            <a:ext cx="1443433" cy="231324"/>
          </a:xfrm>
        </p:spPr>
        <p:txBody>
          <a:bodyPr lIns="36000" tIns="36000" rIns="36000" bIns="36000" anchor="t">
            <a:noAutofit/>
          </a:bodyPr>
          <a:lstStyle>
            <a:lvl1pPr latinLnBrk="0">
              <a:lnSpc>
                <a:spcPct val="100000"/>
              </a:lnSpc>
              <a:defRPr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3"/>
          </p:nvPr>
        </p:nvSpPr>
        <p:spPr>
          <a:xfrm>
            <a:off x="168275" y="760546"/>
            <a:ext cx="1442812" cy="711200"/>
          </a:xfrm>
        </p:spPr>
        <p:txBody>
          <a:bodyPr lIns="36000" tIns="36000" rIns="36000" bIns="3600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800" kern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ExtBd" panose="020B0902040504020204" pitchFamily="34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800" kern="1200" dirty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83058" y="6339839"/>
            <a:ext cx="48851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7EA2AA33-050C-4D6D-9747-1B89083FA2EB}" type="slidenum">
              <a:rPr lang="ko-KR" altLang="en-US" sz="900" smtClean="0">
                <a:solidFill>
                  <a:schemeClr val="bg1"/>
                </a:solidFill>
                <a:latin typeface="Noto Sans Light" panose="020B0402040504020204" pitchFamily="34"/>
                <a:cs typeface="Noto Sans Light" panose="020B0402040504020204" pitchFamily="34"/>
              </a:rPr>
              <a:pPr algn="ctr"/>
              <a:t>‹#›</a:t>
            </a:fld>
            <a:endParaRPr lang="ko-KR" altLang="en-US" sz="900" dirty="0">
              <a:solidFill>
                <a:schemeClr val="bg1"/>
              </a:solidFill>
              <a:latin typeface="Noto Sans Light" panose="020B0402040504020204" pitchFamily="34"/>
              <a:cs typeface="Noto Sans Light" panose="020B04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493025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12" userDrawn="1">
          <p15:clr>
            <a:srgbClr val="FBAE40"/>
          </p15:clr>
        </p15:guide>
        <p15:guide id="2" pos="5602">
          <p15:clr>
            <a:srgbClr val="FBAE40"/>
          </p15:clr>
        </p15:guide>
        <p15:guide id="3" pos="1156">
          <p15:clr>
            <a:srgbClr val="FBAE40"/>
          </p15:clr>
        </p15:guide>
        <p15:guide id="4" orient="horz" pos="300">
          <p15:clr>
            <a:srgbClr val="FBAE40"/>
          </p15:clr>
        </p15:guide>
        <p15:guide id="5" orient="horz" pos="3974" userDrawn="1">
          <p15:clr>
            <a:srgbClr val="FBAE40"/>
          </p15:clr>
        </p15:guide>
        <p15:guide id="6" pos="104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rgbClr val="003F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3" y="444735"/>
            <a:ext cx="855915" cy="2554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20" y="1800742"/>
            <a:ext cx="7706043" cy="1628695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8820" y="3983351"/>
            <a:ext cx="7706043" cy="39433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8820" y="4316730"/>
            <a:ext cx="7680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719138" y="4452940"/>
            <a:ext cx="7705724" cy="1052510"/>
          </a:xfrm>
        </p:spPr>
        <p:txBody>
          <a:bodyPr>
            <a:normAutofit/>
          </a:bodyPr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1"/>
          </p:nvPr>
        </p:nvSpPr>
        <p:spPr>
          <a:xfrm>
            <a:off x="719138" y="6002651"/>
            <a:ext cx="7705725" cy="394339"/>
          </a:xfrm>
        </p:spPr>
        <p:txBody>
          <a:bodyPr anchor="b">
            <a:normAutofit/>
          </a:bodyPr>
          <a:lstStyle>
            <a:lvl1pPr marL="0" indent="0" algn="r">
              <a:buNone/>
              <a:defRPr sz="120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854531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453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pos="530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구역 머리글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0" y="1562735"/>
            <a:ext cx="6985000" cy="929640"/>
          </a:xfrm>
        </p:spPr>
        <p:txBody>
          <a:bodyPr anchor="ctr">
            <a:normAutofit/>
          </a:bodyPr>
          <a:lstStyle>
            <a:lvl1pPr algn="ctr">
              <a:defRPr sz="4400" u="none">
                <a:solidFill>
                  <a:srgbClr val="003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500" y="2960688"/>
            <a:ext cx="3253218" cy="2241551"/>
          </a:xfrm>
          <a:noFill/>
        </p:spPr>
        <p:txBody>
          <a:bodyPr>
            <a:noAutofit/>
          </a:bodyPr>
          <a:lstStyle>
            <a:lvl1pPr marL="342900" indent="-342900" algn="l">
              <a:lnSpc>
                <a:spcPct val="150000"/>
              </a:lnSpc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4572000" y="2960688"/>
            <a:ext cx="3492500" cy="2241551"/>
          </a:xfrm>
          <a:noFill/>
        </p:spPr>
        <p:txBody>
          <a:bodyPr>
            <a:noAutofit/>
          </a:bodyPr>
          <a:lstStyle>
            <a:lvl1pPr marL="0" indent="0" algn="r">
              <a:lnSpc>
                <a:spcPct val="150000"/>
              </a:lnSpc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351364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865" userDrawn="1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570" userDrawn="1">
          <p15:clr>
            <a:srgbClr val="FBAE40"/>
          </p15:clr>
        </p15:guide>
        <p15:guide id="4" pos="5375" userDrawn="1">
          <p15:clr>
            <a:srgbClr val="FBAE40"/>
          </p15:clr>
        </p15:guide>
        <p15:guide id="5" pos="385" userDrawn="1">
          <p15:clr>
            <a:srgbClr val="FBAE40"/>
          </p15:clr>
        </p15:guide>
        <p15:guide id="6" pos="680" userDrawn="1">
          <p15:clr>
            <a:srgbClr val="FBAE40"/>
          </p15:clr>
        </p15:guide>
        <p15:guide id="7" pos="50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9A233-85F7-45B0-8294-752A8BA97971}" type="datetimeFigureOut">
              <a:rPr lang="ko-KR" altLang="en-US" smtClean="0"/>
              <a:t>2024-03-20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E08F5-68C5-4CFB-AA81-ABA0AB950D2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86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1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g"/><Relationship Id="rId5" Type="http://schemas.openxmlformats.org/officeDocument/2006/relationships/image" Target="../media/image24.png"/><Relationship Id="rId4" Type="http://schemas.openxmlformats.org/officeDocument/2006/relationships/image" Target="../media/image29.png"/><Relationship Id="rId9" Type="http://schemas.openxmlformats.org/officeDocument/2006/relationships/image" Target="../media/image3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3.png"/><Relationship Id="rId7" Type="http://schemas.openxmlformats.org/officeDocument/2006/relationships/image" Target="../media/image1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g"/><Relationship Id="rId5" Type="http://schemas.openxmlformats.org/officeDocument/2006/relationships/image" Target="../media/image24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24.png"/><Relationship Id="rId4" Type="http://schemas.openxmlformats.org/officeDocument/2006/relationships/image" Target="../media/image60.png"/><Relationship Id="rId9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9.png"/><Relationship Id="rId7" Type="http://schemas.openxmlformats.org/officeDocument/2006/relationships/image" Target="../media/image16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9.png"/><Relationship Id="rId7" Type="http://schemas.openxmlformats.org/officeDocument/2006/relationships/image" Target="../media/image16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8.png"/><Relationship Id="rId7" Type="http://schemas.openxmlformats.org/officeDocument/2006/relationships/image" Target="../media/image1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g"/><Relationship Id="rId5" Type="http://schemas.openxmlformats.org/officeDocument/2006/relationships/image" Target="../media/image24.png"/><Relationship Id="rId10" Type="http://schemas.openxmlformats.org/officeDocument/2006/relationships/image" Target="../media/image82.png"/><Relationship Id="rId4" Type="http://schemas.openxmlformats.org/officeDocument/2006/relationships/image" Target="../media/image79.png"/><Relationship Id="rId9" Type="http://schemas.openxmlformats.org/officeDocument/2006/relationships/image" Target="../media/image8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4.png"/><Relationship Id="rId7" Type="http://schemas.openxmlformats.org/officeDocument/2006/relationships/image" Target="../media/image86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8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24.png"/><Relationship Id="rId7" Type="http://schemas.openxmlformats.org/officeDocument/2006/relationships/image" Target="../media/image81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17.png"/><Relationship Id="rId10" Type="http://schemas.openxmlformats.org/officeDocument/2006/relationships/image" Target="../media/image89.png"/><Relationship Id="rId4" Type="http://schemas.openxmlformats.org/officeDocument/2006/relationships/image" Target="../media/image16.jpg"/><Relationship Id="rId9" Type="http://schemas.openxmlformats.org/officeDocument/2006/relationships/image" Target="../media/image8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2.png"/><Relationship Id="rId5" Type="http://schemas.openxmlformats.org/officeDocument/2006/relationships/image" Target="../media/image24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4.png"/><Relationship Id="rId7" Type="http://schemas.openxmlformats.org/officeDocument/2006/relationships/image" Target="../media/image16.jp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8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8.png"/><Relationship Id="rId7" Type="http://schemas.openxmlformats.org/officeDocument/2006/relationships/image" Target="../media/image101.png"/><Relationship Id="rId2" Type="http://schemas.openxmlformats.org/officeDocument/2006/relationships/image" Target="../media/image97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0.png"/><Relationship Id="rId5" Type="http://schemas.openxmlformats.org/officeDocument/2006/relationships/image" Target="../media/image24.png"/><Relationship Id="rId4" Type="http://schemas.openxmlformats.org/officeDocument/2006/relationships/image" Target="../media/image9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alzeropay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4.gif"/><Relationship Id="rId7" Type="http://schemas.openxmlformats.org/officeDocument/2006/relationships/image" Target="../media/image106.jp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g"/><Relationship Id="rId5" Type="http://schemas.openxmlformats.org/officeDocument/2006/relationships/image" Target="../media/image105.gif"/><Relationship Id="rId10" Type="http://schemas.openxmlformats.org/officeDocument/2006/relationships/image" Target="../media/image80.png"/><Relationship Id="rId4" Type="http://schemas.openxmlformats.org/officeDocument/2006/relationships/image" Target="../media/image24.png"/><Relationship Id="rId9" Type="http://schemas.openxmlformats.org/officeDocument/2006/relationships/image" Target="../media/image8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8.pn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8.pn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8.pn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84.png"/><Relationship Id="rId7" Type="http://schemas.openxmlformats.org/officeDocument/2006/relationships/image" Target="../media/image10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g"/><Relationship Id="rId11" Type="http://schemas.openxmlformats.org/officeDocument/2006/relationships/image" Target="../media/image115.png"/><Relationship Id="rId5" Type="http://schemas.openxmlformats.org/officeDocument/2006/relationships/image" Target="../media/image24.png"/><Relationship Id="rId10" Type="http://schemas.openxmlformats.org/officeDocument/2006/relationships/image" Target="../media/image114.png"/><Relationship Id="rId4" Type="http://schemas.openxmlformats.org/officeDocument/2006/relationships/image" Target="../media/image112.png"/><Relationship Id="rId9" Type="http://schemas.openxmlformats.org/officeDocument/2006/relationships/image" Target="../media/image11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alzeropay.com/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비플식권</a:t>
            </a:r>
            <a:endParaRPr lang="ko-KR" altLang="en-US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관리자</a:t>
            </a:r>
            <a:r>
              <a:rPr lang="ko-KR" altLang="en-US" dirty="0" smtClean="0"/>
              <a:t> 매뉴얼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모바일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전자식권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비플식권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관리자를 </a:t>
            </a:r>
            <a:r>
              <a:rPr lang="ko-KR" altLang="en-US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위한 </a:t>
            </a:r>
            <a:r>
              <a:rPr lang="ko-KR" altLang="en-US" dirty="0" smtClean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</a:t>
            </a:r>
            <a:r>
              <a:rPr lang="ko-KR" altLang="en-US" dirty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매뉴얼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입니다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Ver.2023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99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936597" y="2492896"/>
            <a:ext cx="7048665" cy="3267909"/>
            <a:chOff x="1936597" y="2492896"/>
            <a:chExt cx="7048665" cy="3267909"/>
          </a:xfrm>
        </p:grpSpPr>
        <p:grpSp>
          <p:nvGrpSpPr>
            <p:cNvPr id="6" name="그룹 5"/>
            <p:cNvGrpSpPr/>
            <p:nvPr/>
          </p:nvGrpSpPr>
          <p:grpSpPr>
            <a:xfrm>
              <a:off x="1936597" y="2492896"/>
              <a:ext cx="7048665" cy="3267909"/>
              <a:chOff x="1936597" y="2492896"/>
              <a:chExt cx="7048665" cy="3267909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936597" y="2492896"/>
                <a:ext cx="7048665" cy="3267909"/>
                <a:chOff x="1864702" y="2491778"/>
                <a:chExt cx="7048665" cy="3267909"/>
              </a:xfrm>
            </p:grpSpPr>
            <p:sp>
              <p:nvSpPr>
                <p:cNvPr id="8" name="타원 7"/>
                <p:cNvSpPr/>
                <p:nvPr/>
              </p:nvSpPr>
              <p:spPr>
                <a:xfrm>
                  <a:off x="6404010" y="3862624"/>
                  <a:ext cx="318881" cy="31888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>
                      <a:solidFill>
                        <a:schemeClr val="bg1"/>
                      </a:solidFill>
                      <a:latin typeface="+mn-ea"/>
                    </a:rPr>
                    <a:t>1</a:t>
                  </a:r>
                  <a:endParaRPr lang="ko-KR" altLang="en-US" sz="1600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12" name="타원 11"/>
                <p:cNvSpPr/>
                <p:nvPr/>
              </p:nvSpPr>
              <p:spPr>
                <a:xfrm>
                  <a:off x="5360055" y="3862623"/>
                  <a:ext cx="318881" cy="31888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b="1" dirty="0" smtClean="0">
                      <a:solidFill>
                        <a:schemeClr val="bg1"/>
                      </a:solidFill>
                      <a:latin typeface="+mn-ea"/>
                    </a:rPr>
                    <a:t>2</a:t>
                  </a:r>
                  <a:endParaRPr lang="ko-KR" altLang="en-US" sz="1600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864702" y="2491778"/>
                  <a:ext cx="7048665" cy="326790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11299"/>
                <a:stretch/>
              </p:blipFill>
              <p:spPr>
                <a:xfrm>
                  <a:off x="3227238" y="2581275"/>
                  <a:ext cx="5660764" cy="2796994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2" name="직사각형 1"/>
                <p:cNvSpPr/>
                <p:nvPr/>
              </p:nvSpPr>
              <p:spPr>
                <a:xfrm>
                  <a:off x="3162300" y="5000625"/>
                  <a:ext cx="5722662" cy="7495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2738" y="5330913"/>
                <a:ext cx="1191006" cy="376107"/>
              </a:xfrm>
              <a:prstGeom prst="rect">
                <a:avLst/>
              </a:prstGeom>
            </p:spPr>
          </p:pic>
        </p:grp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6597" y="5270102"/>
              <a:ext cx="1219422" cy="447850"/>
            </a:xfrm>
            <a:prstGeom prst="rect">
              <a:avLst/>
            </a:prstGeom>
          </p:spPr>
        </p:pic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스퀘어 Bold" panose="020B0600000101010101"/>
              </a:rPr>
              <a:t>3. </a:t>
            </a:r>
            <a:r>
              <a:rPr lang="ko-KR" altLang="en-US" dirty="0" smtClean="0">
                <a:ea typeface="나눔스퀘어 Bold" panose="020B0600000101010101"/>
              </a:rPr>
              <a:t>사용자</a:t>
            </a:r>
            <a:r>
              <a:rPr lang="en-US" altLang="ko-KR" dirty="0" smtClean="0">
                <a:ea typeface="나눔스퀘어 Bold" panose="020B0600000101010101"/>
              </a:rPr>
              <a:t>(</a:t>
            </a:r>
            <a:r>
              <a:rPr lang="ko-KR" altLang="en-US" dirty="0" smtClean="0">
                <a:ea typeface="나눔스퀘어 Bold" panose="020B0600000101010101"/>
              </a:rPr>
              <a:t>직원</a:t>
            </a:r>
            <a:r>
              <a:rPr lang="en-US" altLang="ko-KR" dirty="0" smtClean="0">
                <a:ea typeface="나눔스퀘어 Bold" panose="020B0600000101010101"/>
              </a:rPr>
              <a:t>) </a:t>
            </a:r>
            <a:r>
              <a:rPr lang="ko-KR" altLang="en-US" dirty="0" smtClean="0">
                <a:ea typeface="나눔스퀘어 Bold" panose="020B0600000101010101"/>
              </a:rPr>
              <a:t>등록 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>
                <a:ea typeface="나눔스퀘어 Bold" panose="020B0600000101010101"/>
              </a:rPr>
              <a:t>엑셀 일괄 등록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10" name="내용 개체 틀 6"/>
          <p:cNvSpPr txBox="1">
            <a:spLocks/>
          </p:cNvSpPr>
          <p:nvPr/>
        </p:nvSpPr>
        <p:spPr>
          <a:xfrm>
            <a:off x="1835149" y="812792"/>
            <a:ext cx="7049813" cy="1211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양식 다운로드</a:t>
            </a:r>
            <a:r>
              <a:rPr lang="ko-KR" altLang="en-US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’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버튼을 클릭하여 식권 사용자 등록 양식을 다운로드 받습니다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양식에 맞춰 작성한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후 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‘파일 </a:t>
            </a:r>
            <a:r>
              <a:rPr lang="ko-KR" altLang="en-US" b="1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열기’</a:t>
            </a:r>
            <a:r>
              <a:rPr lang="ko-KR" altLang="en-US" dirty="0" err="1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로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정보를 불러올 수 있습니다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endParaRPr lang="en-US" altLang="ko-KR" dirty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</p:txBody>
      </p:sp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양식에 맞게 엑셀 파일을 작성하여 사용자 일괄 등록이 가능합니다</a:t>
            </a:r>
            <a:r>
              <a:rPr lang="en-US" altLang="ko-KR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.</a:t>
            </a:r>
            <a:endParaRPr lang="en-US" altLang="ko-KR" dirty="0">
              <a:solidFill>
                <a:srgbClr val="003F8E"/>
              </a:solidFill>
              <a:ea typeface="나눔스퀘어 Bold" panose="020B0600000101010101"/>
              <a:sym typeface="Wingdings 3" panose="05040102010807070707" pitchFamily="18" charset="2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092280" y="3612068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156176" y="3612068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007" y="2575565"/>
            <a:ext cx="357188" cy="1524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2" t="29669" r="35189" b="24431"/>
          <a:stretch/>
        </p:blipFill>
        <p:spPr>
          <a:xfrm>
            <a:off x="2022579" y="2857699"/>
            <a:ext cx="702327" cy="11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0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rcRect t="13492" b="6385"/>
          <a:stretch/>
        </p:blipFill>
        <p:spPr>
          <a:xfrm>
            <a:off x="2167860" y="4163844"/>
            <a:ext cx="6199856" cy="25188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rcRect t="14878" b="8287"/>
          <a:stretch/>
        </p:blipFill>
        <p:spPr>
          <a:xfrm>
            <a:off x="2167859" y="1847850"/>
            <a:ext cx="6199857" cy="22185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스퀘어 Bold" panose="020B0600000101010101"/>
              </a:rPr>
              <a:t>3. </a:t>
            </a:r>
            <a:r>
              <a:rPr lang="ko-KR" altLang="en-US" dirty="0" smtClean="0">
                <a:ea typeface="나눔스퀘어 Bold" panose="020B0600000101010101"/>
              </a:rPr>
              <a:t>사용자</a:t>
            </a:r>
            <a:r>
              <a:rPr lang="en-US" altLang="ko-KR" dirty="0" smtClean="0">
                <a:ea typeface="나눔스퀘어 Bold" panose="020B0600000101010101"/>
              </a:rPr>
              <a:t>(</a:t>
            </a:r>
            <a:r>
              <a:rPr lang="ko-KR" altLang="en-US" dirty="0" smtClean="0">
                <a:ea typeface="나눔스퀘어 Bold" panose="020B0600000101010101"/>
              </a:rPr>
              <a:t>직원</a:t>
            </a:r>
            <a:r>
              <a:rPr lang="en-US" altLang="ko-KR" dirty="0" smtClean="0">
                <a:ea typeface="나눔스퀘어 Bold" panose="020B0600000101010101"/>
              </a:rPr>
              <a:t>) </a:t>
            </a:r>
            <a:r>
              <a:rPr lang="ko-KR" altLang="en-US" dirty="0" smtClean="0">
                <a:ea typeface="나눔스퀘어 Bold" panose="020B0600000101010101"/>
              </a:rPr>
              <a:t>등록 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>
                <a:ea typeface="나눔스퀘어 Bold" panose="020B0600000101010101"/>
              </a:rPr>
              <a:t>엑셀 일괄 등록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10" name="내용 개체 틀 6"/>
          <p:cNvSpPr txBox="1">
            <a:spLocks/>
          </p:cNvSpPr>
          <p:nvPr/>
        </p:nvSpPr>
        <p:spPr>
          <a:xfrm>
            <a:off x="1835149" y="812792"/>
            <a:ext cx="7049813" cy="1211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정상 등록된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사용자 정보를 확인할 수 있습니다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오류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발생 시 오류 원인 확인이 가능합니다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오류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발생 부분 더블클릭 시 개별 수정 가능하며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수정 완료 시 </a:t>
            </a:r>
            <a:r>
              <a:rPr lang="ko-KR" altLang="en-US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‘정상’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건으로 넘어갑니다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정상 건 확인 화면에서 등록할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사용자를 선택하고 </a:t>
            </a:r>
            <a:r>
              <a:rPr lang="ko-KR" altLang="en-US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사용자 등록</a:t>
            </a:r>
            <a:r>
              <a:rPr lang="ko-KR" altLang="en-US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을 클릭합니다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</p:txBody>
      </p:sp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양식에 맞게 엑셀 파일을 작성하여 사용자 일괄 등록이 가능합니다</a:t>
            </a:r>
            <a:r>
              <a:rPr lang="en-US" altLang="ko-KR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.</a:t>
            </a:r>
            <a:endParaRPr lang="en-US" altLang="ko-KR" dirty="0">
              <a:solidFill>
                <a:srgbClr val="003F8E"/>
              </a:solidFill>
              <a:ea typeface="나눔스퀘어 Bold" panose="020B0600000101010101"/>
              <a:sym typeface="Wingdings 3" panose="05040102010807070707" pitchFamily="18" charset="2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072145" y="3362670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194302" y="6087448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3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26000" y="5793618"/>
            <a:ext cx="367695" cy="21082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185005" y="3463254"/>
            <a:ext cx="367695" cy="21082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436000" y="5696191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318252" y="3372195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4</a:t>
            </a:r>
            <a:endParaRPr lang="ko-KR" altLang="en-US" sz="1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76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스퀘어 Bold" panose="020B0600000101010101"/>
              </a:rPr>
              <a:t>3. </a:t>
            </a:r>
            <a:r>
              <a:rPr lang="ko-KR" altLang="en-US" dirty="0" smtClean="0">
                <a:ea typeface="나눔스퀘어 Bold" panose="020B0600000101010101"/>
              </a:rPr>
              <a:t>사용자</a:t>
            </a:r>
            <a:r>
              <a:rPr lang="en-US" altLang="ko-KR" dirty="0" smtClean="0">
                <a:ea typeface="나눔스퀘어 Bold" panose="020B0600000101010101"/>
              </a:rPr>
              <a:t>(</a:t>
            </a:r>
            <a:r>
              <a:rPr lang="ko-KR" altLang="en-US" dirty="0" smtClean="0">
                <a:ea typeface="나눔스퀘어 Bold" panose="020B0600000101010101"/>
              </a:rPr>
              <a:t>직원</a:t>
            </a:r>
            <a:r>
              <a:rPr lang="en-US" altLang="ko-KR" dirty="0" smtClean="0">
                <a:ea typeface="나눔스퀘어 Bold" panose="020B0600000101010101"/>
              </a:rPr>
              <a:t>) </a:t>
            </a:r>
            <a:r>
              <a:rPr lang="ko-KR" altLang="en-US" dirty="0" smtClean="0">
                <a:ea typeface="나눔스퀘어 Bold" panose="020B0600000101010101"/>
              </a:rPr>
              <a:t>등록 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>
                <a:ea typeface="나눔스퀘어 Bold" panose="020B0600000101010101"/>
              </a:rPr>
              <a:t>직접 입력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10" name="내용 개체 틀 6"/>
          <p:cNvSpPr txBox="1">
            <a:spLocks/>
          </p:cNvSpPr>
          <p:nvPr/>
        </p:nvSpPr>
        <p:spPr>
          <a:xfrm>
            <a:off x="1835149" y="812792"/>
            <a:ext cx="7049813" cy="1211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사용자 등록에 필요한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정보</a:t>
            </a:r>
            <a:r>
              <a:rPr lang="en-US" altLang="ko-KR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/>
              </a:rPr>
              <a:t>*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를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기입합니다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 </a:t>
            </a:r>
          </a:p>
          <a:p>
            <a:pPr lvl="0"/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‘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부서 추가’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를 통해 부서를 등록할 수 있습니다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en-US" altLang="ko-KR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</a:t>
            </a:r>
            <a:r>
              <a:rPr lang="ko-KR" altLang="en-US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저장’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버튼을 클릭합니다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 </a:t>
            </a:r>
          </a:p>
        </p:txBody>
      </p:sp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사용자 정보를 직접 입력하여 등록할 수 있습니다</a:t>
            </a:r>
            <a:r>
              <a:rPr lang="en-US" altLang="ko-KR" dirty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.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r="765"/>
          <a:stretch/>
        </p:blipFill>
        <p:spPr>
          <a:xfrm>
            <a:off x="1907704" y="2239324"/>
            <a:ext cx="7128792" cy="32417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5522352" y="3236921"/>
            <a:ext cx="219075" cy="20438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811555" y="4176040"/>
            <a:ext cx="381000" cy="258424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209332" y="2327321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407305" y="3159115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709320" y="4049615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3</a:t>
            </a:r>
            <a:endParaRPr lang="ko-KR" altLang="en-US" sz="1000" b="1" dirty="0">
              <a:latin typeface="+mj-ea"/>
              <a:ea typeface="+mj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30" y="4983327"/>
            <a:ext cx="1219422" cy="4478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930" y="3222782"/>
            <a:ext cx="2016427" cy="313742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직선 화살표 연결선 12"/>
          <p:cNvCxnSpPr/>
          <p:nvPr/>
        </p:nvCxnSpPr>
        <p:spPr>
          <a:xfrm>
            <a:off x="5741427" y="3441886"/>
            <a:ext cx="1282625" cy="22984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03" y="2319008"/>
            <a:ext cx="357188" cy="1524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2" t="29669" r="35189" b="24431"/>
          <a:stretch/>
        </p:blipFill>
        <p:spPr>
          <a:xfrm>
            <a:off x="1989238" y="2601795"/>
            <a:ext cx="702327" cy="11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5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스퀘어 Bold" panose="020B0600000101010101"/>
              </a:rPr>
              <a:t>3. </a:t>
            </a:r>
            <a:r>
              <a:rPr lang="ko-KR" altLang="en-US" dirty="0" smtClean="0">
                <a:ea typeface="나눔스퀘어 Bold" panose="020B0600000101010101"/>
              </a:rPr>
              <a:t>사용자</a:t>
            </a:r>
            <a:r>
              <a:rPr lang="en-US" altLang="ko-KR" dirty="0" smtClean="0">
                <a:ea typeface="나눔스퀘어 Bold" panose="020B0600000101010101"/>
              </a:rPr>
              <a:t>(</a:t>
            </a:r>
            <a:r>
              <a:rPr lang="ko-KR" altLang="en-US" dirty="0" smtClean="0">
                <a:ea typeface="나눔스퀘어 Bold" panose="020B0600000101010101"/>
              </a:rPr>
              <a:t>직원</a:t>
            </a:r>
            <a:r>
              <a:rPr lang="en-US" altLang="ko-KR" dirty="0" smtClean="0">
                <a:ea typeface="나눔스퀘어 Bold" panose="020B0600000101010101"/>
              </a:rPr>
              <a:t>) </a:t>
            </a:r>
            <a:r>
              <a:rPr lang="ko-KR" altLang="en-US" dirty="0" smtClean="0">
                <a:ea typeface="나눔스퀘어 Bold" panose="020B0600000101010101"/>
              </a:rPr>
              <a:t>등록 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>
                <a:ea typeface="나눔스퀘어 Bold" panose="020B0600000101010101"/>
              </a:rPr>
              <a:t>직접 입력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10" name="내용 개체 틀 6"/>
          <p:cNvSpPr txBox="1">
            <a:spLocks/>
          </p:cNvSpPr>
          <p:nvPr/>
        </p:nvSpPr>
        <p:spPr>
          <a:xfrm>
            <a:off x="1835149" y="812792"/>
            <a:ext cx="7049813" cy="1211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사용자 정보를 저장한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후 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‘예</a:t>
            </a:r>
            <a:r>
              <a:rPr lang="ko-KR" altLang="en-US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버튼을 선택합니다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사용자에게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해당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설치 안내 메시지가 발송됩니다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  <a:endParaRPr lang="en-US" altLang="ko-KR" dirty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marL="0" lvl="0" indent="0">
              <a:buNone/>
            </a:pPr>
            <a:endParaRPr lang="en-US" altLang="ko-KR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marL="0" lvl="0" indent="0">
              <a:buNone/>
            </a:pP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※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설치 안내 메시지는 카카오 </a:t>
            </a:r>
            <a:r>
              <a:rPr lang="ko-KR" altLang="en-US" dirty="0" err="1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알림톡으로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발송됩니다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endParaRPr lang="en-US" altLang="ko-KR" dirty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사용자 정보를 직접 입력하여 등록할 수 있습니다</a:t>
            </a:r>
            <a:r>
              <a:rPr lang="en-US" altLang="ko-KR" dirty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907704" y="2239324"/>
            <a:ext cx="7128792" cy="3241731"/>
            <a:chOff x="1907704" y="2239324"/>
            <a:chExt cx="7128792" cy="3241731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2"/>
            <a:srcRect r="765"/>
            <a:stretch/>
          </p:blipFill>
          <p:spPr>
            <a:xfrm>
              <a:off x="1907704" y="2239324"/>
              <a:ext cx="7128792" cy="32417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6178" y="5013176"/>
              <a:ext cx="1191006" cy="376107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094" y="3314847"/>
            <a:ext cx="2465637" cy="12289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타원 18"/>
          <p:cNvSpPr/>
          <p:nvPr/>
        </p:nvSpPr>
        <p:spPr>
          <a:xfrm>
            <a:off x="4035094" y="3201572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36" y="4977304"/>
            <a:ext cx="1219422" cy="4478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933" y="2318009"/>
            <a:ext cx="357188" cy="1524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2" t="29669" r="35189" b="24431"/>
          <a:stretch/>
        </p:blipFill>
        <p:spPr>
          <a:xfrm>
            <a:off x="1989238" y="2601795"/>
            <a:ext cx="702327" cy="11591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984" y="3425824"/>
            <a:ext cx="171869" cy="457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984" y="3271356"/>
            <a:ext cx="2232727" cy="23178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타원 19"/>
          <p:cNvSpPr/>
          <p:nvPr/>
        </p:nvSpPr>
        <p:spPr>
          <a:xfrm>
            <a:off x="6657984" y="3183914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288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453" y="2024063"/>
            <a:ext cx="7218617" cy="34632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스퀘어 Bold" panose="020B0600000101010101"/>
              </a:rPr>
              <a:t>3. </a:t>
            </a:r>
            <a:r>
              <a:rPr lang="ko-KR" altLang="en-US" dirty="0" smtClean="0">
                <a:ea typeface="나눔스퀘어 Bold" panose="020B0600000101010101"/>
              </a:rPr>
              <a:t>사용자</a:t>
            </a:r>
            <a:r>
              <a:rPr lang="en-US" altLang="ko-KR" dirty="0" smtClean="0">
                <a:ea typeface="나눔스퀘어 Bold" panose="020B0600000101010101"/>
              </a:rPr>
              <a:t>(</a:t>
            </a:r>
            <a:r>
              <a:rPr lang="ko-KR" altLang="en-US" dirty="0" smtClean="0">
                <a:ea typeface="나눔스퀘어 Bold" panose="020B0600000101010101"/>
              </a:rPr>
              <a:t>직원</a:t>
            </a:r>
            <a:r>
              <a:rPr lang="en-US" altLang="ko-KR" dirty="0" smtClean="0">
                <a:ea typeface="나눔스퀘어 Bold" panose="020B0600000101010101"/>
              </a:rPr>
              <a:t>) </a:t>
            </a:r>
            <a:r>
              <a:rPr lang="ko-KR" altLang="en-US" dirty="0" smtClean="0">
                <a:ea typeface="나눔스퀘어 Bold" panose="020B0600000101010101"/>
              </a:rPr>
              <a:t>등록 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>
                <a:ea typeface="나눔스퀘어 Bold" panose="020B0600000101010101"/>
              </a:rPr>
              <a:t>상세 조회 및 수정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10" name="내용 개체 틀 6"/>
          <p:cNvSpPr txBox="1">
            <a:spLocks/>
          </p:cNvSpPr>
          <p:nvPr/>
        </p:nvSpPr>
        <p:spPr>
          <a:xfrm>
            <a:off x="1835149" y="812792"/>
            <a:ext cx="7049813" cy="1211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사용자 등록 내역과 앱 가입 여부 확인이 가능합니다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사용자명을 클릭하여 사용자 정보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상세 조회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및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수정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삭제가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가능합니다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사용자명 클릭 후 수정 내역에서 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식권 사용 중지 및 중지</a:t>
            </a:r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(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예정</a:t>
            </a:r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)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기간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을 설정할 수 있습니다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사용자를 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여러 명 선택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하여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설치 안내 </a:t>
            </a:r>
            <a:r>
              <a:rPr lang="ko-KR" altLang="en-US" b="1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알림톡을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발송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하거나 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일괄 삭제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가 가능합니다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사용자 정보를 </a:t>
            </a:r>
            <a:r>
              <a:rPr lang="ko-KR" altLang="en-US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관리합니다</a:t>
            </a:r>
            <a:r>
              <a:rPr lang="en-US" altLang="ko-KR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.</a:t>
            </a:r>
            <a:endParaRPr lang="en-US" altLang="ko-KR" dirty="0">
              <a:solidFill>
                <a:srgbClr val="003F8E"/>
              </a:solidFill>
              <a:ea typeface="나눔스퀘어 Bold" panose="020B0600000101010101"/>
              <a:sym typeface="Wingdings 3" panose="05040102010807070707" pitchFamily="18" charset="2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97074" y="2573515"/>
            <a:ext cx="414057" cy="556994"/>
          </a:xfrm>
          <a:prstGeom prst="rect">
            <a:avLst/>
          </a:prstGeom>
          <a:noFill/>
          <a:ln w="19050">
            <a:solidFill>
              <a:srgbClr val="F42D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160199" y="2939632"/>
            <a:ext cx="247939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335982" y="3040509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723700" y="3054370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468121" y="2357468"/>
            <a:ext cx="632035" cy="191682"/>
          </a:xfrm>
          <a:prstGeom prst="rect">
            <a:avLst/>
          </a:prstGeom>
          <a:noFill/>
          <a:ln w="19050">
            <a:solidFill>
              <a:srgbClr val="F42D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726149" y="2368230"/>
            <a:ext cx="263277" cy="170158"/>
          </a:xfrm>
          <a:prstGeom prst="rect">
            <a:avLst/>
          </a:prstGeom>
          <a:noFill/>
          <a:ln w="19050">
            <a:solidFill>
              <a:srgbClr val="F42D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987034" y="2573699"/>
            <a:ext cx="144806" cy="54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881167" y="2464754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4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333121" y="2278230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4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8636149" y="2257422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4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242940" y="2571506"/>
            <a:ext cx="1721547" cy="368126"/>
          </a:xfrm>
          <a:prstGeom prst="rect">
            <a:avLst/>
          </a:prstGeom>
          <a:noFill/>
          <a:ln w="19050">
            <a:solidFill>
              <a:srgbClr val="F42D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8874487" y="2843699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3</a:t>
            </a:r>
            <a:endParaRPr lang="ko-KR" altLang="en-US" sz="1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468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스퀘어 Bold" panose="020B0600000101010101"/>
              </a:rPr>
              <a:t>3. </a:t>
            </a:r>
            <a:r>
              <a:rPr lang="ko-KR" altLang="en-US" dirty="0" smtClean="0">
                <a:ea typeface="나눔스퀘어 Bold" panose="020B0600000101010101"/>
              </a:rPr>
              <a:t>사용자</a:t>
            </a:r>
            <a:r>
              <a:rPr lang="en-US" altLang="ko-KR" dirty="0" smtClean="0">
                <a:ea typeface="나눔스퀘어 Bold" panose="020B0600000101010101"/>
              </a:rPr>
              <a:t>(</a:t>
            </a:r>
            <a:r>
              <a:rPr lang="ko-KR" altLang="en-US" dirty="0" smtClean="0">
                <a:ea typeface="나눔스퀘어 Bold" panose="020B0600000101010101"/>
              </a:rPr>
              <a:t>직원</a:t>
            </a:r>
            <a:r>
              <a:rPr lang="en-US" altLang="ko-KR" dirty="0" smtClean="0">
                <a:ea typeface="나눔스퀘어 Bold" panose="020B0600000101010101"/>
              </a:rPr>
              <a:t>) </a:t>
            </a:r>
            <a:r>
              <a:rPr lang="ko-KR" altLang="en-US" dirty="0" smtClean="0">
                <a:ea typeface="나눔스퀘어 Bold" panose="020B0600000101010101"/>
              </a:rPr>
              <a:t>등록 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>
                <a:ea typeface="나눔스퀘어 Bold" panose="020B0600000101010101"/>
              </a:rPr>
              <a:t>상세 조회 및 수정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10" name="내용 개체 틀 6"/>
          <p:cNvSpPr txBox="1">
            <a:spLocks/>
          </p:cNvSpPr>
          <p:nvPr/>
        </p:nvSpPr>
        <p:spPr>
          <a:xfrm>
            <a:off x="1835149" y="812792"/>
            <a:ext cx="7049813" cy="1211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사용자명 클릭한 뒤 </a:t>
            </a:r>
            <a:r>
              <a:rPr lang="ko-KR" altLang="en-US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수정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 버튼을 누르면 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</a:b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사용자 정보 중 별칭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부서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이용 식권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상태를 수정할 수 있습니다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휴직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병가 등의 이유로 해당 사용자에게 식권 지급을 중지하고자 하는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경우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b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</a:b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</a:t>
            </a:r>
            <a:r>
              <a:rPr lang="ko-KR" altLang="en-US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중지‘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버튼을 클릭한 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중지</a:t>
            </a:r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(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예정</a:t>
            </a:r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)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기간 및 사유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를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설정하면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사용자가 식권을 사용할 수 없습니다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marL="0" lvl="0" indent="0">
              <a:buNone/>
            </a:pP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endParaRPr lang="en-US" altLang="ko-KR" dirty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</p:txBody>
      </p:sp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사용자 정보를 </a:t>
            </a:r>
            <a:r>
              <a:rPr lang="ko-KR" altLang="en-US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수정합니다</a:t>
            </a:r>
            <a:r>
              <a:rPr lang="en-US" altLang="ko-KR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.</a:t>
            </a:r>
            <a:endParaRPr lang="en-US" altLang="ko-KR" dirty="0">
              <a:solidFill>
                <a:srgbClr val="003F8E"/>
              </a:solidFill>
              <a:ea typeface="나눔스퀘어 Bold" panose="020B0600000101010101"/>
              <a:sym typeface="Wingdings 3" panose="05040102010807070707" pitchFamily="18" charset="2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88178" y="1844824"/>
            <a:ext cx="7091456" cy="4461765"/>
            <a:chOff x="1835149" y="1913448"/>
            <a:chExt cx="7202111" cy="4719273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149" y="1913448"/>
              <a:ext cx="7202111" cy="33598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직사각형 11"/>
            <p:cNvSpPr/>
            <p:nvPr/>
          </p:nvSpPr>
          <p:spPr>
            <a:xfrm>
              <a:off x="5733097" y="3854191"/>
              <a:ext cx="309543" cy="205993"/>
            </a:xfrm>
            <a:prstGeom prst="rect">
              <a:avLst/>
            </a:prstGeom>
            <a:noFill/>
            <a:ln w="19050">
              <a:solidFill>
                <a:srgbClr val="F42D0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5637649" y="3762649"/>
              <a:ext cx="180000" cy="180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atin typeface="+mj-ea"/>
                  <a:ea typeface="+mj-ea"/>
                </a:rPr>
                <a:t>1</a:t>
              </a:r>
              <a:endParaRPr lang="en-US" altLang="ko-KR" sz="1000" b="1" dirty="0">
                <a:latin typeface="+mj-ea"/>
                <a:ea typeface="+mj-ea"/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1549" y="4146803"/>
              <a:ext cx="6372200" cy="24859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직사각형 13"/>
            <p:cNvSpPr/>
            <p:nvPr/>
          </p:nvSpPr>
          <p:spPr>
            <a:xfrm>
              <a:off x="3347864" y="5503817"/>
              <a:ext cx="4104456" cy="672187"/>
            </a:xfrm>
            <a:prstGeom prst="rect">
              <a:avLst/>
            </a:prstGeom>
            <a:noFill/>
            <a:ln w="15875">
              <a:solidFill>
                <a:srgbClr val="F42D0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3257864" y="5413817"/>
              <a:ext cx="180000" cy="180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atin typeface="+mj-ea"/>
                  <a:ea typeface="+mj-ea"/>
                </a:rPr>
                <a:t>2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209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6708"/>
          <a:stretch/>
        </p:blipFill>
        <p:spPr>
          <a:xfrm>
            <a:off x="1810690" y="1629151"/>
            <a:ext cx="7149962" cy="17721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스퀘어 Bold" panose="020B0600000101010101"/>
              </a:rPr>
              <a:t>4. </a:t>
            </a:r>
            <a:r>
              <a:rPr lang="ko-KR" altLang="en-US" dirty="0" smtClean="0">
                <a:ea typeface="나눔스퀘어 Bold" panose="020B0600000101010101"/>
              </a:rPr>
              <a:t>식권 설정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>
                <a:ea typeface="나눔스퀘어 Bold" panose="020B0600000101010101"/>
              </a:rPr>
              <a:t>식권 만들기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10" name="내용 개체 틀 6"/>
          <p:cNvSpPr txBox="1">
            <a:spLocks/>
          </p:cNvSpPr>
          <p:nvPr/>
        </p:nvSpPr>
        <p:spPr>
          <a:xfrm>
            <a:off x="1835149" y="812792"/>
            <a:ext cx="7049813" cy="1211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식권관리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메뉴 우측 상단에서        </a:t>
            </a:r>
            <a:r>
              <a:rPr lang="ko-KR" altLang="en-US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카드형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또는        </a:t>
            </a:r>
            <a:r>
              <a:rPr lang="ko-KR" altLang="en-US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리스트형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방식을 선택합니다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endParaRPr lang="en-US" altLang="ko-KR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오른쪽 상단 </a:t>
            </a:r>
            <a:r>
              <a:rPr lang="ko-KR" altLang="en-US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</a:t>
            </a:r>
            <a:r>
              <a:rPr lang="ko-KR" altLang="en-US" b="1" dirty="0" err="1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식권등록</a:t>
            </a:r>
            <a:r>
              <a:rPr lang="ko-KR" altLang="en-US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버튼을 클릭하여 식권을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등록합니다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</p:txBody>
      </p:sp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식권을 등록합니다</a:t>
            </a:r>
            <a:r>
              <a:rPr lang="en-US" altLang="ko-KR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.</a:t>
            </a:r>
            <a:endParaRPr lang="en-US" altLang="ko-KR" dirty="0">
              <a:solidFill>
                <a:srgbClr val="003F8E"/>
              </a:solidFill>
              <a:ea typeface="나눔스퀘어 Bold" panose="020B0600000101010101"/>
              <a:sym typeface="Wingdings 3" panose="05040102010807070707" pitchFamily="18" charset="2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8416997" y="1773606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34"/>
          <a:stretch/>
        </p:blipFill>
        <p:spPr>
          <a:xfrm>
            <a:off x="1810690" y="3617276"/>
            <a:ext cx="7149962" cy="1800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타원 26"/>
          <p:cNvSpPr/>
          <p:nvPr/>
        </p:nvSpPr>
        <p:spPr>
          <a:xfrm>
            <a:off x="8810919" y="3833300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773" y="832211"/>
            <a:ext cx="221406" cy="19188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t="21715" r="19491" b="13493"/>
          <a:stretch/>
        </p:blipFill>
        <p:spPr>
          <a:xfrm>
            <a:off x="3851920" y="838561"/>
            <a:ext cx="221406" cy="189625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8011409" y="1906051"/>
            <a:ext cx="405588" cy="151078"/>
          </a:xfrm>
          <a:prstGeom prst="rect">
            <a:avLst/>
          </a:prstGeom>
          <a:noFill/>
          <a:ln w="19050">
            <a:solidFill>
              <a:srgbClr val="F42D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7907989" y="1779788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030459" y="3926929"/>
            <a:ext cx="405588" cy="151078"/>
          </a:xfrm>
          <a:prstGeom prst="rect">
            <a:avLst/>
          </a:prstGeom>
          <a:noFill/>
          <a:ln w="19050">
            <a:solidFill>
              <a:srgbClr val="F42D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7940459" y="3803313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3355" y="5568038"/>
            <a:ext cx="2589601" cy="10383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내용 개체 틀 6"/>
          <p:cNvSpPr txBox="1">
            <a:spLocks/>
          </p:cNvSpPr>
          <p:nvPr/>
        </p:nvSpPr>
        <p:spPr>
          <a:xfrm>
            <a:off x="5139999" y="5849524"/>
            <a:ext cx="3744963" cy="366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ko-KR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/>
              </a:rPr>
              <a:t>※ </a:t>
            </a:r>
            <a:r>
              <a:rPr lang="ko-KR" altLang="en-US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/>
              </a:rPr>
              <a:t>요금제 </a:t>
            </a:r>
            <a:r>
              <a:rPr lang="ko-KR" altLang="en-US" dirty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/>
              </a:rPr>
              <a:t>신청이 완료되지 않으면 식권 등록이 불가능합니다</a:t>
            </a:r>
            <a:r>
              <a:rPr lang="en-US" altLang="ko-KR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marL="0" lvl="0" indent="0">
              <a:buNone/>
            </a:pPr>
            <a:r>
              <a:rPr lang="en-US" altLang="ko-KR" b="1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/>
              </a:rPr>
              <a:t>[</a:t>
            </a:r>
            <a:r>
              <a:rPr lang="ko-KR" altLang="en-US" b="1" dirty="0" err="1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/>
              </a:rPr>
              <a:t>가입정보</a:t>
            </a:r>
            <a:r>
              <a:rPr lang="en-US" altLang="ko-KR" b="1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/>
              </a:rPr>
              <a:t>] </a:t>
            </a:r>
            <a:r>
              <a:rPr lang="ko-KR" altLang="en-US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/>
              </a:rPr>
              <a:t>메뉴에서 요금제 신청을 완료한 후 이용해주세요</a:t>
            </a:r>
            <a:r>
              <a:rPr lang="en-US" altLang="ko-KR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/>
              </a:rPr>
              <a:t>. </a:t>
            </a:r>
            <a:endParaRPr lang="en-US" altLang="ko-KR" dirty="0">
              <a:solidFill>
                <a:srgbClr val="0085D3"/>
              </a:solidFill>
              <a:latin typeface="나눔스퀘어" panose="020B0600000101010101" pitchFamily="50" charset="-127"/>
              <a:ea typeface="나눔스퀘어" panose="020B0600000101010101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589" y="1906051"/>
            <a:ext cx="1172735" cy="19961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395" y="3927281"/>
            <a:ext cx="936104" cy="1593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676" b="5267"/>
          <a:stretch/>
        </p:blipFill>
        <p:spPr>
          <a:xfrm>
            <a:off x="6881436" y="1900226"/>
            <a:ext cx="528992" cy="16114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676" b="5267"/>
          <a:stretch/>
        </p:blipFill>
        <p:spPr>
          <a:xfrm>
            <a:off x="6893569" y="3915117"/>
            <a:ext cx="528992" cy="16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9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834969" y="2492896"/>
            <a:ext cx="7214387" cy="4301453"/>
            <a:chOff x="1834969" y="2492896"/>
            <a:chExt cx="7214387" cy="430145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4969" y="2492896"/>
              <a:ext cx="7214387" cy="43014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7944" y="5161138"/>
              <a:ext cx="3767357" cy="206517"/>
            </a:xfrm>
            <a:prstGeom prst="rect">
              <a:avLst/>
            </a:prstGeom>
          </p:spPr>
        </p:pic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스퀘어 Bold" panose="020B0600000101010101"/>
              </a:rPr>
              <a:t>4. </a:t>
            </a:r>
            <a:r>
              <a:rPr lang="ko-KR" altLang="en-US" dirty="0" smtClean="0">
                <a:ea typeface="나눔스퀘어 Bold" panose="020B0600000101010101"/>
              </a:rPr>
              <a:t>식권 설정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>
                <a:ea typeface="나눔스퀘어 Bold" panose="020B0600000101010101"/>
              </a:rPr>
              <a:t>식대 </a:t>
            </a:r>
            <a:r>
              <a:rPr lang="ko-KR" altLang="en-US" dirty="0" smtClean="0">
                <a:ea typeface="나눔스퀘어 Bold" panose="020B0600000101010101"/>
              </a:rPr>
              <a:t>충전</a:t>
            </a:r>
            <a:endParaRPr lang="en-US" altLang="ko-KR" dirty="0" smtClean="0">
              <a:ea typeface="나눔스퀘어 Bold" panose="020B0600000101010101"/>
            </a:endParaRPr>
          </a:p>
        </p:txBody>
      </p:sp>
      <p:sp>
        <p:nvSpPr>
          <p:cNvPr id="10" name="내용 개체 틀 6"/>
          <p:cNvSpPr txBox="1">
            <a:spLocks/>
          </p:cNvSpPr>
          <p:nvPr/>
        </p:nvSpPr>
        <p:spPr>
          <a:xfrm>
            <a:off x="1835149" y="812792"/>
            <a:ext cx="7049813" cy="1667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식대 충전용 가상계좌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를 선택합니다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계좌 추가</a:t>
            </a:r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버튼을 클릭하여 신규 가상계좌를 생성할 수 있습니다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가상계좌를 구분하기 위한 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별칭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을 입력 후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저장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버튼을 누르면 계좌가 저장되며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취소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버튼을 누르면 계좌 생성이 취소됩니다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우측 파란색 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보유한도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’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텍스트를 확인하여 각 </a:t>
            </a:r>
            <a:r>
              <a:rPr lang="ko-KR" altLang="en-US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가상계좌의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보유한도</a:t>
            </a:r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(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충전된 금액</a:t>
            </a:r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)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을 확인할 수 있습니다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endParaRPr lang="en-US" altLang="ko-KR" sz="800" dirty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marL="273050" lvl="0" indent="0">
              <a:buNone/>
              <a:tabLst>
                <a:tab pos="622300" algn="l"/>
              </a:tabLst>
            </a:pP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※ 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식대충전계좌 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가상계좌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입금 시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예금주 명은 </a:t>
            </a:r>
            <a:r>
              <a:rPr lang="ko-KR" altLang="en-US" b="1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비즈플레이</a:t>
            </a:r>
            <a:r>
              <a:rPr lang="en-US" altLang="ko-KR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_(</a:t>
            </a:r>
            <a:r>
              <a:rPr lang="ko-KR" altLang="en-US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회사명</a:t>
            </a:r>
            <a:r>
              <a:rPr lang="en-US" altLang="ko-KR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입니다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marL="273050" lvl="0" indent="0">
              <a:buNone/>
              <a:tabLst>
                <a:tab pos="622300" algn="l"/>
              </a:tabLst>
            </a:pP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※ </a:t>
            </a:r>
            <a:r>
              <a:rPr lang="en-US" altLang="ko-KR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1</a:t>
            </a:r>
            <a:r>
              <a:rPr lang="ko-KR" altLang="en-US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개의 식대충전계좌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를 여러 개의 식권에 등록할 수 있습니다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. </a:t>
            </a:r>
          </a:p>
          <a:p>
            <a:pPr marL="273050" lvl="0" indent="0">
              <a:buNone/>
              <a:tabLst>
                <a:tab pos="622300" algn="l"/>
              </a:tabLst>
            </a:pPr>
            <a:endParaRPr lang="en-US" altLang="ko-KR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식대 충전 계좌를 선택하고</a:t>
            </a:r>
            <a:r>
              <a:rPr lang="en-US" altLang="ko-KR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, </a:t>
            </a:r>
            <a:r>
              <a:rPr lang="ko-KR" altLang="en-US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충전하여 사용합니다</a:t>
            </a:r>
            <a:r>
              <a:rPr lang="en-US" altLang="ko-KR" dirty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. </a:t>
            </a:r>
            <a:r>
              <a:rPr lang="en-US" altLang="ko-KR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(</a:t>
            </a:r>
            <a:r>
              <a:rPr lang="ko-KR" altLang="en-US" dirty="0" err="1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충전형</a:t>
            </a:r>
            <a:r>
              <a:rPr lang="ko-KR" altLang="en-US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 </a:t>
            </a:r>
            <a:r>
              <a:rPr lang="ko-KR" altLang="en-US" dirty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요금제 고객</a:t>
            </a:r>
            <a:r>
              <a:rPr lang="en-US" altLang="ko-KR" dirty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)</a:t>
            </a:r>
          </a:p>
          <a:p>
            <a:endParaRPr lang="en-US" altLang="ko-KR" dirty="0">
              <a:solidFill>
                <a:srgbClr val="003F8E"/>
              </a:solidFill>
              <a:ea typeface="나눔스퀘어 Bold" panose="020B0600000101010101"/>
              <a:sym typeface="Wingdings 3" panose="05040102010807070707" pitchFamily="18" charset="2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75856" y="3460421"/>
            <a:ext cx="3096344" cy="206459"/>
          </a:xfrm>
          <a:prstGeom prst="rect">
            <a:avLst/>
          </a:prstGeom>
          <a:noFill/>
          <a:ln w="15875">
            <a:solidFill>
              <a:srgbClr val="F42D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420655" y="3460421"/>
            <a:ext cx="432048" cy="206459"/>
          </a:xfrm>
          <a:prstGeom prst="rect">
            <a:avLst/>
          </a:prstGeom>
          <a:noFill/>
          <a:ln w="15875">
            <a:solidFill>
              <a:srgbClr val="F42D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4029512"/>
            <a:ext cx="6935168" cy="6192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타원 14"/>
          <p:cNvSpPr/>
          <p:nvPr/>
        </p:nvSpPr>
        <p:spPr>
          <a:xfrm>
            <a:off x="3167864" y="3342864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370846" y="3314676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6405818" y="3667963"/>
            <a:ext cx="196718" cy="43096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003645" y="4386960"/>
            <a:ext cx="684783" cy="230286"/>
          </a:xfrm>
          <a:prstGeom prst="rect">
            <a:avLst/>
          </a:prstGeom>
          <a:noFill/>
          <a:ln w="15875">
            <a:solidFill>
              <a:srgbClr val="F42D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909969" y="4249117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3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99969" y="3460421"/>
            <a:ext cx="813118" cy="206459"/>
          </a:xfrm>
          <a:prstGeom prst="rect">
            <a:avLst/>
          </a:prstGeom>
          <a:noFill/>
          <a:ln w="15875">
            <a:solidFill>
              <a:srgbClr val="F42D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911323" y="3306840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4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919170" y="3918928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69" y="6309320"/>
            <a:ext cx="1219422" cy="44785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888" y="2560007"/>
            <a:ext cx="357188" cy="1524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2" t="29669" r="35189" b="24431"/>
          <a:stretch/>
        </p:blipFill>
        <p:spPr>
          <a:xfrm>
            <a:off x="1914213" y="2837060"/>
            <a:ext cx="708807" cy="11411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778" y="2562248"/>
            <a:ext cx="1370828" cy="22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5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835149" y="2325260"/>
            <a:ext cx="7195081" cy="4196638"/>
            <a:chOff x="1835149" y="2325260"/>
            <a:chExt cx="7195081" cy="419663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5149" y="2325260"/>
              <a:ext cx="7195081" cy="41966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3869" y="5018849"/>
              <a:ext cx="3837304" cy="210351"/>
            </a:xfrm>
            <a:prstGeom prst="rect">
              <a:avLst/>
            </a:prstGeom>
          </p:spPr>
        </p:pic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스퀘어 Bold" panose="020B0600000101010101"/>
              </a:rPr>
              <a:t>4. </a:t>
            </a:r>
            <a:r>
              <a:rPr lang="ko-KR" altLang="en-US" dirty="0" smtClean="0">
                <a:ea typeface="나눔스퀘어 Bold" panose="020B0600000101010101"/>
              </a:rPr>
              <a:t>식권 설정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FFFF00"/>
                </a:solidFill>
                <a:ea typeface="나눔스퀘어 Bold" panose="020B0600000101010101"/>
              </a:rPr>
              <a:t>한도형</a:t>
            </a:r>
            <a:r>
              <a:rPr lang="ko-KR" altLang="en-US" dirty="0" smtClean="0">
                <a:ea typeface="나눔스퀘어 Bold" panose="020B0600000101010101"/>
              </a:rPr>
              <a:t> 식권</a:t>
            </a:r>
            <a:endParaRPr lang="en-US" altLang="ko-KR" dirty="0" smtClean="0">
              <a:solidFill>
                <a:srgbClr val="FFFF00"/>
              </a:solidFill>
              <a:ea typeface="나눔스퀘어 Bold" panose="020B0600000101010101"/>
            </a:endParaRPr>
          </a:p>
        </p:txBody>
      </p:sp>
      <p:sp>
        <p:nvSpPr>
          <p:cNvPr id="10" name="내용 개체 틀 6"/>
          <p:cNvSpPr txBox="1">
            <a:spLocks/>
          </p:cNvSpPr>
          <p:nvPr/>
        </p:nvSpPr>
        <p:spPr>
          <a:xfrm>
            <a:off x="1835149" y="812792"/>
            <a:ext cx="7049813" cy="1211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err="1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한도형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식권 설정을 위해  </a:t>
            </a:r>
            <a:r>
              <a:rPr lang="ko-KR" altLang="en-US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‘식권 사용한도를 지급합니다</a:t>
            </a:r>
            <a:r>
              <a:rPr lang="en-US" altLang="ko-KR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.’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항목을 선택합니다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사용자 월 한도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를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설정합니다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 (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필수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)</a:t>
            </a:r>
          </a:p>
          <a:p>
            <a:r>
              <a:rPr lang="en-US" altLang="ko-KR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1</a:t>
            </a:r>
            <a:r>
              <a:rPr lang="ko-KR" altLang="en-US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일</a:t>
            </a:r>
            <a:r>
              <a:rPr lang="en-US" altLang="ko-KR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, 1</a:t>
            </a:r>
            <a:r>
              <a:rPr lang="ko-KR" altLang="en-US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회 사용한도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를 </a:t>
            </a:r>
            <a:r>
              <a:rPr lang="ko-KR" altLang="en-US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/>
              </a:rPr>
              <a:t>추가로 설정할 수 있습니다</a:t>
            </a:r>
            <a:r>
              <a:rPr lang="en-US" altLang="ko-KR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/>
              </a:rPr>
              <a:t>. </a:t>
            </a:r>
            <a:endParaRPr lang="en-US" altLang="ko-KR" dirty="0">
              <a:solidFill>
                <a:srgbClr val="0085D3"/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평일</a:t>
            </a:r>
            <a:r>
              <a:rPr lang="en-US" altLang="ko-KR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토요일</a:t>
            </a:r>
            <a:r>
              <a:rPr lang="en-US" altLang="ko-KR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공휴일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등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사용일 설정을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/>
              </a:rPr>
              <a:t>추가로 </a:t>
            </a:r>
            <a:r>
              <a:rPr lang="ko-KR" altLang="en-US" dirty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/>
              </a:rPr>
              <a:t>설정할 수 있습니다</a:t>
            </a:r>
            <a:r>
              <a:rPr lang="en-US" altLang="ko-KR" dirty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/>
              </a:rPr>
              <a:t>. </a:t>
            </a:r>
          </a:p>
          <a:p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사용가능시간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을 </a:t>
            </a:r>
            <a:r>
              <a:rPr lang="ko-KR" altLang="en-US" dirty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/>
              </a:rPr>
              <a:t>추가로 설정할 수 있습니다</a:t>
            </a:r>
            <a:r>
              <a:rPr lang="en-US" altLang="ko-KR" dirty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/>
              </a:rPr>
              <a:t>. </a:t>
            </a:r>
          </a:p>
          <a:p>
            <a:pPr marL="0" lvl="0" indent="0">
              <a:buNone/>
            </a:pP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         -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설정 시간은 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30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분 단위로 설정되며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시작 시간이 종료시간보다 같거나 클 수 없습니다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</p:txBody>
      </p:sp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한도형</a:t>
            </a:r>
            <a:r>
              <a:rPr lang="ko-KR" altLang="en-US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 식권은 설정된 사용 한도 내에서 자유롭게 사용이 가능합니다</a:t>
            </a:r>
            <a:r>
              <a:rPr lang="en-US" altLang="ko-KR" dirty="0" smtClean="0">
                <a:solidFill>
                  <a:srgbClr val="003F8E"/>
                </a:solidFill>
                <a:sym typeface="Wingdings 3" panose="05040102010807070707" pitchFamily="18" charset="2"/>
              </a:rPr>
              <a:t>.</a:t>
            </a:r>
            <a:r>
              <a:rPr lang="ko-KR" altLang="en-US" dirty="0" smtClean="0">
                <a:solidFill>
                  <a:srgbClr val="003F8E"/>
                </a:solidFill>
                <a:sym typeface="Wingdings 3" panose="05040102010807070707" pitchFamily="18" charset="2"/>
              </a:rPr>
              <a:t> </a:t>
            </a:r>
            <a:endParaRPr lang="en-US" altLang="ko-KR" dirty="0">
              <a:solidFill>
                <a:srgbClr val="003F8E"/>
              </a:solidFill>
              <a:sym typeface="Wingdings 3" panose="05040102010807070707" pitchFamily="18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19275" y="3703649"/>
            <a:ext cx="4341158" cy="1299959"/>
          </a:xfrm>
          <a:prstGeom prst="rect">
            <a:avLst/>
          </a:prstGeom>
          <a:noFill/>
          <a:ln w="15875">
            <a:solidFill>
              <a:srgbClr val="F42D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939275" y="3523650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31960" y="3753056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031960" y="4258697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4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180055" y="4271249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5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180055" y="3933056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3</a:t>
            </a:r>
            <a:endParaRPr lang="ko-KR" altLang="en-US" sz="1000" b="1" dirty="0"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14" y="6033340"/>
            <a:ext cx="1219422" cy="4478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718" y="2403203"/>
            <a:ext cx="357188" cy="1524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2" t="29669" r="35189" b="24431"/>
          <a:stretch/>
        </p:blipFill>
        <p:spPr>
          <a:xfrm>
            <a:off x="1921674" y="2686695"/>
            <a:ext cx="708807" cy="1141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50" y="2415901"/>
            <a:ext cx="1370828" cy="22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5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스퀘어 Bold" panose="020B0600000101010101"/>
              </a:rPr>
              <a:t>4. </a:t>
            </a:r>
            <a:r>
              <a:rPr lang="ko-KR" altLang="en-US" dirty="0" smtClean="0">
                <a:ea typeface="나눔스퀘어 Bold" panose="020B0600000101010101"/>
              </a:rPr>
              <a:t>식권 설정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FFFF00"/>
                </a:solidFill>
                <a:ea typeface="나눔스퀘어 Bold" panose="020B0600000101010101"/>
              </a:rPr>
              <a:t>한도형</a:t>
            </a:r>
            <a:r>
              <a:rPr lang="ko-KR" altLang="en-US" dirty="0" smtClean="0">
                <a:ea typeface="나눔스퀘어 Bold" panose="020B0600000101010101"/>
              </a:rPr>
              <a:t> 식권</a:t>
            </a:r>
            <a:endParaRPr lang="en-US" altLang="ko-KR" dirty="0" smtClean="0">
              <a:ea typeface="나눔스퀘어 Bold" panose="020B0600000101010101"/>
            </a:endParaRPr>
          </a:p>
          <a:p>
            <a:r>
              <a:rPr lang="en-US" altLang="ko-KR" dirty="0" smtClean="0">
                <a:solidFill>
                  <a:srgbClr val="FFFF00"/>
                </a:solidFill>
                <a:ea typeface="나눔스퀘어 Bold" panose="020B0600000101010101"/>
              </a:rPr>
              <a:t>(</a:t>
            </a:r>
            <a:r>
              <a:rPr lang="ko-KR" altLang="en-US" dirty="0" smtClean="0">
                <a:solidFill>
                  <a:srgbClr val="FFFF00"/>
                </a:solidFill>
                <a:ea typeface="나눔스퀘어 Bold" panose="020B0600000101010101"/>
              </a:rPr>
              <a:t>예시</a:t>
            </a:r>
            <a:r>
              <a:rPr lang="en-US" altLang="ko-KR" dirty="0" smtClean="0">
                <a:solidFill>
                  <a:srgbClr val="FFFF00"/>
                </a:solidFill>
                <a:ea typeface="나눔스퀘어 Bold" panose="020B0600000101010101"/>
              </a:rPr>
              <a:t>.1)</a:t>
            </a:r>
          </a:p>
        </p:txBody>
      </p:sp>
      <p:sp>
        <p:nvSpPr>
          <p:cNvPr id="10" name="내용 개체 틀 6"/>
          <p:cNvSpPr txBox="1">
            <a:spLocks/>
          </p:cNvSpPr>
          <p:nvPr/>
        </p:nvSpPr>
        <p:spPr>
          <a:xfrm>
            <a:off x="1835149" y="812792"/>
            <a:ext cx="7049813" cy="1211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조건</a:t>
            </a:r>
            <a:endParaRPr lang="en-US" altLang="ko-KR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매월 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200,000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원 한도 내에서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사용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가능</a:t>
            </a:r>
            <a:endParaRPr lang="en-US" altLang="ko-KR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점심 식대이기 때문에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사용가능시간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을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평일 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11:00 ~ 13:00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으로 설정</a:t>
            </a:r>
            <a:endParaRPr lang="en-US" altLang="ko-KR" dirty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모든 </a:t>
            </a:r>
            <a:r>
              <a:rPr lang="ko-KR" altLang="en-US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제로페이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가맹점 사용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가능</a:t>
            </a:r>
            <a:endParaRPr lang="en-US" altLang="ko-KR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lvl="0"/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최대 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명까지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함께결제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 가능</a:t>
            </a: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/>
            </a:endParaRPr>
          </a:p>
        </p:txBody>
      </p:sp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한도형</a:t>
            </a:r>
            <a:r>
              <a:rPr lang="ko-KR" altLang="en-US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 식권 만들기 예시</a:t>
            </a:r>
            <a:r>
              <a:rPr lang="en-US" altLang="ko-KR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.1</a:t>
            </a:r>
            <a:endParaRPr lang="en-US" altLang="ko-KR" dirty="0">
              <a:solidFill>
                <a:srgbClr val="003F8E"/>
              </a:solidFill>
              <a:ea typeface="나눔스퀘어 Bold" panose="020B0600000101010101"/>
              <a:sym typeface="Wingdings 3" panose="05040102010807070707" pitchFamily="18" charset="2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835696" y="2241550"/>
            <a:ext cx="7192338" cy="2758162"/>
            <a:chOff x="1835696" y="2241550"/>
            <a:chExt cx="7192338" cy="275816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l="14846"/>
            <a:stretch/>
          </p:blipFill>
          <p:spPr>
            <a:xfrm>
              <a:off x="1835696" y="2241550"/>
              <a:ext cx="7192338" cy="27581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80280" y="4690320"/>
              <a:ext cx="5644048" cy="3093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340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079500" y="1412776"/>
            <a:ext cx="6985000" cy="929640"/>
          </a:xfrm>
        </p:spPr>
        <p:txBody>
          <a:bodyPr/>
          <a:lstStyle/>
          <a:p>
            <a:r>
              <a:rPr lang="ko-KR" altLang="en-US" dirty="0" err="1" smtClean="0"/>
              <a:t>비플식권</a:t>
            </a:r>
            <a:r>
              <a:rPr lang="ko-KR" altLang="en-US" dirty="0" smtClean="0"/>
              <a:t> 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관리자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1079500" y="2810729"/>
            <a:ext cx="3253218" cy="327662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요금제 가입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사용자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직원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 등록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식권 설정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식권이용내역 확인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식권 보고서 확인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식대 전표 처리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FAQ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4572000" y="2810729"/>
            <a:ext cx="3492500" cy="3276624"/>
          </a:xfrm>
        </p:spPr>
        <p:txBody>
          <a:bodyPr/>
          <a:lstStyle/>
          <a:p>
            <a:r>
              <a:rPr lang="en-US" altLang="ko-KR" dirty="0" smtClean="0">
                <a:ea typeface="나눔스퀘어" panose="020B0600000101010101"/>
              </a:rPr>
              <a:t>04</a:t>
            </a:r>
            <a:endParaRPr lang="en-US" altLang="ko-KR" dirty="0">
              <a:ea typeface="나눔스퀘어" panose="020B0600000101010101"/>
            </a:endParaRPr>
          </a:p>
          <a:p>
            <a:r>
              <a:rPr lang="en-US" altLang="ko-KR" dirty="0" smtClean="0">
                <a:ea typeface="나눔스퀘어" panose="020B0600000101010101"/>
              </a:rPr>
              <a:t>06</a:t>
            </a:r>
            <a:endParaRPr lang="en-US" altLang="ko-KR" dirty="0">
              <a:ea typeface="나눔스퀘어" panose="020B0600000101010101"/>
            </a:endParaRPr>
          </a:p>
          <a:p>
            <a:r>
              <a:rPr lang="en-US" altLang="ko-KR" dirty="0" smtClean="0">
                <a:ea typeface="나눔스퀘어" panose="020B0600000101010101"/>
              </a:rPr>
              <a:t>11</a:t>
            </a:r>
            <a:endParaRPr lang="en-US" altLang="ko-KR" dirty="0">
              <a:ea typeface="나눔스퀘어" panose="020B0600000101010101"/>
            </a:endParaRPr>
          </a:p>
          <a:p>
            <a:r>
              <a:rPr lang="en-US" altLang="ko-KR" dirty="0" smtClean="0">
                <a:ea typeface="나눔스퀘어" panose="020B0600000101010101"/>
              </a:rPr>
              <a:t>18</a:t>
            </a:r>
            <a:endParaRPr lang="en-US" altLang="ko-KR" dirty="0">
              <a:ea typeface="나눔스퀘어" panose="020B0600000101010101"/>
            </a:endParaRPr>
          </a:p>
          <a:p>
            <a:r>
              <a:rPr lang="en-US" altLang="ko-KR" dirty="0" smtClean="0">
                <a:ea typeface="나눔스퀘어" panose="020B0600000101010101"/>
              </a:rPr>
              <a:t>42</a:t>
            </a:r>
            <a:endParaRPr lang="en-US" altLang="ko-KR" dirty="0">
              <a:ea typeface="나눔스퀘어" panose="020B0600000101010101"/>
            </a:endParaRPr>
          </a:p>
          <a:p>
            <a:r>
              <a:rPr lang="en-US" altLang="ko-KR" dirty="0" smtClean="0">
                <a:ea typeface="나눔스퀘어" panose="020B0600000101010101"/>
              </a:rPr>
              <a:t>44</a:t>
            </a:r>
          </a:p>
          <a:p>
            <a:r>
              <a:rPr lang="en-US" altLang="ko-KR" dirty="0" smtClean="0">
                <a:ea typeface="나눔스퀘어" panose="020B0600000101010101"/>
              </a:rPr>
              <a:t>47</a:t>
            </a:r>
          </a:p>
          <a:p>
            <a:r>
              <a:rPr lang="en-US" altLang="ko-KR" dirty="0" smtClean="0">
                <a:ea typeface="나눔스퀘어" panose="020B0600000101010101"/>
              </a:rPr>
              <a:t>48</a:t>
            </a:r>
            <a:endParaRPr lang="ko-KR" altLang="en-US" dirty="0">
              <a:ea typeface="나눔스퀘어" panose="020B0600000101010101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572000" y="3079880"/>
            <a:ext cx="2867009" cy="0"/>
          </a:xfrm>
          <a:prstGeom prst="line">
            <a:avLst/>
          </a:prstGeom>
          <a:ln w="1270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572000" y="3478658"/>
            <a:ext cx="2867009" cy="0"/>
          </a:xfrm>
          <a:prstGeom prst="line">
            <a:avLst/>
          </a:prstGeom>
          <a:ln w="1270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572000" y="3877436"/>
            <a:ext cx="2867009" cy="0"/>
          </a:xfrm>
          <a:prstGeom prst="line">
            <a:avLst/>
          </a:prstGeom>
          <a:ln w="1270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572000" y="4276214"/>
            <a:ext cx="2867009" cy="0"/>
          </a:xfrm>
          <a:prstGeom prst="line">
            <a:avLst/>
          </a:prstGeom>
          <a:ln w="1270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572000" y="4674992"/>
            <a:ext cx="2867009" cy="0"/>
          </a:xfrm>
          <a:prstGeom prst="line">
            <a:avLst/>
          </a:prstGeom>
          <a:ln w="1270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572000" y="5073770"/>
            <a:ext cx="2867009" cy="0"/>
          </a:xfrm>
          <a:prstGeom prst="line">
            <a:avLst/>
          </a:prstGeom>
          <a:ln w="1270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572000" y="5472548"/>
            <a:ext cx="2867009" cy="0"/>
          </a:xfrm>
          <a:prstGeom prst="line">
            <a:avLst/>
          </a:prstGeom>
          <a:ln w="1270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572000" y="5871329"/>
            <a:ext cx="2867009" cy="0"/>
          </a:xfrm>
          <a:prstGeom prst="line">
            <a:avLst/>
          </a:prstGeom>
          <a:ln w="1270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5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스퀘어 Bold" panose="020B0600000101010101"/>
              </a:rPr>
              <a:t>4. </a:t>
            </a:r>
            <a:r>
              <a:rPr lang="ko-KR" altLang="en-US" dirty="0" smtClean="0">
                <a:ea typeface="나눔스퀘어 Bold" panose="020B0600000101010101"/>
              </a:rPr>
              <a:t>식권 설정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FFFF00"/>
                </a:solidFill>
                <a:ea typeface="나눔스퀘어 Bold" panose="020B0600000101010101"/>
              </a:rPr>
              <a:t>한도형</a:t>
            </a:r>
            <a:r>
              <a:rPr lang="ko-KR" altLang="en-US" dirty="0" smtClean="0">
                <a:ea typeface="나눔스퀘어 Bold" panose="020B0600000101010101"/>
              </a:rPr>
              <a:t> 식권</a:t>
            </a:r>
            <a:endParaRPr lang="en-US" altLang="ko-KR" dirty="0" smtClean="0">
              <a:ea typeface="나눔스퀘어 Bold" panose="020B0600000101010101"/>
            </a:endParaRPr>
          </a:p>
          <a:p>
            <a:r>
              <a:rPr lang="en-US" altLang="ko-KR" dirty="0" smtClean="0">
                <a:solidFill>
                  <a:srgbClr val="FFFF00"/>
                </a:solidFill>
                <a:ea typeface="나눔스퀘어 Bold" panose="020B0600000101010101"/>
              </a:rPr>
              <a:t>(</a:t>
            </a:r>
            <a:r>
              <a:rPr lang="ko-KR" altLang="en-US" dirty="0" smtClean="0">
                <a:solidFill>
                  <a:srgbClr val="FFFF00"/>
                </a:solidFill>
                <a:ea typeface="나눔스퀘어 Bold" panose="020B0600000101010101"/>
              </a:rPr>
              <a:t>예시</a:t>
            </a:r>
            <a:r>
              <a:rPr lang="en-US" altLang="ko-KR" dirty="0" smtClean="0">
                <a:solidFill>
                  <a:srgbClr val="FFFF00"/>
                </a:solidFill>
                <a:ea typeface="나눔스퀘어 Bold" panose="020B0600000101010101"/>
              </a:rPr>
              <a:t>.2)</a:t>
            </a:r>
          </a:p>
        </p:txBody>
      </p:sp>
      <p:sp>
        <p:nvSpPr>
          <p:cNvPr id="10" name="내용 개체 틀 6"/>
          <p:cNvSpPr txBox="1">
            <a:spLocks/>
          </p:cNvSpPr>
          <p:nvPr/>
        </p:nvSpPr>
        <p:spPr>
          <a:xfrm>
            <a:off x="1835149" y="812792"/>
            <a:ext cx="7049813" cy="1211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조건</a:t>
            </a:r>
            <a:endParaRPr lang="en-US" altLang="ko-KR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매월 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200,000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원 한도 내에서 하루 최대 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1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만원의 식대를 지급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스케줄 근무 및 점심 시간이 유동적인 회사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최대 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10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명까지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함께결제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 가능</a:t>
            </a: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/>
            </a:endParaRPr>
          </a:p>
        </p:txBody>
      </p:sp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한도형</a:t>
            </a:r>
            <a:r>
              <a:rPr lang="ko-KR" altLang="en-US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 식권 만들기 예시</a:t>
            </a:r>
            <a:r>
              <a:rPr lang="en-US" altLang="ko-KR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.2</a:t>
            </a:r>
            <a:endParaRPr lang="en-US" altLang="ko-KR" dirty="0">
              <a:solidFill>
                <a:srgbClr val="003F8E"/>
              </a:solidFill>
              <a:ea typeface="나눔스퀘어 Bold" panose="020B0600000101010101"/>
              <a:sym typeface="Wingdings 3" panose="05040102010807070707" pitchFamily="18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005" y="2241550"/>
            <a:ext cx="7039957" cy="35152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64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835150" y="2204864"/>
            <a:ext cx="7200000" cy="4178361"/>
            <a:chOff x="1835150" y="2204864"/>
            <a:chExt cx="7200000" cy="417836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5150" y="2204864"/>
              <a:ext cx="7200000" cy="41783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7011" y="4725144"/>
              <a:ext cx="3839365" cy="210464"/>
            </a:xfrm>
            <a:prstGeom prst="rect">
              <a:avLst/>
            </a:prstGeom>
          </p:spPr>
        </p:pic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스퀘어 Bold" panose="020B0600000101010101"/>
              </a:rPr>
              <a:t>4. </a:t>
            </a:r>
            <a:r>
              <a:rPr lang="ko-KR" altLang="en-US" dirty="0" smtClean="0">
                <a:ea typeface="나눔스퀘어 Bold" panose="020B0600000101010101"/>
              </a:rPr>
              <a:t>식권 설정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FFFF00"/>
                </a:solidFill>
                <a:ea typeface="나눔스퀘어 Bold" panose="020B0600000101010101"/>
              </a:rPr>
              <a:t>정액형</a:t>
            </a:r>
            <a:r>
              <a:rPr lang="ko-KR" altLang="en-US" dirty="0" smtClean="0">
                <a:ea typeface="나눔스퀘어 Bold" panose="020B0600000101010101"/>
              </a:rPr>
              <a:t> 식권</a:t>
            </a:r>
            <a:endParaRPr lang="en-US" altLang="ko-KR" dirty="0" smtClean="0">
              <a:solidFill>
                <a:srgbClr val="FFFF00"/>
              </a:solidFill>
              <a:ea typeface="나눔스퀘어 Bold" panose="020B0600000101010101"/>
            </a:endParaRPr>
          </a:p>
        </p:txBody>
      </p:sp>
      <p:sp>
        <p:nvSpPr>
          <p:cNvPr id="10" name="내용 개체 틀 6"/>
          <p:cNvSpPr txBox="1">
            <a:spLocks/>
          </p:cNvSpPr>
          <p:nvPr/>
        </p:nvSpPr>
        <p:spPr>
          <a:xfrm>
            <a:off x="1835149" y="812792"/>
            <a:ext cx="7049813" cy="1211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</a:t>
            </a:r>
            <a:r>
              <a:rPr lang="ko-KR" altLang="en-US" b="1" dirty="0" err="1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정액형</a:t>
            </a:r>
            <a:r>
              <a:rPr lang="ko-KR" altLang="en-US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식권을 지급합니다</a:t>
            </a:r>
            <a:r>
              <a:rPr lang="en-US" altLang="ko-KR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.’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항목을 선택합니다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식권의 사용금액  및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지급 매수를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설정합니다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 </a:t>
            </a:r>
          </a:p>
          <a:p>
            <a:pPr lvl="0"/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평일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토요일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공휴일 중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사용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설정을 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ON/OFF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합니다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en-US" altLang="ko-KR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함께 결제</a:t>
            </a:r>
            <a:r>
              <a:rPr lang="ko-KR" altLang="en-US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’ </a:t>
            </a:r>
            <a:r>
              <a:rPr lang="en-US" altLang="ko-KR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ON/OFF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여부를 설정합니다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</p:txBody>
      </p:sp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정액형</a:t>
            </a:r>
            <a:r>
              <a:rPr lang="ko-KR" altLang="en-US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 식권은 매수 단위로 지급되며</a:t>
            </a:r>
            <a:r>
              <a:rPr lang="en-US" altLang="ko-KR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, </a:t>
            </a:r>
            <a:r>
              <a:rPr lang="ko-KR" altLang="en-US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사용 즉시 잔액은 회수됩니다</a:t>
            </a:r>
            <a:r>
              <a:rPr lang="en-US" altLang="ko-KR" dirty="0" smtClean="0">
                <a:solidFill>
                  <a:srgbClr val="003F8E"/>
                </a:solidFill>
                <a:sym typeface="Wingdings 3" panose="05040102010807070707" pitchFamily="18" charset="2"/>
              </a:rPr>
              <a:t>.</a:t>
            </a:r>
            <a:endParaRPr lang="en-US" altLang="ko-KR" dirty="0">
              <a:solidFill>
                <a:srgbClr val="003F8E"/>
              </a:solidFill>
              <a:sym typeface="Wingdings 3" panose="05040102010807070707" pitchFamily="18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17011" y="3629127"/>
            <a:ext cx="4343421" cy="1120593"/>
          </a:xfrm>
          <a:prstGeom prst="rect">
            <a:avLst/>
          </a:prstGeom>
          <a:noFill/>
          <a:ln w="15875">
            <a:solidFill>
              <a:srgbClr val="F42D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027011" y="3554032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49" y="5927062"/>
            <a:ext cx="1219422" cy="44785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5076056" y="3314127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027011" y="4536163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4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027011" y="4159236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3</a:t>
            </a:r>
            <a:endParaRPr lang="ko-KR" altLang="en-US" sz="1000" b="1" dirty="0"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718" y="2292756"/>
            <a:ext cx="357188" cy="1524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2" t="29669" r="35189" b="24431"/>
          <a:stretch/>
        </p:blipFill>
        <p:spPr>
          <a:xfrm>
            <a:off x="1910879" y="2570268"/>
            <a:ext cx="708807" cy="11411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700" y="2295593"/>
            <a:ext cx="1370828" cy="22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7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스퀘어 Bold" panose="020B0600000101010101"/>
              </a:rPr>
              <a:t>4. </a:t>
            </a:r>
            <a:r>
              <a:rPr lang="ko-KR" altLang="en-US" dirty="0" smtClean="0">
                <a:ea typeface="나눔스퀘어 Bold" panose="020B0600000101010101"/>
              </a:rPr>
              <a:t>식권 설정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FFFF00"/>
                </a:solidFill>
                <a:ea typeface="나눔스퀘어 Bold" panose="020B0600000101010101"/>
              </a:rPr>
              <a:t>정액형</a:t>
            </a:r>
            <a:r>
              <a:rPr lang="ko-KR" altLang="en-US" dirty="0" smtClean="0">
                <a:solidFill>
                  <a:srgbClr val="FFFF00"/>
                </a:solidFill>
                <a:ea typeface="나눔스퀘어 Bold" panose="020B0600000101010101"/>
              </a:rPr>
              <a:t> </a:t>
            </a:r>
            <a:r>
              <a:rPr lang="ko-KR" altLang="en-US" dirty="0" smtClean="0">
                <a:ea typeface="나눔스퀘어 Bold" panose="020B0600000101010101"/>
              </a:rPr>
              <a:t>식권</a:t>
            </a:r>
            <a:endParaRPr lang="en-US" altLang="ko-KR" dirty="0" smtClean="0">
              <a:ea typeface="나눔스퀘어 Bold" panose="020B0600000101010101"/>
            </a:endParaRPr>
          </a:p>
          <a:p>
            <a:r>
              <a:rPr lang="en-US" altLang="ko-KR" dirty="0" smtClean="0">
                <a:solidFill>
                  <a:srgbClr val="FFFF00"/>
                </a:solidFill>
                <a:ea typeface="나눔스퀘어 Bold" panose="020B0600000101010101"/>
              </a:rPr>
              <a:t>(</a:t>
            </a:r>
            <a:r>
              <a:rPr lang="ko-KR" altLang="en-US" dirty="0" smtClean="0">
                <a:solidFill>
                  <a:srgbClr val="FFFF00"/>
                </a:solidFill>
                <a:ea typeface="나눔스퀘어 Bold" panose="020B0600000101010101"/>
              </a:rPr>
              <a:t>예시</a:t>
            </a:r>
            <a:r>
              <a:rPr lang="en-US" altLang="ko-KR" dirty="0" smtClean="0">
                <a:solidFill>
                  <a:srgbClr val="FFFF00"/>
                </a:solidFill>
                <a:ea typeface="나눔스퀘어 Bold" panose="020B0600000101010101"/>
              </a:rPr>
              <a:t>.1)</a:t>
            </a:r>
          </a:p>
        </p:txBody>
      </p:sp>
      <p:sp>
        <p:nvSpPr>
          <p:cNvPr id="10" name="내용 개체 틀 6"/>
          <p:cNvSpPr txBox="1">
            <a:spLocks/>
          </p:cNvSpPr>
          <p:nvPr/>
        </p:nvSpPr>
        <p:spPr>
          <a:xfrm>
            <a:off x="1835149" y="812792"/>
            <a:ext cx="7049813" cy="1211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1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일 </a:t>
            </a:r>
            <a:r>
              <a:rPr lang="ko-KR" altLang="en-US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지급매수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: 2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매  </a:t>
            </a:r>
            <a:endParaRPr lang="en-US" altLang="ko-KR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lvl="0"/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1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회 사용금액 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: 10,000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원</a:t>
            </a:r>
            <a:endParaRPr lang="en-US" altLang="ko-KR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평일 사용 불가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토요일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공휴일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(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일요일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)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사용가능</a:t>
            </a:r>
            <a:endParaRPr lang="ko-KR" altLang="en-US" dirty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회사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근처 </a:t>
            </a:r>
            <a:r>
              <a:rPr lang="ko-KR" altLang="en-US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명랑김밥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지점만 이용가능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최대 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4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인까지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함께 결제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가능</a:t>
            </a:r>
            <a:endParaRPr lang="en-US" altLang="ko-KR" dirty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</p:txBody>
      </p:sp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정액형</a:t>
            </a:r>
            <a:r>
              <a:rPr lang="ko-KR" altLang="en-US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 식권 만들기 예시 조건</a:t>
            </a:r>
            <a:r>
              <a:rPr lang="en-US" altLang="ko-KR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.1 </a:t>
            </a:r>
            <a:endParaRPr lang="en-US" altLang="ko-KR" dirty="0">
              <a:solidFill>
                <a:srgbClr val="003F8E"/>
              </a:solidFill>
              <a:ea typeface="나눔스퀘어 Bold" panose="020B0600000101010101"/>
              <a:sym typeface="Wingdings 3" panose="05040102010807070707" pitchFamily="18" charset="2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835150" y="2241550"/>
            <a:ext cx="7049812" cy="3074727"/>
            <a:chOff x="1835150" y="2241550"/>
            <a:chExt cx="7049812" cy="307472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l="31779" t="28126" r="4307" b="25400"/>
            <a:stretch/>
          </p:blipFill>
          <p:spPr>
            <a:xfrm>
              <a:off x="1835150" y="2241550"/>
              <a:ext cx="7049812" cy="30747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7704" y="4941168"/>
              <a:ext cx="6039693" cy="2953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812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스퀘어 Bold" panose="020B0600000101010101"/>
              </a:rPr>
              <a:t>4. </a:t>
            </a:r>
            <a:r>
              <a:rPr lang="ko-KR" altLang="en-US" dirty="0" smtClean="0">
                <a:ea typeface="나눔스퀘어 Bold" panose="020B0600000101010101"/>
              </a:rPr>
              <a:t>식권 설정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FFFF00"/>
                </a:solidFill>
                <a:ea typeface="나눔스퀘어 Bold" panose="020B0600000101010101"/>
              </a:rPr>
              <a:t>정액형</a:t>
            </a:r>
            <a:r>
              <a:rPr lang="ko-KR" altLang="en-US" dirty="0" smtClean="0">
                <a:solidFill>
                  <a:srgbClr val="FFFF00"/>
                </a:solidFill>
                <a:ea typeface="나눔스퀘어 Bold" panose="020B0600000101010101"/>
              </a:rPr>
              <a:t> </a:t>
            </a:r>
            <a:r>
              <a:rPr lang="ko-KR" altLang="en-US" dirty="0" smtClean="0">
                <a:ea typeface="나눔스퀘어 Bold" panose="020B0600000101010101"/>
              </a:rPr>
              <a:t>식권</a:t>
            </a:r>
            <a:endParaRPr lang="en-US" altLang="ko-KR" dirty="0" smtClean="0">
              <a:ea typeface="나눔스퀘어 Bold" panose="020B0600000101010101"/>
            </a:endParaRPr>
          </a:p>
          <a:p>
            <a:r>
              <a:rPr lang="en-US" altLang="ko-KR" dirty="0" smtClean="0">
                <a:solidFill>
                  <a:srgbClr val="FFFF00"/>
                </a:solidFill>
                <a:ea typeface="나눔스퀘어 Bold" panose="020B0600000101010101"/>
              </a:rPr>
              <a:t>(</a:t>
            </a:r>
            <a:r>
              <a:rPr lang="ko-KR" altLang="en-US" dirty="0" smtClean="0">
                <a:solidFill>
                  <a:srgbClr val="FFFF00"/>
                </a:solidFill>
                <a:ea typeface="나눔스퀘어 Bold" panose="020B0600000101010101"/>
              </a:rPr>
              <a:t>예시</a:t>
            </a:r>
            <a:r>
              <a:rPr lang="en-US" altLang="ko-KR" dirty="0" smtClean="0">
                <a:solidFill>
                  <a:srgbClr val="FFFF00"/>
                </a:solidFill>
                <a:ea typeface="나눔스퀘어 Bold" panose="020B0600000101010101"/>
              </a:rPr>
              <a:t>.2)</a:t>
            </a:r>
          </a:p>
        </p:txBody>
      </p:sp>
      <p:sp>
        <p:nvSpPr>
          <p:cNvPr id="10" name="내용 개체 틀 6"/>
          <p:cNvSpPr txBox="1">
            <a:spLocks/>
          </p:cNvSpPr>
          <p:nvPr/>
        </p:nvSpPr>
        <p:spPr>
          <a:xfrm>
            <a:off x="1835149" y="812792"/>
            <a:ext cx="7049813" cy="1211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1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일 </a:t>
            </a:r>
            <a:r>
              <a:rPr lang="ko-KR" altLang="en-US" dirty="0" err="1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지급매수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: 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1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매  </a:t>
            </a:r>
            <a:endParaRPr lang="en-US" altLang="ko-KR" dirty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lvl="0"/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1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회 사용금액 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: 8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,000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원</a:t>
            </a:r>
            <a:endParaRPr lang="en-US" altLang="ko-KR" dirty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평일 점심 식대 제공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 (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점심 시간 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11:00~14:00)</a:t>
            </a: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모든 가맹점에서 사용 가능</a:t>
            </a:r>
            <a:endParaRPr lang="en-US" altLang="ko-KR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코로나 거리 두기로 최대 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6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인까지 함께 결제 가능</a:t>
            </a:r>
            <a:endParaRPr lang="en-US" altLang="ko-KR" dirty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</p:txBody>
      </p:sp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정액형</a:t>
            </a:r>
            <a:r>
              <a:rPr lang="ko-KR" altLang="en-US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 식권 만들기 예시 조건</a:t>
            </a:r>
            <a:r>
              <a:rPr lang="en-US" altLang="ko-KR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.2 </a:t>
            </a:r>
            <a:endParaRPr lang="en-US" altLang="ko-KR" dirty="0">
              <a:solidFill>
                <a:srgbClr val="003F8E"/>
              </a:solidFill>
              <a:ea typeface="나눔스퀘어 Bold" panose="020B0600000101010101"/>
              <a:sym typeface="Wingdings 3" panose="05040102010807070707" pitchFamily="18" charset="2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835149" y="2492896"/>
            <a:ext cx="7139150" cy="2448272"/>
            <a:chOff x="1835149" y="2492896"/>
            <a:chExt cx="7139150" cy="244827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l="14743"/>
            <a:stretch/>
          </p:blipFill>
          <p:spPr>
            <a:xfrm>
              <a:off x="1835149" y="2492896"/>
              <a:ext cx="7139150" cy="24482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1046" y="4642015"/>
              <a:ext cx="5457258" cy="2991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817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3" y="2422210"/>
            <a:ext cx="7066591" cy="38871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식권 설정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>
                <a:ea typeface="나눔스퀘어 Bold" panose="020B0600000101010101"/>
              </a:rPr>
              <a:t>식권 불러오기</a:t>
            </a:r>
            <a:endParaRPr lang="en-US" altLang="ko-KR" dirty="0" smtClean="0">
              <a:solidFill>
                <a:srgbClr val="FFFF00"/>
              </a:solidFill>
            </a:endParaRPr>
          </a:p>
        </p:txBody>
      </p:sp>
      <p:sp>
        <p:nvSpPr>
          <p:cNvPr id="10" name="내용 개체 틀 6"/>
          <p:cNvSpPr txBox="1">
            <a:spLocks/>
          </p:cNvSpPr>
          <p:nvPr/>
        </p:nvSpPr>
        <p:spPr>
          <a:xfrm>
            <a:off x="1835149" y="812792"/>
            <a:ext cx="7049813" cy="1440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식권 등록</a:t>
            </a:r>
            <a:r>
              <a:rPr lang="en-US" altLang="ko-KR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우측 상단에 위치한 </a:t>
            </a:r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식권 불러오기</a:t>
            </a:r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버튼을 클릭합니다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dirty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식권 불러오기 팝업이 생성되며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식권관리에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등록된 기존 식권들이 리스트에 나타납니다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식권 불러오기 적용 시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기존 식권에 설정된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사업장</a:t>
            </a:r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b="1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식권한도</a:t>
            </a:r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가맹점</a:t>
            </a:r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정보가 그대로 반영됩니다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0"/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필수사항 </a:t>
            </a:r>
            <a:r>
              <a:rPr lang="ko-KR" altLang="en-US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/>
              </a:rPr>
              <a:t>*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후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저장 버튼을 클릭하면 해당 식권을 사용할 수 있습니다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0"/>
            <a:endParaRPr lang="en-US" altLang="ko-KR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/>
              </a:rPr>
              <a:t>※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dirty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식권 중 </a:t>
            </a:r>
            <a:r>
              <a:rPr lang="en-US" altLang="ko-KR" dirty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OFF </a:t>
            </a:r>
            <a:r>
              <a:rPr lang="ko-KR" altLang="en-US" dirty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처리된 식권도 불러오기 리스트에 </a:t>
            </a:r>
            <a:r>
              <a:rPr lang="ko-KR" altLang="en-US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나타납니다</a:t>
            </a:r>
            <a:r>
              <a:rPr lang="en-US" altLang="ko-KR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/>
              </a:rPr>
              <a:t>※ </a:t>
            </a:r>
            <a:r>
              <a:rPr lang="ko-KR" altLang="en-US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/>
              </a:rPr>
              <a:t>사업장 관리자는 해당 사업장에 등록된 식권만 불러오기가 가능합니다</a:t>
            </a:r>
            <a:r>
              <a:rPr lang="en-US" altLang="ko-KR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  <a:endParaRPr lang="en-US" altLang="ko-KR" dirty="0">
              <a:solidFill>
                <a:srgbClr val="0085D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>
              <a:buNone/>
            </a:pPr>
            <a:endParaRPr lang="en-US" altLang="ko-KR" dirty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</p:txBody>
      </p:sp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>
                <a:solidFill>
                  <a:srgbClr val="003F8E"/>
                </a:solidFill>
                <a:sym typeface="Wingdings 3" panose="05040102010807070707" pitchFamily="18" charset="2"/>
              </a:rPr>
              <a:t>식권 생성 시</a:t>
            </a:r>
            <a:r>
              <a:rPr lang="en-US" altLang="ko-KR" dirty="0" smtClean="0">
                <a:solidFill>
                  <a:srgbClr val="003F8E"/>
                </a:solidFill>
                <a:sym typeface="Wingdings 3" panose="05040102010807070707" pitchFamily="18" charset="2"/>
              </a:rPr>
              <a:t>, </a:t>
            </a:r>
            <a:r>
              <a:rPr lang="ko-KR" altLang="en-US" dirty="0" smtClean="0">
                <a:solidFill>
                  <a:srgbClr val="003F8E"/>
                </a:solidFill>
                <a:sym typeface="Wingdings 3" panose="05040102010807070707" pitchFamily="18" charset="2"/>
              </a:rPr>
              <a:t>기존에 등록된 식권 정보를 불러오는 </a:t>
            </a:r>
            <a:r>
              <a:rPr lang="ko-KR" altLang="en-US" dirty="0">
                <a:solidFill>
                  <a:srgbClr val="003F8E"/>
                </a:solidFill>
                <a:sym typeface="Wingdings 3" panose="05040102010807070707" pitchFamily="18" charset="2"/>
              </a:rPr>
              <a:t>기능입니다</a:t>
            </a:r>
            <a:r>
              <a:rPr lang="en-US" altLang="ko-KR" dirty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3243044"/>
            <a:ext cx="2090418" cy="12002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7845591" y="2464130"/>
            <a:ext cx="648073" cy="216024"/>
          </a:xfrm>
          <a:prstGeom prst="rect">
            <a:avLst/>
          </a:prstGeom>
          <a:noFill/>
          <a:ln w="15875">
            <a:solidFill>
              <a:srgbClr val="F42D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7732731" y="2384522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22606" y="3783722"/>
            <a:ext cx="1171058" cy="258866"/>
          </a:xfrm>
          <a:prstGeom prst="rect">
            <a:avLst/>
          </a:prstGeom>
          <a:noFill/>
          <a:ln w="15875" cmpd="sng">
            <a:solidFill>
              <a:srgbClr val="F42D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7217366" y="3693928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7935591" y="2676158"/>
            <a:ext cx="277662" cy="5368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754965" y="3349372"/>
            <a:ext cx="3088725" cy="1845904"/>
          </a:xfrm>
          <a:prstGeom prst="rect">
            <a:avLst/>
          </a:prstGeom>
          <a:noFill/>
          <a:ln w="15875">
            <a:solidFill>
              <a:srgbClr val="F42D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725249" y="2893519"/>
            <a:ext cx="918759" cy="175441"/>
          </a:xfrm>
          <a:prstGeom prst="rect">
            <a:avLst/>
          </a:prstGeom>
          <a:noFill/>
          <a:ln w="15875">
            <a:solidFill>
              <a:srgbClr val="F42D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3590249" y="2781873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3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596859" y="3259372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3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67360" y="6021287"/>
            <a:ext cx="344801" cy="222963"/>
          </a:xfrm>
          <a:prstGeom prst="rect">
            <a:avLst/>
          </a:prstGeom>
          <a:noFill/>
          <a:ln w="15875" cmpd="sng">
            <a:solidFill>
              <a:srgbClr val="F42D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5577360" y="5942438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4</a:t>
            </a:r>
            <a:endParaRPr lang="ko-KR" altLang="en-US" sz="1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343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597" y="2509547"/>
            <a:ext cx="5592209" cy="1639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289" y="3234728"/>
            <a:ext cx="1914310" cy="3515207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식권 설정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>
                <a:ea typeface="나눔스퀘어 Bold" panose="020B0600000101010101"/>
              </a:rPr>
              <a:t>함께 </a:t>
            </a:r>
            <a:r>
              <a:rPr lang="ko-KR" altLang="en-US" dirty="0" smtClean="0"/>
              <a:t>결제</a:t>
            </a:r>
            <a:endParaRPr lang="en-US" altLang="ko-KR" dirty="0" smtClean="0">
              <a:solidFill>
                <a:srgbClr val="FFFF00"/>
              </a:solidFill>
            </a:endParaRPr>
          </a:p>
        </p:txBody>
      </p:sp>
      <p:sp>
        <p:nvSpPr>
          <p:cNvPr id="10" name="내용 개체 틀 6"/>
          <p:cNvSpPr txBox="1">
            <a:spLocks/>
          </p:cNvSpPr>
          <p:nvPr/>
        </p:nvSpPr>
        <p:spPr>
          <a:xfrm>
            <a:off x="1835149" y="812792"/>
            <a:ext cx="7049813" cy="1440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 </a:t>
            </a:r>
            <a:r>
              <a:rPr lang="en-US" altLang="ko-KR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ON’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버튼을 클릭하여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함께 결제가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가능한 최대 인원수를 설정합니다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 (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최대 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설정 시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식권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사용자는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모바일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APP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 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 </a:t>
            </a:r>
            <a:r>
              <a:rPr lang="ko-KR" altLang="en-US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함께 결제하기 ‘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사용할 수 있습니다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lvl="0" indent="0">
              <a:buNone/>
            </a:pPr>
            <a:r>
              <a:rPr lang="en-US" altLang="ko-KR" dirty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-</a:t>
            </a:r>
            <a:r>
              <a:rPr lang="ko-KR" altLang="en-US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같은 식권을 사용하는 사용자만 추가할 수 있습니다</a:t>
            </a:r>
            <a:r>
              <a:rPr lang="en-US" altLang="ko-KR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dirty="0">
              <a:solidFill>
                <a:srgbClr val="0085D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>
              <a:buNone/>
            </a:pPr>
            <a:r>
              <a:rPr lang="en-US" altLang="ko-KR" dirty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-</a:t>
            </a:r>
            <a:r>
              <a:rPr lang="ko-KR" altLang="en-US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총 </a:t>
            </a:r>
            <a:r>
              <a:rPr lang="ko-KR" altLang="en-US" dirty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결제할 </a:t>
            </a:r>
            <a:r>
              <a:rPr lang="ko-KR" altLang="en-US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금액을 입력하면 각자에게 해당 되는 금액을 입력할 수도 있습니다</a:t>
            </a:r>
            <a:r>
              <a:rPr lang="en-US" altLang="ko-KR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br>
              <a:rPr lang="en-US" altLang="ko-KR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</a:t>
            </a:r>
            <a:r>
              <a:rPr lang="ko-KR" altLang="en-US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또는 </a:t>
            </a:r>
            <a:r>
              <a:rPr lang="ko-KR" altLang="en-US" b="1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 </a:t>
            </a:r>
            <a:r>
              <a:rPr lang="en-US" altLang="ko-KR" b="1" dirty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1/N </a:t>
            </a:r>
            <a:r>
              <a:rPr lang="ko-KR" altLang="en-US" b="1" dirty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나누기 </a:t>
            </a:r>
            <a:r>
              <a:rPr lang="ko-KR" altLang="en-US" b="1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  <a:r>
              <a:rPr lang="ko-KR" altLang="en-US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b="1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설정해 결제금액이 동일하게 배분되도록 할 수도 있습니다</a:t>
            </a:r>
            <a:r>
              <a:rPr lang="en-US" altLang="ko-KR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lang="en-US" altLang="ko-KR" dirty="0">
              <a:solidFill>
                <a:srgbClr val="0085D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>
              <a:buNone/>
            </a:pPr>
            <a:endParaRPr lang="en-US" altLang="ko-KR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>
              <a:buNone/>
            </a:pP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※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각 사용자의 결제금액은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잔여 한도를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초과할 수 없습니다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  <a:endParaRPr lang="en-US" altLang="ko-KR" dirty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</p:txBody>
      </p:sp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3F8E"/>
                </a:solidFill>
                <a:sym typeface="Wingdings 3" panose="05040102010807070707" pitchFamily="18" charset="2"/>
              </a:rPr>
              <a:t>동일 식권 사용자끼리 한도를 모아 결제할 수 있도록 설정하는 기능입니다</a:t>
            </a:r>
            <a:r>
              <a:rPr lang="en-US" altLang="ko-KR" dirty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.</a:t>
            </a:r>
          </a:p>
        </p:txBody>
      </p:sp>
      <p:sp>
        <p:nvSpPr>
          <p:cNvPr id="8" name="타원 7"/>
          <p:cNvSpPr/>
          <p:nvPr/>
        </p:nvSpPr>
        <p:spPr>
          <a:xfrm>
            <a:off x="2624032" y="3792980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825" y="3242348"/>
            <a:ext cx="1890775" cy="3501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텍스트 개체 틀 7"/>
          <p:cNvSpPr txBox="1">
            <a:spLocks/>
          </p:cNvSpPr>
          <p:nvPr/>
        </p:nvSpPr>
        <p:spPr>
          <a:xfrm>
            <a:off x="1835150" y="6266649"/>
            <a:ext cx="2133736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사용자의 모바일 </a:t>
            </a:r>
            <a:r>
              <a:rPr lang="en-US" altLang="ko-KR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APP </a:t>
            </a:r>
            <a:r>
              <a:rPr lang="ko-KR" altLang="en-US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화면</a:t>
            </a:r>
            <a:endParaRPr lang="en-US" altLang="ko-KR" dirty="0">
              <a:solidFill>
                <a:srgbClr val="003F8E"/>
              </a:solidFill>
              <a:ea typeface="나눔스퀘어 Bold" panose="020B0600000101010101"/>
              <a:sym typeface="Wingdings 3" panose="05040102010807070707" pitchFamily="18" charset="2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3953789" y="6322891"/>
            <a:ext cx="729574" cy="1827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773507" y="3861048"/>
            <a:ext cx="2446565" cy="216024"/>
          </a:xfrm>
          <a:prstGeom prst="rect">
            <a:avLst/>
          </a:prstGeom>
          <a:noFill/>
          <a:ln w="15875">
            <a:solidFill>
              <a:srgbClr val="F42D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340865" y="5892839"/>
            <a:ext cx="1793204" cy="612842"/>
          </a:xfrm>
          <a:prstGeom prst="rect">
            <a:avLst/>
          </a:prstGeom>
          <a:noFill/>
          <a:ln w="15875">
            <a:solidFill>
              <a:srgbClr val="F42D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217577" y="5802839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2108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831447" y="1959276"/>
            <a:ext cx="7206388" cy="2117796"/>
            <a:chOff x="1831447" y="1959276"/>
            <a:chExt cx="7206388" cy="2117796"/>
          </a:xfrm>
        </p:grpSpPr>
        <p:grpSp>
          <p:nvGrpSpPr>
            <p:cNvPr id="8" name="그룹 7"/>
            <p:cNvGrpSpPr/>
            <p:nvPr/>
          </p:nvGrpSpPr>
          <p:grpSpPr>
            <a:xfrm>
              <a:off x="1831447" y="1959276"/>
              <a:ext cx="7206388" cy="2117796"/>
              <a:chOff x="1828762" y="2204864"/>
              <a:chExt cx="7206388" cy="2117796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1828762" y="2204864"/>
                <a:ext cx="7206388" cy="2117796"/>
                <a:chOff x="1828762" y="2204864"/>
                <a:chExt cx="7206388" cy="2117796"/>
              </a:xfrm>
            </p:grpSpPr>
            <p:pic>
              <p:nvPicPr>
                <p:cNvPr id="3" name="그림 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828762" y="2204864"/>
                  <a:ext cx="7206388" cy="211779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2" name="그림 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95936" y="2643079"/>
                  <a:ext cx="3524866" cy="148056"/>
                </a:xfrm>
                <a:prstGeom prst="rect">
                  <a:avLst/>
                </a:prstGeom>
              </p:spPr>
            </p:pic>
          </p:grpSp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4402" y="2623955"/>
                <a:ext cx="3690016" cy="186304"/>
              </a:xfrm>
              <a:prstGeom prst="rect">
                <a:avLst/>
              </a:prstGeom>
            </p:spPr>
          </p:pic>
        </p:grp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9462" y="3594087"/>
              <a:ext cx="1219422" cy="447850"/>
            </a:xfrm>
            <a:prstGeom prst="rect">
              <a:avLst/>
            </a:prstGeom>
          </p:spPr>
        </p:pic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66" y="2581848"/>
            <a:ext cx="2788285" cy="418242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3203270" y="6529427"/>
            <a:ext cx="368238" cy="235411"/>
          </a:xfrm>
          <a:prstGeom prst="rect">
            <a:avLst/>
          </a:prstGeom>
          <a:noFill/>
          <a:ln w="158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419786" y="2927413"/>
            <a:ext cx="432048" cy="2757306"/>
          </a:xfrm>
          <a:prstGeom prst="rect">
            <a:avLst/>
          </a:prstGeom>
          <a:noFill/>
          <a:ln w="158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스퀘어 Bold" panose="020B0600000101010101"/>
              </a:rPr>
              <a:t>4. </a:t>
            </a:r>
            <a:r>
              <a:rPr lang="ko-KR" altLang="en-US" dirty="0" smtClean="0">
                <a:ea typeface="나눔스퀘어 Bold" panose="020B0600000101010101"/>
              </a:rPr>
              <a:t>식권 설정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>
                <a:ea typeface="나눔스퀘어 Bold" panose="020B0600000101010101"/>
              </a:rPr>
              <a:t>지정 업종 제한</a:t>
            </a:r>
            <a:endParaRPr lang="en-US" altLang="ko-KR" dirty="0" smtClean="0">
              <a:solidFill>
                <a:srgbClr val="FFFF00"/>
              </a:solidFill>
              <a:ea typeface="나눔스퀘어 Bold" panose="020B0600000101010101"/>
            </a:endParaRPr>
          </a:p>
        </p:txBody>
      </p:sp>
      <p:sp>
        <p:nvSpPr>
          <p:cNvPr id="10" name="내용 개체 틀 6"/>
          <p:cNvSpPr txBox="1">
            <a:spLocks/>
          </p:cNvSpPr>
          <p:nvPr/>
        </p:nvSpPr>
        <p:spPr>
          <a:xfrm>
            <a:off x="1835149" y="812792"/>
            <a:ext cx="7049813" cy="1211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</a:t>
            </a:r>
            <a:r>
              <a:rPr lang="ko-KR" altLang="en-US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모든 가맹점에서 사용합니다</a:t>
            </a:r>
            <a:r>
              <a:rPr lang="en-US" altLang="ko-KR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.’ 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지정 시 전국 </a:t>
            </a:r>
            <a:r>
              <a:rPr lang="ko-KR" altLang="en-US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제로페이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가맹점에서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식대 결제가 가능합니다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  <a:endParaRPr lang="en-US" altLang="ko-KR" dirty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lvl="0"/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</a:t>
            </a:r>
            <a:r>
              <a:rPr lang="ko-KR" altLang="en-US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지정된 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업종에서 </a:t>
            </a:r>
            <a:r>
              <a:rPr lang="ko-KR" altLang="en-US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사용합니다</a:t>
            </a:r>
            <a:r>
              <a:rPr lang="en-US" altLang="ko-KR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.’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지정 시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일부 업종에서만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결제가 가능합니다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</a:t>
            </a:r>
            <a:r>
              <a:rPr lang="ko-KR" altLang="en-US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선택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’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을 클릭하여 업종을 제한합니다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  <a:endParaRPr lang="en-US" altLang="ko-KR" dirty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제한할 업종을 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off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처리한 후 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‘저장’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버튼을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클릭합니다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제한된 업종에서 결제 시도 시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사용자의 모바일 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APP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에서 결제가 제한됩니다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  <a:endParaRPr lang="en-US" altLang="ko-KR" dirty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</p:txBody>
      </p:sp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지정된 </a:t>
            </a:r>
            <a:r>
              <a:rPr lang="ko-KR" altLang="en-US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업종에서만 </a:t>
            </a:r>
            <a:r>
              <a:rPr lang="ko-KR" altLang="en-US" dirty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사용할 수 있도록 설정하는 기능입니다</a:t>
            </a:r>
            <a:r>
              <a:rPr lang="en-US" altLang="ko-KR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.</a:t>
            </a:r>
            <a:endParaRPr lang="en-US" altLang="ko-KR" dirty="0">
              <a:solidFill>
                <a:srgbClr val="003F8E"/>
              </a:solidFill>
              <a:ea typeface="나눔스퀘어 Bold" panose="020B0600000101010101"/>
              <a:sym typeface="Wingdings 3" panose="05040102010807070707" pitchFamily="18" charset="2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027074" y="2247308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90572" y="2329812"/>
            <a:ext cx="231352" cy="21459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165795" y="2228268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3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998621" y="2247308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4771448" y="2541270"/>
            <a:ext cx="1519125" cy="28980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4329786" y="2814169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4</a:t>
            </a:r>
            <a:endParaRPr lang="ko-KR" altLang="en-US" sz="1000" b="1" dirty="0">
              <a:latin typeface="+mj-ea"/>
              <a:ea typeface="+mj-ea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0" b="4851"/>
          <a:stretch/>
        </p:blipFill>
        <p:spPr>
          <a:xfrm>
            <a:off x="6804248" y="2576218"/>
            <a:ext cx="2179883" cy="42065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텍스트 개체 틀 7"/>
          <p:cNvSpPr txBox="1">
            <a:spLocks/>
          </p:cNvSpPr>
          <p:nvPr/>
        </p:nvSpPr>
        <p:spPr>
          <a:xfrm>
            <a:off x="4947197" y="6171153"/>
            <a:ext cx="18552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ko-KR" altLang="en-US" sz="1200" dirty="0" smtClean="0">
                <a:solidFill>
                  <a:srgbClr val="003F8E"/>
                </a:solidFill>
                <a:sym typeface="Wingdings 3" panose="05040102010807070707" pitchFamily="18" charset="2"/>
              </a:rPr>
              <a:t>사용자의 모바일 </a:t>
            </a:r>
            <a:r>
              <a:rPr lang="en-US" altLang="ko-KR" sz="1200" dirty="0" smtClean="0">
                <a:solidFill>
                  <a:srgbClr val="003F8E"/>
                </a:solidFill>
                <a:sym typeface="Wingdings 3" panose="05040102010807070707" pitchFamily="18" charset="2"/>
              </a:rPr>
              <a:t>APP </a:t>
            </a:r>
            <a:r>
              <a:rPr lang="ko-KR" altLang="en-US" sz="1200" dirty="0" smtClean="0">
                <a:solidFill>
                  <a:srgbClr val="003F8E"/>
                </a:solidFill>
                <a:sym typeface="Wingdings 3" panose="05040102010807070707" pitchFamily="18" charset="2"/>
              </a:rPr>
              <a:t>화면</a:t>
            </a:r>
            <a:endParaRPr lang="en-US" altLang="ko-KR" sz="1200" dirty="0">
              <a:solidFill>
                <a:srgbClr val="003F8E"/>
              </a:solidFill>
              <a:sym typeface="Wingdings 3" panose="05040102010807070707" pitchFamily="18" charset="2"/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5981008" y="6529428"/>
            <a:ext cx="729574" cy="1827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타원 23"/>
          <p:cNvSpPr/>
          <p:nvPr/>
        </p:nvSpPr>
        <p:spPr>
          <a:xfrm>
            <a:off x="6712410" y="2505261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5</a:t>
            </a:r>
            <a:endParaRPr lang="ko-KR" altLang="en-US" sz="1000" b="1" dirty="0">
              <a:latin typeface="+mj-ea"/>
              <a:ea typeface="+mj-ea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80" y="2044536"/>
            <a:ext cx="357188" cy="1524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2" t="29669" r="35189" b="24431"/>
          <a:stretch/>
        </p:blipFill>
        <p:spPr>
          <a:xfrm>
            <a:off x="1917901" y="2321509"/>
            <a:ext cx="708807" cy="1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828762" y="2204864"/>
            <a:ext cx="7206388" cy="2117796"/>
            <a:chOff x="1828762" y="2204864"/>
            <a:chExt cx="7206388" cy="211779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762" y="2204864"/>
              <a:ext cx="7206388" cy="21177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5936" y="2643079"/>
              <a:ext cx="3524866" cy="148056"/>
            </a:xfrm>
            <a:prstGeom prst="rect">
              <a:avLst/>
            </a:prstGeom>
          </p:spPr>
        </p:pic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스퀘어 Bold" panose="020B0600000101010101"/>
              </a:rPr>
              <a:t>4. </a:t>
            </a:r>
            <a:r>
              <a:rPr lang="ko-KR" altLang="en-US" dirty="0" smtClean="0">
                <a:ea typeface="나눔스퀘어 Bold" panose="020B0600000101010101"/>
              </a:rPr>
              <a:t>식권 설정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>
                <a:ea typeface="나눔스퀘어 Bold" panose="020B0600000101010101"/>
              </a:rPr>
              <a:t>지정 가맹점</a:t>
            </a:r>
            <a:endParaRPr lang="en-US" altLang="ko-KR" dirty="0" smtClean="0">
              <a:solidFill>
                <a:srgbClr val="FFFF00"/>
              </a:solidFill>
              <a:ea typeface="나눔스퀘어 Bold" panose="020B0600000101010101"/>
            </a:endParaRPr>
          </a:p>
        </p:txBody>
      </p:sp>
      <p:sp>
        <p:nvSpPr>
          <p:cNvPr id="10" name="내용 개체 틀 6"/>
          <p:cNvSpPr txBox="1">
            <a:spLocks/>
          </p:cNvSpPr>
          <p:nvPr/>
        </p:nvSpPr>
        <p:spPr>
          <a:xfrm>
            <a:off x="1835149" y="812792"/>
            <a:ext cx="7049813" cy="1211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</a:t>
            </a:r>
            <a:r>
              <a:rPr lang="ko-KR" altLang="en-US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지정된 가맹점에서 사용합니다</a:t>
            </a:r>
            <a:r>
              <a:rPr lang="en-US" altLang="ko-KR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.’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지정 시 선택한 </a:t>
            </a:r>
            <a:r>
              <a:rPr lang="ko-KR" altLang="en-US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제로페이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가맹점에서만 결제가 가능합니다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</a:t>
            </a:r>
            <a:r>
              <a:rPr lang="ko-KR" altLang="en-US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선택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’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을 클릭하여 가맹점을 지정합니다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  <a:endParaRPr lang="en-US" altLang="ko-KR" dirty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지정할 </a:t>
            </a:r>
            <a:r>
              <a:rPr lang="ko-KR" altLang="en-US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제로페이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가맹점을 검색 후 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‘등록하기’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버튼을 눌러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등록합니다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수정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시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</a:t>
            </a:r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X’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버튼을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눌러 지정된 가맹점을 삭제합니다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</p:txBody>
      </p:sp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지정된 </a:t>
            </a:r>
            <a:r>
              <a:rPr lang="ko-KR" altLang="en-US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가맹점에서만 </a:t>
            </a:r>
            <a:r>
              <a:rPr lang="ko-KR" altLang="en-US" dirty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사용할 수 있도록 설정하는 기능입니다</a:t>
            </a:r>
            <a:r>
              <a:rPr lang="en-US" altLang="ko-KR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.</a:t>
            </a:r>
            <a:endParaRPr lang="en-US" altLang="ko-KR" dirty="0">
              <a:solidFill>
                <a:srgbClr val="003F8E"/>
              </a:solidFill>
              <a:ea typeface="나눔스퀘어 Bold" panose="020B0600000101010101"/>
              <a:sym typeface="Wingdings 3" panose="05040102010807070707" pitchFamily="18" charset="2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b="3463"/>
          <a:stretch/>
        </p:blipFill>
        <p:spPr>
          <a:xfrm>
            <a:off x="6340331" y="3485757"/>
            <a:ext cx="2483129" cy="31401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7270117" y="2576539"/>
            <a:ext cx="231352" cy="21459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7168200" y="2474995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220103" y="2455343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3754" y="3491374"/>
            <a:ext cx="2484000" cy="315298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직선 화살표 연결선 15"/>
          <p:cNvCxnSpPr/>
          <p:nvPr/>
        </p:nvCxnSpPr>
        <p:spPr>
          <a:xfrm flipH="1">
            <a:off x="5438746" y="2791135"/>
            <a:ext cx="1831371" cy="78462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530470" y="4334284"/>
            <a:ext cx="461769" cy="216798"/>
          </a:xfrm>
          <a:prstGeom prst="rect">
            <a:avLst/>
          </a:prstGeom>
          <a:noFill/>
          <a:ln w="158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511706" y="4203716"/>
            <a:ext cx="272374" cy="1254868"/>
          </a:xfrm>
          <a:prstGeom prst="rect">
            <a:avLst/>
          </a:prstGeom>
          <a:noFill/>
          <a:ln w="158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3543754" y="3382923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3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246291" y="3395757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4</a:t>
            </a:r>
            <a:endParaRPr lang="ko-KR" altLang="en-US" sz="1000" b="1" dirty="0">
              <a:latin typeface="+mj-ea"/>
              <a:ea typeface="+mj-ea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49" y="3839537"/>
            <a:ext cx="1219422" cy="44785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099" y="2287994"/>
            <a:ext cx="357188" cy="1524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2" t="29669" r="35189" b="24431"/>
          <a:stretch/>
        </p:blipFill>
        <p:spPr>
          <a:xfrm>
            <a:off x="1914054" y="2570133"/>
            <a:ext cx="708807" cy="1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0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스퀘어 Bold" panose="020B0600000101010101"/>
              </a:rPr>
              <a:t>4. </a:t>
            </a:r>
            <a:r>
              <a:rPr lang="ko-KR" altLang="en-US" dirty="0" smtClean="0">
                <a:ea typeface="나눔스퀘어 Bold" panose="020B0600000101010101"/>
              </a:rPr>
              <a:t>식권 설정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>
                <a:ea typeface="나눔스퀘어 Bold" panose="020B0600000101010101"/>
              </a:rPr>
              <a:t>배달 기능 설정</a:t>
            </a:r>
            <a:endParaRPr lang="en-US" altLang="ko-KR" dirty="0">
              <a:solidFill>
                <a:srgbClr val="FFFF00"/>
              </a:solidFill>
              <a:ea typeface="나눔스퀘어 Bold" panose="020B0600000101010101"/>
            </a:endParaRPr>
          </a:p>
        </p:txBody>
      </p:sp>
      <p:sp>
        <p:nvSpPr>
          <p:cNvPr id="10" name="내용 개체 틀 6"/>
          <p:cNvSpPr txBox="1">
            <a:spLocks/>
          </p:cNvSpPr>
          <p:nvPr/>
        </p:nvSpPr>
        <p:spPr>
          <a:xfrm>
            <a:off x="1835149" y="812792"/>
            <a:ext cx="7049813" cy="1211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식권 설정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시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하단의 </a:t>
            </a:r>
            <a:r>
              <a:rPr lang="ko-KR" altLang="en-US" dirty="0" err="1">
                <a:solidFill>
                  <a:srgbClr val="087BD4"/>
                </a:solidFill>
                <a:latin typeface="나눔스퀘어" panose="020B0600000101010101" pitchFamily="50" charset="-127"/>
                <a:ea typeface="나눔스퀘어" panose="020B0600000101010101"/>
              </a:rPr>
              <a:t>상세설정</a:t>
            </a:r>
            <a:r>
              <a:rPr lang="ko-KR" altLang="en-US" dirty="0">
                <a:solidFill>
                  <a:srgbClr val="087BD4"/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dirty="0" err="1">
                <a:solidFill>
                  <a:srgbClr val="087BD4"/>
                </a:solidFill>
                <a:latin typeface="나눔스퀘어" panose="020B0600000101010101" pitchFamily="50" charset="-127"/>
                <a:ea typeface="나눔스퀘어" panose="020B0600000101010101"/>
              </a:rPr>
              <a:t>더보기</a:t>
            </a:r>
            <a:r>
              <a:rPr lang="ko-KR" altLang="en-US" dirty="0">
                <a:solidFill>
                  <a:srgbClr val="087BD4"/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버튼을 클릭해 줍니다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배달 사용 버튼을 </a:t>
            </a:r>
            <a:r>
              <a:rPr lang="en-US" altLang="ko-KR" dirty="0">
                <a:solidFill>
                  <a:srgbClr val="087BD4"/>
                </a:solidFill>
                <a:latin typeface="나눔스퀘어" panose="020B0600000101010101" pitchFamily="50" charset="-127"/>
                <a:ea typeface="나눔스퀘어" panose="020B0600000101010101"/>
              </a:rPr>
              <a:t>‘ON’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으로 설정합니다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 (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배달 기능은 </a:t>
            </a:r>
            <a:r>
              <a:rPr lang="ko-KR" altLang="en-US" dirty="0">
                <a:solidFill>
                  <a:srgbClr val="087BD4"/>
                </a:solidFill>
                <a:latin typeface="나눔스퀘어" panose="020B0600000101010101" pitchFamily="50" charset="-127"/>
                <a:ea typeface="나눔스퀘어" panose="020B0600000101010101"/>
              </a:rPr>
              <a:t>가맹점 업종제한 및 </a:t>
            </a:r>
            <a:r>
              <a:rPr lang="ko-KR" altLang="en-US" dirty="0" err="1">
                <a:solidFill>
                  <a:srgbClr val="087BD4"/>
                </a:solidFill>
                <a:latin typeface="나눔스퀘어" panose="020B0600000101010101" pitchFamily="50" charset="-127"/>
                <a:ea typeface="나눔스퀘어" panose="020B0600000101010101"/>
              </a:rPr>
              <a:t>지정가맹점</a:t>
            </a:r>
            <a:r>
              <a:rPr lang="ko-KR" altLang="en-US" dirty="0">
                <a:solidFill>
                  <a:srgbClr val="087BD4"/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설정이 적용되지 않습니다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.)</a:t>
            </a:r>
            <a:endParaRPr lang="en-US" altLang="ko-KR" dirty="0">
              <a:solidFill>
                <a:srgbClr val="087BD4"/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lvl="0"/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저장</a:t>
            </a:r>
            <a:r>
              <a:rPr lang="ko-KR" altLang="en-US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버튼을 눌러 배달 기능 식권을 등록합니다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  <a:b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</a:b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※ 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배달 사용 기능은 </a:t>
            </a:r>
            <a:r>
              <a:rPr lang="ko-KR" altLang="en-US" dirty="0" err="1">
                <a:solidFill>
                  <a:srgbClr val="087BD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충전형</a:t>
            </a:r>
            <a:r>
              <a:rPr lang="ko-KR" altLang="en-US" dirty="0">
                <a:solidFill>
                  <a:srgbClr val="087BD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solidFill>
                  <a:srgbClr val="087BD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dirty="0" err="1">
                <a:solidFill>
                  <a:srgbClr val="087BD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정산형</a:t>
            </a:r>
            <a:r>
              <a:rPr lang="ko-KR" altLang="en-US" dirty="0">
                <a:solidFill>
                  <a:srgbClr val="087BD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요금제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에서만 설정 가능합니다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※ 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비플페이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앱 우측 하단 </a:t>
            </a:r>
            <a:r>
              <a:rPr lang="ko-KR" altLang="en-US" dirty="0" err="1">
                <a:solidFill>
                  <a:srgbClr val="087BD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더보기</a:t>
            </a:r>
            <a:r>
              <a:rPr lang="ko-KR" altLang="en-US" dirty="0">
                <a:solidFill>
                  <a:srgbClr val="087BD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087BD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087BD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 </a:t>
            </a:r>
            <a:r>
              <a:rPr lang="ko-KR" altLang="en-US" dirty="0" err="1" smtClean="0">
                <a:solidFill>
                  <a:srgbClr val="087BD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요기요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통해 식대 포인트로 배달 주문을 할 수 있습니다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배달 기능을 사용할 수 있도록 설정하는 기능입니다</a:t>
            </a:r>
            <a:r>
              <a:rPr lang="en-US" altLang="ko-KR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.</a:t>
            </a:r>
            <a:endParaRPr lang="en-US" altLang="ko-KR" dirty="0">
              <a:solidFill>
                <a:srgbClr val="003F8E"/>
              </a:solidFill>
              <a:ea typeface="나눔스퀘어 Bold" panose="020B0600000101010101"/>
              <a:sym typeface="Wingdings 3" panose="05040102010807070707" pitchFamily="18" charset="2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447" y="2348880"/>
            <a:ext cx="7078565" cy="42097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직사각형 28"/>
          <p:cNvSpPr/>
          <p:nvPr/>
        </p:nvSpPr>
        <p:spPr>
          <a:xfrm>
            <a:off x="3863479" y="4808640"/>
            <a:ext cx="3664024" cy="144000"/>
          </a:xfrm>
          <a:prstGeom prst="rect">
            <a:avLst/>
          </a:prstGeom>
          <a:noFill/>
          <a:ln w="158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3707904" y="4725144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301658" y="4857336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37508" y="4955852"/>
            <a:ext cx="288032" cy="141238"/>
          </a:xfrm>
          <a:prstGeom prst="rect">
            <a:avLst/>
          </a:prstGeom>
          <a:noFill/>
          <a:ln w="158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623542" y="6242075"/>
            <a:ext cx="288032" cy="213246"/>
          </a:xfrm>
          <a:prstGeom prst="rect">
            <a:avLst/>
          </a:prstGeom>
          <a:noFill/>
          <a:ln w="158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5515491" y="6138797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3</a:t>
            </a:r>
            <a:endParaRPr lang="ko-KR" altLang="en-US" sz="1000" b="1" dirty="0"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539" y="5589444"/>
            <a:ext cx="1018444" cy="58856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1250" y="2348880"/>
            <a:ext cx="1002971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3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825099" y="2012873"/>
            <a:ext cx="7206388" cy="2117796"/>
            <a:chOff x="1828762" y="2204864"/>
            <a:chExt cx="7206388" cy="2117796"/>
          </a:xfrm>
        </p:grpSpPr>
        <p:grpSp>
          <p:nvGrpSpPr>
            <p:cNvPr id="25" name="그룹 24"/>
            <p:cNvGrpSpPr/>
            <p:nvPr/>
          </p:nvGrpSpPr>
          <p:grpSpPr>
            <a:xfrm>
              <a:off x="1828762" y="2204864"/>
              <a:ext cx="7206388" cy="2117796"/>
              <a:chOff x="1828762" y="2204864"/>
              <a:chExt cx="7206388" cy="2117796"/>
            </a:xfrm>
          </p:grpSpPr>
          <p:pic>
            <p:nvPicPr>
              <p:cNvPr id="26" name="그림 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762" y="2204864"/>
                <a:ext cx="7206388" cy="21177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5936" y="2643079"/>
                <a:ext cx="3524866" cy="148056"/>
              </a:xfrm>
              <a:prstGeom prst="rect">
                <a:avLst/>
              </a:prstGeom>
            </p:spPr>
          </p:pic>
        </p:grp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149" y="3839537"/>
              <a:ext cx="1219422" cy="447850"/>
            </a:xfrm>
            <a:prstGeom prst="rect">
              <a:avLst/>
            </a:prstGeom>
          </p:spPr>
        </p:pic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스퀘어 Bold" panose="020B0600000101010101"/>
              </a:rPr>
              <a:t>4. </a:t>
            </a:r>
            <a:r>
              <a:rPr lang="ko-KR" altLang="en-US" dirty="0" smtClean="0">
                <a:ea typeface="나눔스퀘어 Bold" panose="020B0600000101010101"/>
              </a:rPr>
              <a:t>식권 설정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>
                <a:ea typeface="나눔스퀘어 Bold" panose="020B0600000101010101"/>
              </a:rPr>
              <a:t>식권 사용자 선택</a:t>
            </a:r>
            <a:endParaRPr lang="en-US" altLang="ko-KR" dirty="0" smtClean="0">
              <a:ea typeface="나눔스퀘어 Bold" panose="020B0600000101010101"/>
            </a:endParaRPr>
          </a:p>
          <a:p>
            <a:endParaRPr lang="en-US" altLang="ko-KR" dirty="0" smtClean="0">
              <a:solidFill>
                <a:srgbClr val="FFFF00"/>
              </a:solidFill>
            </a:endParaRPr>
          </a:p>
        </p:txBody>
      </p:sp>
      <p:sp>
        <p:nvSpPr>
          <p:cNvPr id="10" name="내용 개체 틀 6"/>
          <p:cNvSpPr txBox="1">
            <a:spLocks/>
          </p:cNvSpPr>
          <p:nvPr/>
        </p:nvSpPr>
        <p:spPr>
          <a:xfrm>
            <a:off x="1835149" y="812792"/>
            <a:ext cx="7049813" cy="1211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</a:t>
            </a:r>
            <a:r>
              <a:rPr lang="ko-KR" altLang="en-US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식권 사용자’ </a:t>
            </a:r>
            <a:r>
              <a:rPr lang="en-US" altLang="ko-KR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– ‘</a:t>
            </a:r>
            <a:r>
              <a:rPr lang="ko-KR" altLang="en-US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선택’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버튼을 눌러서 추가합니다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부서별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사용자별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조회가 가능합니다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  <a:endParaRPr lang="en-US" altLang="ko-KR" dirty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식권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사용자를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선택하고 저장합니다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사용자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선택 없이 식권을 등록하면 해당 </a:t>
            </a:r>
            <a:r>
              <a:rPr lang="ko-KR" altLang="en-US" dirty="0" err="1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팝업창이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발생합니다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 </a:t>
            </a:r>
            <a:endParaRPr lang="en-US" altLang="ko-KR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</p:txBody>
      </p:sp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식권을 사용할 직원을 선택합니다</a:t>
            </a:r>
            <a:r>
              <a:rPr lang="en-US" altLang="ko-KR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.</a:t>
            </a:r>
            <a:endParaRPr lang="en-US" altLang="ko-KR" dirty="0">
              <a:solidFill>
                <a:srgbClr val="003F8E"/>
              </a:solidFill>
              <a:ea typeface="나눔스퀘어 Bold" panose="020B0600000101010101"/>
              <a:sym typeface="Wingdings 3" panose="05040102010807070707" pitchFamily="18" charset="2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57905" y="2589169"/>
            <a:ext cx="219075" cy="20438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233130" y="2506549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1840" y="2899463"/>
            <a:ext cx="2756065" cy="38414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4976" y="5055751"/>
            <a:ext cx="2890173" cy="165528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직선 화살표 연결선 14"/>
          <p:cNvCxnSpPr>
            <a:stCxn id="13" idx="2"/>
          </p:cNvCxnSpPr>
          <p:nvPr/>
        </p:nvCxnSpPr>
        <p:spPr>
          <a:xfrm flipH="1">
            <a:off x="5024744" y="2793558"/>
            <a:ext cx="442699" cy="50239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4281" y="3456391"/>
            <a:ext cx="2674440" cy="363897"/>
          </a:xfrm>
          <a:prstGeom prst="rect">
            <a:avLst/>
          </a:prstGeom>
          <a:noFill/>
          <a:ln w="15875" cmpd="sng">
            <a:solidFill>
              <a:srgbClr val="F42D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6054976" y="4933885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4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564281" y="3366391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49683" y="4394997"/>
            <a:ext cx="208737" cy="641298"/>
          </a:xfrm>
          <a:prstGeom prst="rect">
            <a:avLst/>
          </a:prstGeom>
          <a:noFill/>
          <a:ln w="15875">
            <a:solidFill>
              <a:srgbClr val="F42D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4915965" y="4286877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3</a:t>
            </a:r>
            <a:endParaRPr lang="ko-KR" altLang="en-US" sz="1000" b="1" dirty="0">
              <a:latin typeface="+mj-ea"/>
              <a:ea typeface="+mj-ea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337" y="2096795"/>
            <a:ext cx="357188" cy="1524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2" t="29669" r="35189" b="24431"/>
          <a:stretch/>
        </p:blipFill>
        <p:spPr>
          <a:xfrm>
            <a:off x="1913352" y="2367554"/>
            <a:ext cx="708807" cy="1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4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861" y="2057091"/>
            <a:ext cx="2160000" cy="216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385" y="2307738"/>
            <a:ext cx="1939625" cy="1673672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홈페이지</a:t>
            </a:r>
            <a:r>
              <a:rPr lang="ko-KR" altLang="en-US" dirty="0" smtClean="0"/>
              <a:t> 회원가입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우리 회사에 맞는 </a:t>
            </a:r>
            <a:r>
              <a:rPr lang="ko-KR" altLang="en-US" b="1" dirty="0" smtClean="0"/>
              <a:t>요금제</a:t>
            </a:r>
            <a:r>
              <a:rPr lang="ko-KR" altLang="en-US" dirty="0" smtClean="0"/>
              <a:t> 가입</a:t>
            </a:r>
            <a:endParaRPr lang="en-US" altLang="ko-KR" dirty="0" smtClean="0"/>
          </a:p>
          <a:p>
            <a:r>
              <a:rPr lang="ko-KR" altLang="en-US" dirty="0" smtClean="0"/>
              <a:t>우리 회사 </a:t>
            </a:r>
            <a:r>
              <a:rPr lang="ko-KR" altLang="en-US" b="1" dirty="0" smtClean="0"/>
              <a:t>직원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사용자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정보</a:t>
            </a:r>
            <a:r>
              <a:rPr lang="ko-KR" altLang="en-US" dirty="0" smtClean="0"/>
              <a:t> 등록</a:t>
            </a:r>
            <a:endParaRPr lang="en-US" altLang="ko-KR" dirty="0" smtClean="0"/>
          </a:p>
          <a:p>
            <a:r>
              <a:rPr lang="ko-KR" altLang="en-US" dirty="0" smtClean="0"/>
              <a:t>식대 규정에 맞게 </a:t>
            </a:r>
            <a:r>
              <a:rPr lang="ko-KR" altLang="en-US" b="1" dirty="0" smtClean="0"/>
              <a:t>식권 만들기</a:t>
            </a:r>
            <a:endParaRPr lang="en-US" altLang="ko-KR" b="1" dirty="0" smtClean="0"/>
          </a:p>
          <a:p>
            <a:r>
              <a:rPr lang="ko-KR" altLang="en-US" dirty="0" smtClean="0"/>
              <a:t>식권을 지급할 </a:t>
            </a:r>
            <a:r>
              <a:rPr lang="ko-KR" altLang="en-US" b="1" dirty="0" smtClean="0"/>
              <a:t>직원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사용자</a:t>
            </a:r>
            <a:r>
              <a:rPr lang="en-US" altLang="ko-KR" b="1" dirty="0" smtClean="0"/>
              <a:t>)</a:t>
            </a:r>
            <a:r>
              <a:rPr lang="ko-KR" altLang="en-US" b="1" dirty="0"/>
              <a:t> </a:t>
            </a:r>
            <a:r>
              <a:rPr lang="ko-KR" altLang="en-US" b="1" dirty="0" smtClean="0"/>
              <a:t>선택</a:t>
            </a:r>
            <a:endParaRPr lang="en-US" altLang="ko-KR" b="1" dirty="0" smtClean="0"/>
          </a:p>
          <a:p>
            <a:r>
              <a:rPr lang="ko-KR" altLang="en-US" dirty="0" smtClean="0"/>
              <a:t>직원들에게 </a:t>
            </a:r>
            <a:r>
              <a:rPr lang="ko-KR" altLang="en-US" b="1" dirty="0" smtClean="0"/>
              <a:t>앱 설치 안내</a:t>
            </a:r>
            <a:r>
              <a:rPr lang="ko-KR" altLang="en-US" dirty="0" smtClean="0"/>
              <a:t>하면 끝</a:t>
            </a:r>
            <a:r>
              <a:rPr lang="en-US" altLang="ko-KR" dirty="0" smtClean="0"/>
              <a:t>!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비플식권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관리자가 해야 할 일은 단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>
          <a:xfrm>
            <a:off x="168274" y="816367"/>
            <a:ext cx="1443879" cy="711200"/>
          </a:xfrm>
        </p:spPr>
        <p:txBody>
          <a:bodyPr/>
          <a:lstStyle/>
          <a:p>
            <a:r>
              <a:rPr lang="ko-KR" altLang="en-US" dirty="0" smtClean="0"/>
              <a:t>간단 가이드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316" y="2057091"/>
            <a:ext cx="2160000" cy="216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025" y="4327783"/>
            <a:ext cx="2160000" cy="216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782" y="4468582"/>
            <a:ext cx="1305068" cy="171698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2123728" y="2310913"/>
            <a:ext cx="144000" cy="144000"/>
          </a:xfrm>
          <a:prstGeom prst="ellipse">
            <a:avLst/>
          </a:prstGeom>
          <a:solidFill>
            <a:srgbClr val="1E318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356907" y="2310913"/>
            <a:ext cx="144000" cy="144000"/>
          </a:xfrm>
          <a:prstGeom prst="ellipse">
            <a:avLst/>
          </a:prstGeom>
          <a:solidFill>
            <a:srgbClr val="1E318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590085" y="2307738"/>
            <a:ext cx="144000" cy="144000"/>
          </a:xfrm>
          <a:prstGeom prst="ellipse">
            <a:avLst/>
          </a:prstGeom>
          <a:solidFill>
            <a:srgbClr val="1E318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914885" y="4542328"/>
            <a:ext cx="144000" cy="144000"/>
          </a:xfrm>
          <a:prstGeom prst="ellipse">
            <a:avLst/>
          </a:prstGeom>
          <a:solidFill>
            <a:srgbClr val="1E318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580112" y="4542328"/>
            <a:ext cx="144000" cy="144000"/>
          </a:xfrm>
          <a:prstGeom prst="ellipse">
            <a:avLst/>
          </a:prstGeom>
          <a:solidFill>
            <a:srgbClr val="1E318B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내용 개체 틀 6"/>
          <p:cNvSpPr txBox="1">
            <a:spLocks/>
          </p:cNvSpPr>
          <p:nvPr/>
        </p:nvSpPr>
        <p:spPr>
          <a:xfrm>
            <a:off x="2658269" y="4001106"/>
            <a:ext cx="881157" cy="254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ko-KR" altLang="en-US" sz="1000" dirty="0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</a:t>
            </a:r>
            <a:endParaRPr lang="en-US" altLang="ko-KR" sz="1000" dirty="0" smtClean="0">
              <a:solidFill>
                <a:srgbClr val="1E318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내용 개체 틀 6"/>
          <p:cNvSpPr txBox="1">
            <a:spLocks/>
          </p:cNvSpPr>
          <p:nvPr/>
        </p:nvSpPr>
        <p:spPr>
          <a:xfrm>
            <a:off x="4896003" y="4001106"/>
            <a:ext cx="881157" cy="254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ko-KR" altLang="en-US" sz="1000" dirty="0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등록</a:t>
            </a:r>
            <a:endParaRPr lang="en-US" altLang="ko-KR" sz="1000" dirty="0" smtClean="0">
              <a:solidFill>
                <a:srgbClr val="1E318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내용 개체 틀 6"/>
          <p:cNvSpPr txBox="1">
            <a:spLocks/>
          </p:cNvSpPr>
          <p:nvPr/>
        </p:nvSpPr>
        <p:spPr>
          <a:xfrm>
            <a:off x="7133737" y="4001106"/>
            <a:ext cx="881157" cy="254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ko-KR" altLang="en-US" sz="1000" dirty="0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식권 설정</a:t>
            </a:r>
            <a:endParaRPr lang="en-US" altLang="ko-KR" sz="1000" dirty="0" smtClean="0">
              <a:solidFill>
                <a:srgbClr val="1E318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내용 개체 틀 6"/>
          <p:cNvSpPr txBox="1">
            <a:spLocks/>
          </p:cNvSpPr>
          <p:nvPr/>
        </p:nvSpPr>
        <p:spPr>
          <a:xfrm>
            <a:off x="3321245" y="6271337"/>
            <a:ext cx="1175561" cy="254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ko-KR" altLang="en-US" sz="1000" dirty="0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식권 사용자 선택</a:t>
            </a:r>
            <a:endParaRPr lang="en-US" altLang="ko-KR" sz="1000" dirty="0" smtClean="0">
              <a:solidFill>
                <a:srgbClr val="1E318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내용 개체 틀 6"/>
          <p:cNvSpPr txBox="1">
            <a:spLocks/>
          </p:cNvSpPr>
          <p:nvPr/>
        </p:nvSpPr>
        <p:spPr>
          <a:xfrm>
            <a:off x="5906536" y="6271337"/>
            <a:ext cx="1175561" cy="254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ko-KR" altLang="en-US" sz="1000" dirty="0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 설치 안내</a:t>
            </a:r>
            <a:endParaRPr lang="en-US" altLang="ko-KR" sz="1000" dirty="0" smtClean="0">
              <a:solidFill>
                <a:srgbClr val="1E318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715" y="2999636"/>
            <a:ext cx="144000" cy="27491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49" y="2999636"/>
            <a:ext cx="144000" cy="27491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581" y="5270328"/>
            <a:ext cx="144000" cy="27491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280" y="5023800"/>
            <a:ext cx="648072" cy="60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6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9350" t="14444"/>
          <a:stretch/>
        </p:blipFill>
        <p:spPr>
          <a:xfrm>
            <a:off x="1979712" y="2420887"/>
            <a:ext cx="5402397" cy="21839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스퀘어 Bold" panose="020B0600000101010101"/>
              </a:rPr>
              <a:t>4. </a:t>
            </a:r>
            <a:r>
              <a:rPr lang="ko-KR" altLang="en-US" dirty="0" smtClean="0">
                <a:ea typeface="나눔스퀘어 Bold" panose="020B0600000101010101"/>
              </a:rPr>
              <a:t>식권 설정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>
                <a:ea typeface="나눔스퀘어 Bold" panose="020B0600000101010101"/>
              </a:rPr>
              <a:t>설명 </a:t>
            </a:r>
            <a:r>
              <a:rPr lang="ko-KR" altLang="en-US" dirty="0">
                <a:ea typeface="나눔스퀘어 Bold" panose="020B0600000101010101"/>
              </a:rPr>
              <a:t>및 이미지 삽입</a:t>
            </a:r>
            <a:r>
              <a:rPr lang="en-US" altLang="ko-KR" dirty="0">
                <a:ea typeface="나눔스퀘어 Bold" panose="020B0600000101010101"/>
              </a:rPr>
              <a:t>(</a:t>
            </a:r>
            <a:r>
              <a:rPr lang="ko-KR" altLang="en-US" dirty="0">
                <a:ea typeface="나눔스퀘어 Bold" panose="020B0600000101010101"/>
              </a:rPr>
              <a:t>선택</a:t>
            </a:r>
            <a:r>
              <a:rPr lang="en-US" altLang="ko-KR" dirty="0">
                <a:ea typeface="나눔스퀘어 Bold" panose="020B0600000101010101"/>
              </a:rPr>
              <a:t>)</a:t>
            </a:r>
          </a:p>
          <a:p>
            <a:endParaRPr lang="en-US" altLang="ko-KR" dirty="0" smtClean="0">
              <a:solidFill>
                <a:srgbClr val="FFFF00"/>
              </a:solidFill>
            </a:endParaRPr>
          </a:p>
        </p:txBody>
      </p:sp>
      <p:sp>
        <p:nvSpPr>
          <p:cNvPr id="10" name="내용 개체 틀 6"/>
          <p:cNvSpPr txBox="1">
            <a:spLocks/>
          </p:cNvSpPr>
          <p:nvPr/>
        </p:nvSpPr>
        <p:spPr>
          <a:xfrm>
            <a:off x="1835149" y="812792"/>
            <a:ext cx="7049813" cy="1211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식권에 대한 설명 및 이미지를 삽입합니다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한도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이용시간 등 식권 세부 설정 사항은 별도의 입력 없이 사용자의 모바일 앱 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(</a:t>
            </a:r>
            <a:r>
              <a:rPr lang="ko-KR" altLang="en-US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비플페이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)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내 식권 기본정보에서 조회 가능합니다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  <a:endParaRPr lang="en-US" altLang="ko-KR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작성한 설명은 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사용자의 모바일 앱 </a:t>
            </a:r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(</a:t>
            </a:r>
            <a:r>
              <a:rPr lang="ko-KR" altLang="en-US" b="1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비플페이</a:t>
            </a:r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) 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내 식권 기본정보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에서 확인 가능합니다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</p:txBody>
      </p:sp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식권에 </a:t>
            </a:r>
            <a:r>
              <a:rPr lang="ko-KR" altLang="en-US" dirty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대한 설명 및 이미지를 삽입합니다</a:t>
            </a:r>
            <a:r>
              <a:rPr lang="en-US" altLang="ko-KR" dirty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.</a:t>
            </a:r>
            <a:br>
              <a:rPr lang="en-US" altLang="ko-KR" dirty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</a:br>
            <a:endParaRPr lang="en-US" altLang="ko-KR" dirty="0">
              <a:solidFill>
                <a:srgbClr val="003F8E"/>
              </a:solidFill>
              <a:ea typeface="나눔스퀘어 Bold" panose="020B0600000101010101"/>
              <a:sym typeface="Wingdings 3" panose="05040102010807070707" pitchFamily="18" charset="2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50265" y="3339924"/>
            <a:ext cx="5184576" cy="802499"/>
          </a:xfrm>
          <a:prstGeom prst="rect">
            <a:avLst/>
          </a:prstGeom>
          <a:noFill/>
          <a:ln w="15875">
            <a:solidFill>
              <a:srgbClr val="F42D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텍스트 개체 틀 7"/>
          <p:cNvSpPr txBox="1">
            <a:spLocks/>
          </p:cNvSpPr>
          <p:nvPr/>
        </p:nvSpPr>
        <p:spPr>
          <a:xfrm>
            <a:off x="3364633" y="6325086"/>
            <a:ext cx="2133736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사용자의 모바일 </a:t>
            </a:r>
            <a:r>
              <a:rPr lang="en-US" altLang="ko-KR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APP </a:t>
            </a:r>
            <a:r>
              <a:rPr lang="ko-KR" altLang="en-US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화면</a:t>
            </a:r>
            <a:endParaRPr lang="en-US" altLang="ko-KR" dirty="0">
              <a:solidFill>
                <a:srgbClr val="003F8E"/>
              </a:solidFill>
              <a:ea typeface="나눔스퀘어 Bold" panose="020B0600000101010101"/>
              <a:sym typeface="Wingdings 3" panose="05040102010807070707" pitchFamily="18" charset="2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5483272" y="6381328"/>
            <a:ext cx="729574" cy="1827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597280" y="3284984"/>
            <a:ext cx="2296837" cy="3405902"/>
            <a:chOff x="6597280" y="3284984"/>
            <a:chExt cx="2296837" cy="340590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97280" y="3284984"/>
              <a:ext cx="2296837" cy="34059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6732240" y="3546019"/>
              <a:ext cx="288032" cy="243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7251" y="3501008"/>
              <a:ext cx="216000" cy="216000"/>
            </a:xfrm>
            <a:prstGeom prst="rect">
              <a:avLst/>
            </a:prstGeom>
          </p:spPr>
        </p:pic>
      </p:grpSp>
      <p:sp>
        <p:nvSpPr>
          <p:cNvPr id="20" name="타원 19"/>
          <p:cNvSpPr/>
          <p:nvPr/>
        </p:nvSpPr>
        <p:spPr>
          <a:xfrm>
            <a:off x="1950141" y="3222454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660232" y="4604851"/>
            <a:ext cx="2144902" cy="625643"/>
          </a:xfrm>
          <a:prstGeom prst="rect">
            <a:avLst/>
          </a:prstGeom>
          <a:noFill/>
          <a:ln w="15875" cmpd="sng">
            <a:solidFill>
              <a:srgbClr val="F42D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660232" y="5299074"/>
            <a:ext cx="2144902" cy="1341571"/>
          </a:xfrm>
          <a:prstGeom prst="rect">
            <a:avLst/>
          </a:prstGeom>
          <a:noFill/>
          <a:ln w="15875">
            <a:solidFill>
              <a:srgbClr val="F42D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6562290" y="5248833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3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552240" y="4509120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9858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스퀘어 Bold" panose="020B0600000101010101"/>
              </a:rPr>
              <a:t>4. </a:t>
            </a:r>
            <a:r>
              <a:rPr lang="ko-KR" altLang="en-US" dirty="0" smtClean="0">
                <a:ea typeface="나눔스퀘어 Bold" panose="020B0600000101010101"/>
              </a:rPr>
              <a:t>식권 설정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 smtClean="0">
                <a:ea typeface="나눔스퀘어 Bold" panose="020B0600000101010101"/>
              </a:rPr>
              <a:t>식권중지</a:t>
            </a:r>
            <a:r>
              <a:rPr lang="en-US" altLang="ko-KR" dirty="0" smtClean="0">
                <a:ea typeface="나눔스퀘어 Bold" panose="020B0600000101010101"/>
              </a:rPr>
              <a:t>/</a:t>
            </a:r>
            <a:r>
              <a:rPr lang="ko-KR" altLang="en-US" dirty="0" smtClean="0">
                <a:ea typeface="나눔스퀘어 Bold" panose="020B0600000101010101"/>
              </a:rPr>
              <a:t>수정 및 삭제 </a:t>
            </a:r>
            <a:endParaRPr lang="en-US" altLang="ko-KR" dirty="0" smtClean="0">
              <a:solidFill>
                <a:srgbClr val="FFFF00"/>
              </a:solidFill>
            </a:endParaRPr>
          </a:p>
        </p:txBody>
      </p:sp>
      <p:sp>
        <p:nvSpPr>
          <p:cNvPr id="10" name="내용 개체 틀 6"/>
          <p:cNvSpPr txBox="1">
            <a:spLocks/>
          </p:cNvSpPr>
          <p:nvPr/>
        </p:nvSpPr>
        <p:spPr>
          <a:xfrm>
            <a:off x="1835149" y="812792"/>
            <a:ext cx="7049813" cy="1211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식권관리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메뉴에서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중지할 식권을 선택합니다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해당 식권의 우측 상단 파란색 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활성화 버튼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을 클릭해 </a:t>
            </a:r>
            <a:r>
              <a:rPr lang="en-US" altLang="ko-KR" dirty="0" smtClean="0">
                <a:solidFill>
                  <a:srgbClr val="087BD4"/>
                </a:solidFill>
                <a:latin typeface="나눔스퀘어" panose="020B0600000101010101" pitchFamily="50" charset="-127"/>
                <a:ea typeface="나눔스퀘어" panose="020B0600000101010101"/>
              </a:rPr>
              <a:t>OFF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로 설정합니다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해당 식권은 중지 상태로 놓여지며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,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사용자의 </a:t>
            </a:r>
            <a:r>
              <a:rPr lang="ko-KR" altLang="en-US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비플페이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앱에도 해당 식권은 확인되지 않습니다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marL="0" lvl="0" indent="0">
              <a:buNone/>
            </a:pPr>
            <a:endParaRPr lang="en-US" altLang="ko-KR" dirty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※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식권의 </a:t>
            </a:r>
            <a:r>
              <a:rPr lang="ko-KR" altLang="en-US" dirty="0" err="1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중지여부가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월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이용료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과금에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영향을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미치지는 않습니다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</p:txBody>
      </p:sp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식권을 중지 시킬 수 있습니다</a:t>
            </a:r>
            <a:r>
              <a:rPr lang="en-US" altLang="ko-KR" dirty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.</a:t>
            </a:r>
            <a:br>
              <a:rPr lang="en-US" altLang="ko-KR" dirty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</a:br>
            <a:endParaRPr lang="en-US" altLang="ko-KR" dirty="0">
              <a:solidFill>
                <a:srgbClr val="003F8E"/>
              </a:solidFill>
              <a:ea typeface="나눔스퀘어 Bold" panose="020B0600000101010101"/>
              <a:sym typeface="Wingdings 3" panose="05040102010807070707" pitchFamily="18" charset="2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864712" y="2164101"/>
            <a:ext cx="7069780" cy="3381762"/>
            <a:chOff x="1872332" y="1988841"/>
            <a:chExt cx="7069780" cy="338176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332" y="1988841"/>
              <a:ext cx="7069780" cy="33817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537"/>
            <a:stretch/>
          </p:blipFill>
          <p:spPr>
            <a:xfrm>
              <a:off x="1905323" y="2011823"/>
              <a:ext cx="340992" cy="118652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4086994" y="2427238"/>
              <a:ext cx="288032" cy="150366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3988807" y="2319120"/>
              <a:ext cx="180000" cy="180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atin typeface="+mj-ea"/>
                  <a:ea typeface="+mj-ea"/>
                </a:rPr>
                <a:t>2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4839" y="2397078"/>
              <a:ext cx="1450825" cy="898911"/>
            </a:xfrm>
            <a:prstGeom prst="rect">
              <a:avLst/>
            </a:prstGeom>
          </p:spPr>
        </p:pic>
        <p:cxnSp>
          <p:nvCxnSpPr>
            <p:cNvPr id="27" name="직선 화살표 연결선 26"/>
            <p:cNvCxnSpPr/>
            <p:nvPr/>
          </p:nvCxnSpPr>
          <p:spPr>
            <a:xfrm>
              <a:off x="4457605" y="2843502"/>
              <a:ext cx="360040" cy="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/>
            <p:cNvSpPr/>
            <p:nvPr/>
          </p:nvSpPr>
          <p:spPr>
            <a:xfrm>
              <a:off x="4817645" y="2319120"/>
              <a:ext cx="180000" cy="180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atin typeface="+mj-ea"/>
                  <a:ea typeface="+mj-ea"/>
                </a:rPr>
                <a:t>3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1856399" y="2869552"/>
            <a:ext cx="979096" cy="177312"/>
          </a:xfrm>
          <a:prstGeom prst="rect">
            <a:avLst/>
          </a:prstGeom>
          <a:noFill/>
          <a:ln w="158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1774712" y="2761434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746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스퀘어 Bold" panose="020B0600000101010101"/>
              </a:rPr>
              <a:t>4. </a:t>
            </a:r>
            <a:r>
              <a:rPr lang="ko-KR" altLang="en-US" dirty="0" smtClean="0">
                <a:ea typeface="나눔스퀘어 Bold" panose="020B0600000101010101"/>
              </a:rPr>
              <a:t>식권 설정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 smtClean="0">
                <a:ea typeface="나눔스퀘어 Bold" panose="020B0600000101010101"/>
              </a:rPr>
              <a:t>식권중지</a:t>
            </a:r>
            <a:r>
              <a:rPr lang="en-US" altLang="ko-KR" dirty="0" smtClean="0">
                <a:ea typeface="나눔스퀘어 Bold" panose="020B0600000101010101"/>
              </a:rPr>
              <a:t>/</a:t>
            </a:r>
            <a:r>
              <a:rPr lang="ko-KR" altLang="en-US" dirty="0" smtClean="0">
                <a:ea typeface="나눔스퀘어 Bold" panose="020B0600000101010101"/>
              </a:rPr>
              <a:t>수정 및 삭제 </a:t>
            </a:r>
            <a:endParaRPr lang="en-US" altLang="ko-KR" dirty="0" smtClean="0">
              <a:solidFill>
                <a:srgbClr val="FFFF00"/>
              </a:solidFill>
            </a:endParaRPr>
          </a:p>
        </p:txBody>
      </p:sp>
      <p:sp>
        <p:nvSpPr>
          <p:cNvPr id="10" name="내용 개체 틀 6"/>
          <p:cNvSpPr txBox="1">
            <a:spLocks/>
          </p:cNvSpPr>
          <p:nvPr/>
        </p:nvSpPr>
        <p:spPr>
          <a:xfrm>
            <a:off x="1835149" y="812792"/>
            <a:ext cx="7049813" cy="1211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식권관리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메뉴에서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수정 또는 삭제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할 식권을 선택합니다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해당 식권 내 흰 여백 부분을 클릭합니다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ko-KR" altLang="en-US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상세조회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화면 하단의 </a:t>
            </a:r>
            <a:r>
              <a:rPr lang="ko-KR" altLang="en-US" b="1" dirty="0" smtClean="0">
                <a:solidFill>
                  <a:srgbClr val="087BD4"/>
                </a:solidFill>
                <a:latin typeface="나눔스퀘어" panose="020B0600000101010101" pitchFamily="50" charset="-127"/>
                <a:ea typeface="나눔스퀘어" panose="020B0600000101010101"/>
              </a:rPr>
              <a:t>수정</a:t>
            </a:r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/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삭제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버튼을 클릭해 해당 식권을 수정 또는 삭제할 수 있습니다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marL="0" lvl="0" indent="0">
              <a:buNone/>
            </a:pPr>
            <a:endParaRPr lang="en-US" altLang="ko-KR" dirty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※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서비스 이용을 원치 않으실 때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,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식권을 모두 삭제 하셔야만 월 이용료가 청구되지 않습니다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</p:txBody>
      </p:sp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식권 수정 및 삭제를 진행합니다</a:t>
            </a:r>
            <a:r>
              <a:rPr lang="en-US" altLang="ko-KR" dirty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.</a:t>
            </a:r>
            <a:br>
              <a:rPr lang="en-US" altLang="ko-KR" dirty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</a:br>
            <a:endParaRPr lang="en-US" altLang="ko-KR" dirty="0">
              <a:solidFill>
                <a:srgbClr val="003F8E"/>
              </a:solidFill>
              <a:ea typeface="나눔스퀘어 Bold" panose="020B0600000101010101"/>
              <a:sym typeface="Wingdings 3" panose="05040102010807070707" pitchFamily="18" charset="2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864712" y="2164101"/>
            <a:ext cx="7069780" cy="3381762"/>
            <a:chOff x="1872332" y="1988841"/>
            <a:chExt cx="7069780" cy="338176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332" y="1988841"/>
              <a:ext cx="7069780" cy="33817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537"/>
            <a:stretch/>
          </p:blipFill>
          <p:spPr>
            <a:xfrm>
              <a:off x="1905323" y="2011823"/>
              <a:ext cx="340992" cy="118652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2933116" y="2358978"/>
              <a:ext cx="1524490" cy="1000677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2843115" y="2259625"/>
              <a:ext cx="180000" cy="180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atin typeface="+mj-ea"/>
                  <a:ea typeface="+mj-ea"/>
                </a:rPr>
                <a:t>2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1856399" y="2869552"/>
            <a:ext cx="979096" cy="177312"/>
          </a:xfrm>
          <a:prstGeom prst="rect">
            <a:avLst/>
          </a:prstGeom>
          <a:noFill/>
          <a:ln w="158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1774712" y="2761434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909" y="3671017"/>
            <a:ext cx="5256583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직선 화살표 연결선 19"/>
          <p:cNvCxnSpPr/>
          <p:nvPr/>
        </p:nvCxnSpPr>
        <p:spPr>
          <a:xfrm>
            <a:off x="4449986" y="3542469"/>
            <a:ext cx="266030" cy="36258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075854" y="6354585"/>
            <a:ext cx="504057" cy="190810"/>
          </a:xfrm>
          <a:prstGeom prst="rect">
            <a:avLst/>
          </a:prstGeom>
          <a:noFill/>
          <a:ln w="158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5977091" y="6234532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3</a:t>
            </a:r>
            <a:endParaRPr lang="ko-KR" altLang="en-US" sz="1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80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50" y="2509934"/>
            <a:ext cx="7079034" cy="299600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스퀘어 Bold" panose="020B0600000101010101"/>
              </a:rPr>
              <a:t>4. </a:t>
            </a:r>
            <a:r>
              <a:rPr lang="ko-KR" altLang="en-US" dirty="0" smtClean="0">
                <a:ea typeface="나눔스퀘어 Bold" panose="020B0600000101010101"/>
              </a:rPr>
              <a:t>식권 설정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>
                <a:ea typeface="나눔스퀘어 Bold" panose="020B0600000101010101"/>
              </a:rPr>
              <a:t>식대 충전 내역 확인하기</a:t>
            </a:r>
            <a:endParaRPr lang="en-US" altLang="ko-KR" dirty="0" smtClean="0">
              <a:ea typeface="나눔스퀘어 Bold" panose="020B0600000101010101"/>
            </a:endParaRPr>
          </a:p>
          <a:p>
            <a:r>
              <a:rPr lang="en-US" altLang="ko-KR" dirty="0" smtClean="0">
                <a:solidFill>
                  <a:srgbClr val="FFFF00"/>
                </a:solidFill>
                <a:ea typeface="나눔스퀘어 Bold" panose="020B0600000101010101"/>
              </a:rPr>
              <a:t>(</a:t>
            </a:r>
            <a:r>
              <a:rPr lang="ko-KR" altLang="en-US" dirty="0" err="1" smtClean="0">
                <a:solidFill>
                  <a:srgbClr val="FFFF00"/>
                </a:solidFill>
                <a:ea typeface="나눔스퀘어 Bold" panose="020B0600000101010101"/>
              </a:rPr>
              <a:t>충전형</a:t>
            </a:r>
            <a:r>
              <a:rPr lang="en-US" altLang="ko-KR" dirty="0" smtClean="0">
                <a:solidFill>
                  <a:srgbClr val="FFFF00"/>
                </a:solidFill>
                <a:ea typeface="나눔스퀘어 Bold" panose="020B0600000101010101"/>
              </a:rPr>
              <a:t>)</a:t>
            </a:r>
          </a:p>
        </p:txBody>
      </p:sp>
      <p:sp>
        <p:nvSpPr>
          <p:cNvPr id="10" name="내용 개체 틀 6"/>
          <p:cNvSpPr txBox="1">
            <a:spLocks/>
          </p:cNvSpPr>
          <p:nvPr/>
        </p:nvSpPr>
        <p:spPr>
          <a:xfrm>
            <a:off x="1835149" y="812792"/>
            <a:ext cx="7049813" cy="1211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식대충전계좌에 금액을 충전하면 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충전한 금액만큼 보유 한도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가 나타납니다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보유한도 금액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을 클릭하면 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식대 충전 내역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을 조회할 수 있습니다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조회 기간을 설정하여 해당 기간 동안 충전한 내역을 조회합니다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</a:t>
            </a:r>
            <a:r>
              <a:rPr lang="ko-KR" altLang="en-US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엑셀 다운로드’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버튼을 선택하면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식대 충전 내역 정보를 엑셀 파일로 다운로드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할 수 있습니다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발급하기</a:t>
            </a:r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’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를 클릭하여 </a:t>
            </a:r>
            <a:r>
              <a:rPr lang="ko-KR" altLang="en-US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충전금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거래 확인증을 출력할 수 있습니다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endParaRPr lang="en-US" altLang="ko-KR" dirty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marL="0" lvl="0" indent="0">
              <a:buNone/>
            </a:pP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※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사용한 금액만큼 보유 한도가 차감됩니다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marL="0" lvl="0" indent="0">
              <a:buNone/>
            </a:pPr>
            <a:endParaRPr lang="en-US" altLang="ko-KR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/>
            <a:endParaRPr lang="en-US" altLang="ko-KR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/>
            <a:endParaRPr lang="en-US" altLang="ko-KR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식권별</a:t>
            </a:r>
            <a:r>
              <a:rPr lang="ko-KR" altLang="en-US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 식대 충전 내역과 보유 한도를 확인합니다</a:t>
            </a:r>
            <a:r>
              <a:rPr lang="en-US" altLang="ko-KR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.</a:t>
            </a:r>
            <a:endParaRPr lang="en-US" altLang="ko-KR" dirty="0">
              <a:solidFill>
                <a:srgbClr val="003F8E"/>
              </a:solidFill>
              <a:ea typeface="나눔스퀘어 Bold" panose="020B0600000101010101"/>
              <a:sym typeface="Wingdings 3" panose="05040102010807070707" pitchFamily="18" charset="2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210708" y="5042157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3</a:t>
            </a:r>
            <a:endParaRPr lang="ko-KR" altLang="en-US" sz="1000" b="1" dirty="0"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703" y="4651765"/>
            <a:ext cx="3510753" cy="18015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7884368" y="5661248"/>
            <a:ext cx="5760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7488324" y="3916657"/>
            <a:ext cx="522954" cy="838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992359" y="3628625"/>
            <a:ext cx="684097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890490" y="3570344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075703" y="4561765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210708" y="5073060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3</a:t>
            </a:r>
            <a:endParaRPr lang="ko-KR" altLang="en-US" sz="1000" b="1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99" b="-6305"/>
          <a:stretch/>
        </p:blipFill>
        <p:spPr>
          <a:xfrm>
            <a:off x="8172400" y="5060146"/>
            <a:ext cx="402788" cy="31307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8281778" y="5085184"/>
            <a:ext cx="2767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137089" y="4995184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4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7757609" y="5577965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5</a:t>
            </a:r>
            <a:endParaRPr lang="ko-KR" altLang="en-US" sz="1000" b="1" dirty="0">
              <a:latin typeface="+mj-ea"/>
              <a:ea typeface="+mj-ea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616" y="5029135"/>
            <a:ext cx="1219422" cy="44785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269" y="2593259"/>
            <a:ext cx="357188" cy="1524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2" t="29669" r="35189" b="24431"/>
          <a:stretch/>
        </p:blipFill>
        <p:spPr>
          <a:xfrm>
            <a:off x="1922526" y="2865635"/>
            <a:ext cx="708807" cy="11411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775" y="3121348"/>
            <a:ext cx="1827216" cy="1203039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223" y="3114022"/>
            <a:ext cx="1848527" cy="12113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4"/>
          <a:stretch/>
        </p:blipFill>
        <p:spPr>
          <a:xfrm>
            <a:off x="6465651" y="2875160"/>
            <a:ext cx="2339961" cy="24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8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1833213" y="2132856"/>
            <a:ext cx="7053683" cy="2993395"/>
            <a:chOff x="1860501" y="2512542"/>
            <a:chExt cx="7053683" cy="2993395"/>
          </a:xfrm>
        </p:grpSpPr>
        <p:grpSp>
          <p:nvGrpSpPr>
            <p:cNvPr id="27" name="그룹 26"/>
            <p:cNvGrpSpPr/>
            <p:nvPr/>
          </p:nvGrpSpPr>
          <p:grpSpPr>
            <a:xfrm>
              <a:off x="1860501" y="2512542"/>
              <a:ext cx="7053683" cy="2993395"/>
              <a:chOff x="1860501" y="2512542"/>
              <a:chExt cx="7053683" cy="2993395"/>
            </a:xfrm>
          </p:grpSpPr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60501" y="2512542"/>
                <a:ext cx="7053683" cy="29933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30" name="그림 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2318" y="5085184"/>
                <a:ext cx="1147514" cy="386531"/>
              </a:xfrm>
              <a:prstGeom prst="rect">
                <a:avLst/>
              </a:prstGeom>
            </p:spPr>
          </p:pic>
        </p:grp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9012" y="2879626"/>
              <a:ext cx="5541460" cy="1472226"/>
            </a:xfrm>
            <a:prstGeom prst="rect">
              <a:avLst/>
            </a:prstGeom>
          </p:spPr>
        </p:pic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식권 설정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168275" y="760546"/>
            <a:ext cx="1442812" cy="1372310"/>
          </a:xfrm>
        </p:spPr>
        <p:txBody>
          <a:bodyPr/>
          <a:lstStyle/>
          <a:p>
            <a:r>
              <a:rPr lang="ko-KR" altLang="en-US" dirty="0" err="1" smtClean="0"/>
              <a:t>충전금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거래확인증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FFFF00"/>
                </a:solidFill>
              </a:rPr>
              <a:t>(</a:t>
            </a:r>
            <a:r>
              <a:rPr lang="ko-KR" altLang="en-US" dirty="0" err="1" smtClean="0">
                <a:solidFill>
                  <a:srgbClr val="FFFF00"/>
                </a:solidFill>
              </a:rPr>
              <a:t>충전형</a:t>
            </a:r>
            <a:r>
              <a:rPr lang="en-US" altLang="ko-KR" dirty="0" smtClean="0">
                <a:solidFill>
                  <a:srgbClr val="FFFF00"/>
                </a:solidFill>
              </a:rPr>
              <a:t>)</a:t>
            </a:r>
          </a:p>
        </p:txBody>
      </p:sp>
      <p:sp>
        <p:nvSpPr>
          <p:cNvPr id="10" name="내용 개체 틀 6"/>
          <p:cNvSpPr txBox="1">
            <a:spLocks/>
          </p:cNvSpPr>
          <p:nvPr/>
        </p:nvSpPr>
        <p:spPr>
          <a:xfrm>
            <a:off x="1835149" y="812792"/>
            <a:ext cx="7201347" cy="1211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발급하기</a:t>
            </a:r>
            <a:r>
              <a:rPr lang="en-US" altLang="ko-KR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’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를 클릭하여 </a:t>
            </a:r>
            <a:r>
              <a:rPr lang="ko-KR" altLang="en-US" dirty="0" err="1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충전금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거래 확인증을 발급할 수 있습니다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 </a:t>
            </a:r>
            <a:endParaRPr lang="en-US" altLang="ko-KR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lvl="0"/>
            <a:r>
              <a:rPr lang="en-US" altLang="ko-KR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/>
              </a:rPr>
              <a:t>(</a:t>
            </a:r>
            <a:r>
              <a:rPr lang="ko-KR" altLang="en-US" dirty="0" err="1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/>
              </a:rPr>
              <a:t>거래확인증</a:t>
            </a:r>
            <a:r>
              <a:rPr lang="ko-KR" altLang="en-US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/>
              </a:rPr>
              <a:t> 예시</a:t>
            </a:r>
            <a:r>
              <a:rPr lang="en-US" altLang="ko-KR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/>
              </a:rPr>
              <a:t>) </a:t>
            </a:r>
            <a:r>
              <a:rPr lang="ko-KR" altLang="en-US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충전금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거래 확인증을 저장하거나 출력할 수 있습니다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 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본 </a:t>
            </a:r>
            <a:r>
              <a:rPr lang="ko-KR" altLang="en-US" b="1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확인증은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b="1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충전금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납부에 대한 거래확인용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으로 이용 가능합니다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고객님의 편의를 위하여 제공되는 것으로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법적 효력은 없습니다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 </a:t>
            </a:r>
            <a:endParaRPr lang="en-US" altLang="ko-KR" dirty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lvl="0">
              <a:buFont typeface="+mj-ea"/>
              <a:buAutoNum type="circleNumDbPlain" startAt="4"/>
            </a:pPr>
            <a:endParaRPr lang="en-US" altLang="ko-KR" dirty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lvl="0">
              <a:buFont typeface="+mj-ea"/>
              <a:buAutoNum type="circleNumDbPlain" startAt="4"/>
            </a:pPr>
            <a:endParaRPr lang="en-US" altLang="ko-KR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>
              <a:buFont typeface="+mj-ea"/>
              <a:buAutoNum type="circleNumDbPlain" startAt="4"/>
            </a:pPr>
            <a:endParaRPr lang="en-US" altLang="ko-KR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>
              <a:buFont typeface="+mj-ea"/>
              <a:buAutoNum type="circleNumDbPlain" startAt="4"/>
            </a:pPr>
            <a:endParaRPr lang="en-US" altLang="ko-KR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식대 충전 내역에 대하여 거래확인증을 발급할 수 있습니다</a:t>
            </a:r>
            <a:r>
              <a:rPr lang="en-US" altLang="ko-KR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. </a:t>
            </a:r>
            <a:endParaRPr lang="en-US" altLang="ko-KR" dirty="0">
              <a:solidFill>
                <a:srgbClr val="003F8E"/>
              </a:solidFill>
              <a:ea typeface="나눔스퀘어 Bold" panose="020B0600000101010101"/>
              <a:sym typeface="Wingdings 3" panose="05040102010807070707" pitchFamily="18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07904" y="4437112"/>
            <a:ext cx="288032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364" y="2204864"/>
            <a:ext cx="357188" cy="1524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2" t="29669" r="35189" b="24431"/>
          <a:stretch/>
        </p:blipFill>
        <p:spPr>
          <a:xfrm>
            <a:off x="1909292" y="2485672"/>
            <a:ext cx="708807" cy="1141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3" y="2513602"/>
            <a:ext cx="3456384" cy="17736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213" y="2862890"/>
            <a:ext cx="5639293" cy="38064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타원 23"/>
          <p:cNvSpPr/>
          <p:nvPr/>
        </p:nvSpPr>
        <p:spPr>
          <a:xfrm>
            <a:off x="1772084" y="2752985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211498" y="3519977"/>
            <a:ext cx="5760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25" idx="2"/>
          </p:cNvCxnSpPr>
          <p:nvPr/>
        </p:nvCxnSpPr>
        <p:spPr>
          <a:xfrm flipH="1">
            <a:off x="6788977" y="3808009"/>
            <a:ext cx="1710553" cy="986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8682146" y="3449553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6847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50" y="2509934"/>
            <a:ext cx="7079034" cy="299600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스퀘어 Bold" panose="020B0600000101010101"/>
              </a:rPr>
              <a:t>4. </a:t>
            </a:r>
            <a:r>
              <a:rPr lang="ko-KR" altLang="en-US" dirty="0" smtClean="0">
                <a:ea typeface="나눔스퀘어 Bold" panose="020B0600000101010101"/>
              </a:rPr>
              <a:t>식권 설정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식대 충전 가상계좌 </a:t>
            </a:r>
            <a:r>
              <a:rPr lang="ko-KR" altLang="en-US" dirty="0" smtClean="0"/>
              <a:t>관리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FFFF00"/>
                </a:solidFill>
                <a:ea typeface="나눔스퀘어 Bold" panose="020B0600000101010101"/>
              </a:rPr>
              <a:t>(</a:t>
            </a:r>
            <a:r>
              <a:rPr lang="ko-KR" altLang="en-US" dirty="0" err="1" smtClean="0">
                <a:solidFill>
                  <a:srgbClr val="FFFF00"/>
                </a:solidFill>
                <a:ea typeface="나눔스퀘어 Bold" panose="020B0600000101010101"/>
              </a:rPr>
              <a:t>충전형</a:t>
            </a:r>
            <a:r>
              <a:rPr lang="en-US" altLang="ko-KR" dirty="0" smtClean="0">
                <a:solidFill>
                  <a:srgbClr val="FFFF00"/>
                </a:solidFill>
                <a:ea typeface="나눔스퀘어 Bold" panose="020B0600000101010101"/>
              </a:rPr>
              <a:t>)</a:t>
            </a:r>
          </a:p>
        </p:txBody>
      </p:sp>
      <p:sp>
        <p:nvSpPr>
          <p:cNvPr id="10" name="내용 개체 틀 6"/>
          <p:cNvSpPr txBox="1">
            <a:spLocks/>
          </p:cNvSpPr>
          <p:nvPr/>
        </p:nvSpPr>
        <p:spPr>
          <a:xfrm>
            <a:off x="1835149" y="812792"/>
            <a:ext cx="7049813" cy="1211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우측 상단에 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가상계좌 관리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버튼을 클릭합니다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확인하고 싶으신 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가상계좌번호를 선택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해 줍니다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조회 기간을 설정하여 해당 기간 동안 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충전 금액 및 사용 금액을 조회합니다</a:t>
            </a:r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해당 내역을 엑셀 파일로 다운로드 하실 수 있습니다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  <a:endParaRPr lang="en-US" altLang="ko-KR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가상계좌 관리에서 가상계좌 </a:t>
            </a:r>
            <a:r>
              <a:rPr lang="ko-KR" altLang="en-US" dirty="0" err="1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발급확인서</a:t>
            </a:r>
            <a:r>
              <a:rPr lang="ko-KR" altLang="en-US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 다운로드 및 입출금 내역을 관리합니다</a:t>
            </a:r>
            <a:r>
              <a:rPr lang="en-US" altLang="ko-KR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.</a:t>
            </a:r>
            <a:endParaRPr lang="en-US" altLang="ko-KR" dirty="0">
              <a:solidFill>
                <a:srgbClr val="003F8E"/>
              </a:solidFill>
              <a:ea typeface="나눔스퀘어 Bold" panose="020B0600000101010101"/>
              <a:sym typeface="Wingdings 3" panose="05040102010807070707" pitchFamily="18" charset="2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616" y="5029135"/>
            <a:ext cx="1219422" cy="44785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269" y="2593259"/>
            <a:ext cx="357188" cy="1524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2" t="29669" r="35189" b="24431"/>
          <a:stretch/>
        </p:blipFill>
        <p:spPr>
          <a:xfrm>
            <a:off x="1922526" y="2865635"/>
            <a:ext cx="708807" cy="11411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775" y="3121348"/>
            <a:ext cx="1827216" cy="1203039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223" y="3114022"/>
            <a:ext cx="1848527" cy="12113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4"/>
          <a:stretch/>
        </p:blipFill>
        <p:spPr>
          <a:xfrm>
            <a:off x="6465651" y="2875160"/>
            <a:ext cx="2339961" cy="240839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6516216" y="2858015"/>
            <a:ext cx="65380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737" y="3146047"/>
            <a:ext cx="2621928" cy="33008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6" name="타원 15"/>
          <p:cNvSpPr/>
          <p:nvPr/>
        </p:nvSpPr>
        <p:spPr>
          <a:xfrm>
            <a:off x="6409247" y="2791238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93" b="-23180"/>
          <a:stretch/>
        </p:blipFill>
        <p:spPr>
          <a:xfrm>
            <a:off x="4159907" y="3714931"/>
            <a:ext cx="443170" cy="11590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813107" y="3682206"/>
            <a:ext cx="1134173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731378" y="3569458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01627" y="3887946"/>
            <a:ext cx="1134173" cy="147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258424" y="3795814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3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594196" y="3840995"/>
            <a:ext cx="223861" cy="219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477964" y="3788605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4</a:t>
            </a:r>
            <a:endParaRPr lang="ko-KR" altLang="en-US" sz="1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0731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835149" y="2451829"/>
            <a:ext cx="7053683" cy="2993395"/>
            <a:chOff x="1860501" y="2512542"/>
            <a:chExt cx="7053683" cy="2993395"/>
          </a:xfrm>
        </p:grpSpPr>
        <p:grpSp>
          <p:nvGrpSpPr>
            <p:cNvPr id="14" name="그룹 13"/>
            <p:cNvGrpSpPr/>
            <p:nvPr/>
          </p:nvGrpSpPr>
          <p:grpSpPr>
            <a:xfrm>
              <a:off x="1860501" y="2512542"/>
              <a:ext cx="7053683" cy="2993395"/>
              <a:chOff x="1860501" y="2512542"/>
              <a:chExt cx="7053683" cy="2993395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60501" y="2512542"/>
                <a:ext cx="7053683" cy="29933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2318" y="5085184"/>
                <a:ext cx="1147514" cy="386531"/>
              </a:xfrm>
              <a:prstGeom prst="rect">
                <a:avLst/>
              </a:prstGeom>
            </p:spPr>
          </p:pic>
        </p:grp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9012" y="2879626"/>
              <a:ext cx="5541460" cy="1472226"/>
            </a:xfrm>
            <a:prstGeom prst="rect">
              <a:avLst/>
            </a:prstGeom>
          </p:spPr>
        </p:pic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스퀘어 Bold" panose="020B0600000101010101"/>
              </a:rPr>
              <a:t>4. </a:t>
            </a:r>
            <a:r>
              <a:rPr lang="ko-KR" altLang="en-US" dirty="0" smtClean="0">
                <a:ea typeface="나눔스퀘어 Bold" panose="020B0600000101010101"/>
              </a:rPr>
              <a:t>식권 설정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168275" y="760546"/>
            <a:ext cx="1442812" cy="1012270"/>
          </a:xfrm>
        </p:spPr>
        <p:txBody>
          <a:bodyPr/>
          <a:lstStyle/>
          <a:p>
            <a:r>
              <a:rPr lang="ko-KR" altLang="en-US" dirty="0" smtClean="0">
                <a:ea typeface="나눔스퀘어 Bold" panose="020B0600000101010101"/>
              </a:rPr>
              <a:t>식대 충전 가상계좌 관리</a:t>
            </a:r>
            <a:endParaRPr lang="en-US" altLang="ko-KR" dirty="0" smtClean="0">
              <a:ea typeface="나눔스퀘어 Bold" panose="020B0600000101010101"/>
            </a:endParaRPr>
          </a:p>
          <a:p>
            <a:r>
              <a:rPr lang="en-US" altLang="ko-KR" dirty="0" smtClean="0">
                <a:solidFill>
                  <a:srgbClr val="FFFF00"/>
                </a:solidFill>
                <a:ea typeface="나눔스퀘어 Bold" panose="020B0600000101010101"/>
              </a:rPr>
              <a:t>(</a:t>
            </a:r>
            <a:r>
              <a:rPr lang="ko-KR" altLang="en-US" dirty="0" err="1" smtClean="0">
                <a:solidFill>
                  <a:srgbClr val="FFFF00"/>
                </a:solidFill>
                <a:ea typeface="나눔스퀘어 Bold" panose="020B0600000101010101"/>
              </a:rPr>
              <a:t>충전형</a:t>
            </a:r>
            <a:r>
              <a:rPr lang="en-US" altLang="ko-KR" dirty="0" smtClean="0">
                <a:solidFill>
                  <a:srgbClr val="FFFF00"/>
                </a:solidFill>
                <a:ea typeface="나눔스퀘어 Bold" panose="020B0600000101010101"/>
              </a:rPr>
              <a:t>)</a:t>
            </a:r>
          </a:p>
        </p:txBody>
      </p:sp>
      <p:sp>
        <p:nvSpPr>
          <p:cNvPr id="10" name="내용 개체 틀 6"/>
          <p:cNvSpPr txBox="1">
            <a:spLocks/>
          </p:cNvSpPr>
          <p:nvPr/>
        </p:nvSpPr>
        <p:spPr>
          <a:xfrm>
            <a:off x="1835149" y="812792"/>
            <a:ext cx="7049813" cy="1211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가상계좌발급</a:t>
            </a:r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확인서</a:t>
            </a:r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’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버튼을 클릭해 가상계좌 발급확인서를 발급할 수 있습니다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>
              <a:buFont typeface="+mj-ea"/>
              <a:buAutoNum type="circleNumDbPlain"/>
            </a:pPr>
            <a:r>
              <a:rPr lang="en-US" altLang="ko-KR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/>
              </a:rPr>
              <a:t>(</a:t>
            </a:r>
            <a:r>
              <a:rPr lang="ko-KR" altLang="en-US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/>
              </a:rPr>
              <a:t>가상계좌발급확인서 예시</a:t>
            </a:r>
            <a:r>
              <a:rPr lang="en-US" altLang="ko-KR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/>
              </a:rPr>
              <a:t>)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가상계좌발급확인서를 저장하거나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출력할 수 있습니다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 </a:t>
            </a:r>
            <a:r>
              <a:rPr lang="ko-KR" altLang="en-US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본 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확인서는 비즈플레이에서 발급된 가상계좌임을 확인하기 위한 용도로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이용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가능합니다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고객님의 편의를 위하여 제공되는 것으로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법적 효력은 없습니다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 </a:t>
            </a:r>
            <a:endParaRPr lang="en-US" altLang="ko-KR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</p:txBody>
      </p:sp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3F8E"/>
                </a:solidFill>
                <a:sym typeface="Wingdings 3" panose="05040102010807070707" pitchFamily="18" charset="2"/>
              </a:rPr>
              <a:t>가상계좌 </a:t>
            </a:r>
            <a:r>
              <a:rPr lang="ko-KR" altLang="en-US" dirty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발급확인서를</a:t>
            </a:r>
            <a:r>
              <a:rPr lang="ko-KR" altLang="en-US" dirty="0">
                <a:solidFill>
                  <a:srgbClr val="003F8E"/>
                </a:solidFill>
                <a:sym typeface="Wingdings 3" panose="05040102010807070707" pitchFamily="18" charset="2"/>
              </a:rPr>
              <a:t> 발급할 수 있습니다</a:t>
            </a:r>
            <a:r>
              <a:rPr lang="en-US" altLang="ko-KR" dirty="0">
                <a:solidFill>
                  <a:srgbClr val="003F8E"/>
                </a:solidFill>
                <a:sym typeface="Wingdings 3" panose="05040102010807070707" pitchFamily="18" charset="2"/>
              </a:rPr>
              <a:t>.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49" y="4963152"/>
            <a:ext cx="1219422" cy="44785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4"/>
          <a:stretch/>
        </p:blipFill>
        <p:spPr>
          <a:xfrm>
            <a:off x="6465651" y="2825282"/>
            <a:ext cx="2339961" cy="2408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390" y="2791216"/>
            <a:ext cx="2560661" cy="32237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93" b="-23180"/>
          <a:stretch/>
        </p:blipFill>
        <p:spPr>
          <a:xfrm>
            <a:off x="2987824" y="3349473"/>
            <a:ext cx="443170" cy="11590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3776965" y="3332545"/>
            <a:ext cx="743506" cy="138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648276" y="3250723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33" y="3672967"/>
            <a:ext cx="4743696" cy="28556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타원 26"/>
          <p:cNvSpPr/>
          <p:nvPr/>
        </p:nvSpPr>
        <p:spPr>
          <a:xfrm>
            <a:off x="3785438" y="3582967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3654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860501" y="2512542"/>
            <a:ext cx="7053683" cy="2993395"/>
            <a:chOff x="1860501" y="2512542"/>
            <a:chExt cx="7053683" cy="2993395"/>
          </a:xfrm>
        </p:grpSpPr>
        <p:grpSp>
          <p:nvGrpSpPr>
            <p:cNvPr id="14" name="그룹 13"/>
            <p:cNvGrpSpPr/>
            <p:nvPr/>
          </p:nvGrpSpPr>
          <p:grpSpPr>
            <a:xfrm>
              <a:off x="1860501" y="2512542"/>
              <a:ext cx="7053683" cy="2993395"/>
              <a:chOff x="1860501" y="2512542"/>
              <a:chExt cx="7053683" cy="2993395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60501" y="2512542"/>
                <a:ext cx="7053683" cy="299339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2318" y="5085184"/>
                <a:ext cx="1147514" cy="386531"/>
              </a:xfrm>
              <a:prstGeom prst="rect">
                <a:avLst/>
              </a:prstGeom>
            </p:spPr>
          </p:pic>
        </p:grp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7864" y="2879626"/>
              <a:ext cx="5541460" cy="1472226"/>
            </a:xfrm>
            <a:prstGeom prst="rect">
              <a:avLst/>
            </a:prstGeom>
          </p:spPr>
        </p:pic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스퀘어 Bold" panose="020B0600000101010101"/>
              </a:rPr>
              <a:t>4. </a:t>
            </a:r>
            <a:r>
              <a:rPr lang="ko-KR" altLang="en-US" dirty="0" smtClean="0">
                <a:ea typeface="나눔스퀘어 Bold" panose="020B0600000101010101"/>
              </a:rPr>
              <a:t>식권 설정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>
                <a:ea typeface="나눔스퀘어 Bold" panose="020B0600000101010101"/>
              </a:rPr>
              <a:t>식대 </a:t>
            </a:r>
            <a:r>
              <a:rPr lang="ko-KR" altLang="en-US" dirty="0" err="1" smtClean="0">
                <a:ea typeface="나눔스퀘어 Bold" panose="020B0600000101010101"/>
              </a:rPr>
              <a:t>충전금</a:t>
            </a:r>
            <a:endParaRPr lang="en-US" altLang="ko-KR" dirty="0" smtClean="0">
              <a:ea typeface="나눔스퀘어 Bold" panose="020B0600000101010101"/>
            </a:endParaRPr>
          </a:p>
          <a:p>
            <a:r>
              <a:rPr lang="ko-KR" altLang="en-US" dirty="0" smtClean="0">
                <a:ea typeface="나눔스퀘어 Bold" panose="020B0600000101010101"/>
              </a:rPr>
              <a:t>잔액 </a:t>
            </a:r>
            <a:r>
              <a:rPr lang="ko-KR" altLang="en-US" dirty="0" err="1" smtClean="0">
                <a:ea typeface="나눔스퀘어 Bold" panose="020B0600000101010101"/>
              </a:rPr>
              <a:t>알리미</a:t>
            </a:r>
            <a:endParaRPr lang="en-US" altLang="ko-KR" dirty="0" smtClean="0">
              <a:ea typeface="나눔스퀘어 Bold" panose="020B0600000101010101"/>
            </a:endParaRPr>
          </a:p>
          <a:p>
            <a:r>
              <a:rPr lang="en-US" altLang="ko-KR" dirty="0" smtClean="0">
                <a:solidFill>
                  <a:srgbClr val="FFFF00"/>
                </a:solidFill>
                <a:ea typeface="나눔스퀘어 Bold" panose="020B0600000101010101"/>
              </a:rPr>
              <a:t>(</a:t>
            </a:r>
            <a:r>
              <a:rPr lang="ko-KR" altLang="en-US" dirty="0" err="1" smtClean="0">
                <a:solidFill>
                  <a:srgbClr val="FFFF00"/>
                </a:solidFill>
                <a:ea typeface="나눔스퀘어 Bold" panose="020B0600000101010101"/>
              </a:rPr>
              <a:t>충전형</a:t>
            </a:r>
            <a:r>
              <a:rPr lang="en-US" altLang="ko-KR" dirty="0" smtClean="0">
                <a:solidFill>
                  <a:srgbClr val="FFFF00"/>
                </a:solidFill>
              </a:rPr>
              <a:t>)</a:t>
            </a:r>
          </a:p>
        </p:txBody>
      </p:sp>
      <p:sp>
        <p:nvSpPr>
          <p:cNvPr id="10" name="내용 개체 틀 6"/>
          <p:cNvSpPr txBox="1">
            <a:spLocks/>
          </p:cNvSpPr>
          <p:nvPr/>
        </p:nvSpPr>
        <p:spPr>
          <a:xfrm>
            <a:off x="1835149" y="812792"/>
            <a:ext cx="7201347" cy="14159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식권관리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메뉴 우측 상단 </a:t>
            </a:r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잔액 </a:t>
            </a:r>
            <a:r>
              <a:rPr lang="ko-KR" altLang="en-US" b="1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알리미</a:t>
            </a:r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를 클릭해 주세요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발급받은 가상계좌별로 잔액 알림 </a:t>
            </a:r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ON/OFF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설정이 가능합니다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잔액 알림을 설정할 계좌를 </a:t>
            </a:r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‘ON’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처리하면 세부 설정을 할 수 있습니다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 </a:t>
            </a: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잔액 알림 금액은 </a:t>
            </a:r>
            <a:r>
              <a:rPr lang="en-US" altLang="ko-KR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3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차례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설정이 가능합니다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‘+ 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추가하기</a:t>
            </a:r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’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를 클릭하고 금액을 입력해 주세요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>
              <a:buFont typeface="+mj-ea"/>
              <a:buAutoNum type="circleNumDbPlain" startAt="4"/>
            </a:pP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알림을 수신할 담당자를 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최대 </a:t>
            </a:r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3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명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설정할 수 있습니다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 </a:t>
            </a:r>
            <a:r>
              <a:rPr lang="ko-KR" altLang="en-US" dirty="0" err="1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충전금이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지정 잔액 이하로 떨어지면 담당자에게 </a:t>
            </a:r>
            <a:r>
              <a:rPr lang="ko-KR" altLang="en-US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카카오 </a:t>
            </a:r>
            <a:r>
              <a:rPr lang="ko-KR" altLang="en-US" b="1" dirty="0" err="1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알림톡</a:t>
            </a:r>
            <a:r>
              <a:rPr lang="ko-KR" altLang="en-US" dirty="0" err="1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이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발송됩니다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 (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지정 </a:t>
            </a:r>
            <a:r>
              <a:rPr lang="ko-KR" altLang="en-US" dirty="0" err="1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잔액별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1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회 발송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)</a:t>
            </a:r>
          </a:p>
          <a:p>
            <a:pPr marL="0" lvl="0" indent="0">
              <a:buNone/>
            </a:pPr>
            <a:endParaRPr lang="en-US" altLang="ko-KR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/>
            <a:endParaRPr lang="en-US" altLang="ko-KR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/>
            <a:endParaRPr lang="en-US" altLang="ko-KR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가상계좌 </a:t>
            </a:r>
            <a:r>
              <a:rPr lang="ko-KR" altLang="en-US" dirty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내 </a:t>
            </a:r>
            <a:r>
              <a:rPr lang="ko-KR" altLang="en-US" dirty="0" err="1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충전금이</a:t>
            </a:r>
            <a:r>
              <a:rPr lang="ko-KR" altLang="en-US" dirty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 설정한 잔액 이하로 소진될 때 자동으로 알려주는 알림 기능입니다</a:t>
            </a:r>
            <a:r>
              <a:rPr lang="en-US" altLang="ko-KR" dirty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668344" y="2873530"/>
            <a:ext cx="720080" cy="247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3697" y="2228762"/>
            <a:ext cx="3212336" cy="455461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2" name="직선 화살표 연결선 21"/>
          <p:cNvCxnSpPr/>
          <p:nvPr/>
        </p:nvCxnSpPr>
        <p:spPr>
          <a:xfrm flipH="1">
            <a:off x="7452320" y="3121320"/>
            <a:ext cx="517705" cy="842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921679" y="3767277"/>
            <a:ext cx="411473" cy="185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814843" y="3650269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452833" y="4127317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3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452833" y="4599641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4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583028" y="4919405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5</a:t>
            </a:r>
            <a:endParaRPr lang="ko-KR" altLang="en-US" sz="1000" b="1" dirty="0">
              <a:latin typeface="+mj-ea"/>
              <a:ea typeface="+mj-ea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1921" y="3165752"/>
            <a:ext cx="2523196" cy="35002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타원 32"/>
          <p:cNvSpPr/>
          <p:nvPr/>
        </p:nvSpPr>
        <p:spPr>
          <a:xfrm>
            <a:off x="1664610" y="3075752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4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576483" y="2789812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725" y="2587250"/>
            <a:ext cx="357188" cy="1524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2" t="29669" r="35189" b="24431"/>
          <a:stretch/>
        </p:blipFill>
        <p:spPr>
          <a:xfrm>
            <a:off x="1931676" y="2865635"/>
            <a:ext cx="708807" cy="1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3" t="5046" r="6550" b="4248"/>
          <a:stretch/>
        </p:blipFill>
        <p:spPr>
          <a:xfrm>
            <a:off x="5354837" y="2707143"/>
            <a:ext cx="3056419" cy="287662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086161"/>
            <a:ext cx="3133396" cy="44527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스퀘어 Bold" panose="020B0600000101010101"/>
              </a:rPr>
              <a:t>4. </a:t>
            </a:r>
            <a:r>
              <a:rPr lang="ko-KR" altLang="en-US" dirty="0" smtClean="0">
                <a:ea typeface="나눔스퀘어 Bold" panose="020B0600000101010101"/>
              </a:rPr>
              <a:t>식권 설정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>
                <a:ea typeface="나눔스퀘어 Bold" panose="020B0600000101010101"/>
              </a:rPr>
              <a:t>식대 </a:t>
            </a:r>
            <a:r>
              <a:rPr lang="ko-KR" altLang="en-US" dirty="0" err="1" smtClean="0">
                <a:ea typeface="나눔스퀘어 Bold" panose="020B0600000101010101"/>
              </a:rPr>
              <a:t>충전금</a:t>
            </a:r>
            <a:endParaRPr lang="en-US" altLang="ko-KR" dirty="0" smtClean="0">
              <a:ea typeface="나눔스퀘어 Bold" panose="020B0600000101010101"/>
            </a:endParaRPr>
          </a:p>
          <a:p>
            <a:r>
              <a:rPr lang="ko-KR" altLang="en-US" dirty="0" smtClean="0">
                <a:ea typeface="나눔스퀘어 Bold" panose="020B0600000101010101"/>
              </a:rPr>
              <a:t>잔액 </a:t>
            </a:r>
            <a:r>
              <a:rPr lang="ko-KR" altLang="en-US" dirty="0" err="1" smtClean="0">
                <a:ea typeface="나눔스퀘어 Bold" panose="020B0600000101010101"/>
              </a:rPr>
              <a:t>알리미</a:t>
            </a:r>
            <a:endParaRPr lang="en-US" altLang="ko-KR" dirty="0" smtClean="0">
              <a:ea typeface="나눔스퀘어 Bold" panose="020B0600000101010101"/>
            </a:endParaRPr>
          </a:p>
          <a:p>
            <a:r>
              <a:rPr lang="en-US" altLang="ko-KR" dirty="0" smtClean="0">
                <a:solidFill>
                  <a:srgbClr val="FFFF00"/>
                </a:solidFill>
                <a:ea typeface="나눔스퀘어 Bold" panose="020B0600000101010101"/>
              </a:rPr>
              <a:t>(</a:t>
            </a:r>
            <a:r>
              <a:rPr lang="ko-KR" altLang="en-US" dirty="0" err="1" smtClean="0">
                <a:solidFill>
                  <a:srgbClr val="FFFF00"/>
                </a:solidFill>
                <a:ea typeface="나눔스퀘어 Bold" panose="020B0600000101010101"/>
              </a:rPr>
              <a:t>충전형</a:t>
            </a:r>
            <a:r>
              <a:rPr lang="en-US" altLang="ko-KR" dirty="0" smtClean="0">
                <a:solidFill>
                  <a:srgbClr val="FFFF00"/>
                </a:solidFill>
                <a:ea typeface="나눔스퀘어 Bold" panose="020B0600000101010101"/>
              </a:rPr>
              <a:t>)</a:t>
            </a:r>
          </a:p>
        </p:txBody>
      </p:sp>
      <p:sp>
        <p:nvSpPr>
          <p:cNvPr id="10" name="내용 개체 틀 6"/>
          <p:cNvSpPr txBox="1">
            <a:spLocks/>
          </p:cNvSpPr>
          <p:nvPr/>
        </p:nvSpPr>
        <p:spPr>
          <a:xfrm>
            <a:off x="1835149" y="812792"/>
            <a:ext cx="7201347" cy="14159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잔액 알림 금액 </a:t>
            </a:r>
            <a:r>
              <a:rPr lang="en-US" altLang="ko-KR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3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차례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설정</a:t>
            </a:r>
            <a:endParaRPr lang="en-US" altLang="ko-KR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marL="268288" lvl="0" indent="0">
              <a:buNone/>
            </a:pPr>
            <a:r>
              <a:rPr lang="en-US" altLang="ko-KR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/>
              </a:rPr>
              <a:t>&gt; 200</a:t>
            </a:r>
            <a:r>
              <a:rPr lang="ko-KR" altLang="en-US" dirty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/>
              </a:rPr>
              <a:t>만원 이하로 떨어지면 알림 </a:t>
            </a:r>
            <a:r>
              <a:rPr lang="en-US" altLang="ko-KR" dirty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/>
              </a:rPr>
              <a:t>/ </a:t>
            </a:r>
            <a:r>
              <a:rPr lang="en-US" altLang="ko-KR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/>
              </a:rPr>
              <a:t>50</a:t>
            </a:r>
            <a:r>
              <a:rPr lang="ko-KR" altLang="en-US" dirty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/>
              </a:rPr>
              <a:t>만원 이하로 떨어지면 알림 </a:t>
            </a:r>
            <a:r>
              <a:rPr lang="en-US" altLang="ko-KR" dirty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/>
              </a:rPr>
              <a:t>/ 10</a:t>
            </a:r>
            <a:r>
              <a:rPr lang="ko-KR" altLang="en-US" dirty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/>
              </a:rPr>
              <a:t>만원 이하로 떨어지면 </a:t>
            </a:r>
            <a:r>
              <a:rPr lang="ko-KR" altLang="en-US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/>
              </a:rPr>
              <a:t>알림</a:t>
            </a:r>
            <a:endParaRPr lang="en-US" altLang="ko-KR" dirty="0" smtClean="0">
              <a:solidFill>
                <a:srgbClr val="0085D3"/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lvl="0">
              <a:buFont typeface="+mj-ea"/>
              <a:buAutoNum type="circleNumDbPlain" startAt="2"/>
            </a:pP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알림 수신 담당자 설정</a:t>
            </a:r>
            <a:endParaRPr lang="en-US" altLang="ko-KR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lvl="0">
              <a:buFont typeface="+mj-ea"/>
              <a:buAutoNum type="circleNumDbPlain" startAt="2"/>
            </a:pPr>
            <a:r>
              <a:rPr lang="ko-KR" altLang="en-US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충전금이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2,000,000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원 이하로 소진되면 담당자 </a:t>
            </a:r>
            <a:r>
              <a:rPr lang="ko-KR" altLang="en-US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알림톡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발송</a:t>
            </a:r>
            <a:endParaRPr lang="en-US" altLang="ko-KR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lvl="0">
              <a:buAutoNum type="circleNumDbPlain" startAt="2"/>
            </a:pPr>
            <a:endParaRPr lang="en-US" altLang="ko-KR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잔액 </a:t>
            </a:r>
            <a:r>
              <a:rPr lang="ko-KR" altLang="en-US" dirty="0" err="1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알리미</a:t>
            </a:r>
            <a:r>
              <a:rPr lang="ko-KR" altLang="en-US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 설정 예시</a:t>
            </a:r>
            <a:endParaRPr lang="en-US" altLang="ko-KR" dirty="0">
              <a:solidFill>
                <a:srgbClr val="003F8E"/>
              </a:solidFill>
              <a:ea typeface="나눔스퀘어 Bold" panose="020B0600000101010101"/>
              <a:sym typeface="Wingdings 3" panose="05040102010807070707" pitchFamily="18" charset="2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67886" y="4005064"/>
            <a:ext cx="2088232" cy="632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023770" y="4637934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023770" y="3915064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437" y="2863917"/>
            <a:ext cx="265220" cy="705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99" y="2724274"/>
            <a:ext cx="2710599" cy="525238"/>
          </a:xfrm>
          <a:prstGeom prst="rect">
            <a:avLst/>
          </a:prstGeom>
        </p:spPr>
      </p:pic>
      <p:sp>
        <p:nvSpPr>
          <p:cNvPr id="31" name="타원 30"/>
          <p:cNvSpPr/>
          <p:nvPr/>
        </p:nvSpPr>
        <p:spPr>
          <a:xfrm>
            <a:off x="5265241" y="2618920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3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96136" y="3573016"/>
            <a:ext cx="36004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45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45"/>
          <a:stretch/>
        </p:blipFill>
        <p:spPr>
          <a:xfrm>
            <a:off x="1835150" y="2024064"/>
            <a:ext cx="7195530" cy="29891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67588" y="491488"/>
            <a:ext cx="1443433" cy="857478"/>
          </a:xfrm>
        </p:spPr>
        <p:txBody>
          <a:bodyPr/>
          <a:lstStyle/>
          <a:p>
            <a:r>
              <a:rPr lang="en-US" altLang="ko-KR" dirty="0" smtClean="0">
                <a:ea typeface="나눔스퀘어 Bold" panose="020B0600000101010101"/>
              </a:rPr>
              <a:t>5. </a:t>
            </a:r>
            <a:r>
              <a:rPr lang="ko-KR" altLang="en-US" dirty="0" smtClean="0">
                <a:ea typeface="나눔스퀘어 Bold" panose="020B0600000101010101"/>
              </a:rPr>
              <a:t>식권이용내역</a:t>
            </a:r>
            <a:r>
              <a:rPr lang="en-US" altLang="ko-KR" dirty="0" smtClean="0">
                <a:ea typeface="나눔스퀘어 Bold" panose="020B0600000101010101"/>
              </a:rPr>
              <a:t/>
            </a:r>
            <a:br>
              <a:rPr lang="en-US" altLang="ko-KR" dirty="0" smtClean="0">
                <a:ea typeface="나눔스퀘어 Bold" panose="020B0600000101010101"/>
              </a:rPr>
            </a:br>
            <a:r>
              <a:rPr lang="en-US" altLang="ko-KR" dirty="0" smtClean="0">
                <a:ea typeface="나눔스퀘어 Bold" panose="020B0600000101010101"/>
              </a:rPr>
              <a:t>    (</a:t>
            </a:r>
            <a:r>
              <a:rPr lang="ko-KR" altLang="en-US" dirty="0" err="1" smtClean="0">
                <a:ea typeface="나눔스퀘어 Bold" panose="020B0600000101010101"/>
              </a:rPr>
              <a:t>식권영수증</a:t>
            </a:r>
            <a:r>
              <a:rPr lang="en-US" altLang="ko-KR" dirty="0" smtClean="0">
                <a:ea typeface="나눔스퀘어 Bold" panose="020B0600000101010101"/>
              </a:rPr>
              <a:t>) </a:t>
            </a:r>
            <a:r>
              <a:rPr lang="ko-KR" altLang="en-US" dirty="0">
                <a:ea typeface="나눔스퀘어 Bold" panose="020B0600000101010101"/>
              </a:rPr>
              <a:t>확인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168275" y="1014045"/>
            <a:ext cx="1442812" cy="711200"/>
          </a:xfrm>
        </p:spPr>
        <p:txBody>
          <a:bodyPr/>
          <a:lstStyle/>
          <a:p>
            <a:r>
              <a:rPr lang="ko-KR" altLang="en-US" dirty="0" err="1" smtClean="0">
                <a:ea typeface="나눔스퀘어 Bold" panose="020B0600000101010101"/>
              </a:rPr>
              <a:t>식권영수증</a:t>
            </a:r>
            <a:r>
              <a:rPr lang="ko-KR" altLang="en-US" dirty="0" smtClean="0">
                <a:ea typeface="나눔스퀘어 Bold" panose="020B0600000101010101"/>
              </a:rPr>
              <a:t> 메뉴</a:t>
            </a:r>
            <a:endParaRPr lang="en-US" altLang="ko-KR" dirty="0" smtClean="0">
              <a:solidFill>
                <a:srgbClr val="FFFF00"/>
              </a:solidFill>
              <a:ea typeface="나눔스퀘어 Bold" panose="020B0600000101010101"/>
            </a:endParaRPr>
          </a:p>
        </p:txBody>
      </p:sp>
      <p:sp>
        <p:nvSpPr>
          <p:cNvPr id="10" name="내용 개체 틀 6"/>
          <p:cNvSpPr txBox="1">
            <a:spLocks/>
          </p:cNvSpPr>
          <p:nvPr/>
        </p:nvSpPr>
        <p:spPr>
          <a:xfrm>
            <a:off x="1835149" y="812792"/>
            <a:ext cx="7049813" cy="1211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기간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부서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프로젝트 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/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현장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dirty="0" err="1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사업장별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해당하는 조건의 거래내역을 조회할 수 있습니다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목록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클릭 시 영수증 조회가 가능하며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en-US" altLang="ko-KR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 </a:t>
            </a:r>
            <a:r>
              <a:rPr lang="ko-KR" altLang="en-US" b="1" dirty="0" err="1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함께결제</a:t>
            </a:r>
            <a:r>
              <a:rPr lang="ko-KR" altLang="en-US" b="1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＇</a:t>
            </a:r>
            <a:r>
              <a:rPr lang="ko-KR" altLang="en-US" dirty="0" err="1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/>
              </a:rPr>
              <a:t>클릭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시 영수증 하단에 사용자와 결제금액을 조회할 수 있습니다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  <a:endParaRPr lang="en-US" altLang="ko-KR" dirty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lvl="0"/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</a:t>
            </a:r>
            <a:r>
              <a:rPr lang="ko-KR" altLang="en-US" b="1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식권영수증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출력‘ </a:t>
            </a:r>
            <a:r>
              <a:rPr lang="en-US" altLang="ko-KR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&gt; </a:t>
            </a:r>
            <a:r>
              <a:rPr lang="ko-KR" altLang="en-US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목록</a:t>
            </a:r>
            <a:r>
              <a:rPr lang="en-US" altLang="ko-KR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/</a:t>
            </a:r>
            <a:r>
              <a:rPr lang="ko-KR" altLang="en-US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상세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선택하여 출력이 가능합니다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 </a:t>
            </a:r>
            <a:endParaRPr lang="en-US" altLang="ko-KR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r>
              <a:rPr lang="en-US" altLang="ko-KR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</a:t>
            </a:r>
            <a:r>
              <a:rPr lang="ko-KR" altLang="en-US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엑셀 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다운로드</a:t>
            </a:r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’       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버튼을 선택하면 거래내역 정보를 엑셀 파일로 다운로드 할 수 있습니다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endParaRPr lang="en-US" altLang="ko-KR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식권영수증</a:t>
            </a:r>
            <a:r>
              <a:rPr lang="ko-KR" altLang="en-US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 메뉴에서 </a:t>
            </a:r>
            <a:r>
              <a:rPr lang="ko-KR" altLang="en-US" b="1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모든 식권의 이용내역</a:t>
            </a:r>
            <a:r>
              <a:rPr lang="ko-KR" altLang="en-US" dirty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을</a:t>
            </a:r>
            <a:r>
              <a:rPr lang="ko-KR" altLang="en-US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 확인합니다</a:t>
            </a:r>
            <a:r>
              <a:rPr lang="en-US" altLang="ko-KR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.</a:t>
            </a:r>
            <a:endParaRPr lang="en-US" altLang="ko-KR" dirty="0">
              <a:solidFill>
                <a:srgbClr val="003F8E"/>
              </a:solidFill>
              <a:ea typeface="나눔스퀘어 Bold" panose="020B0600000101010101"/>
              <a:sym typeface="Wingdings 3" panose="05040102010807070707" pitchFamily="18" charset="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32989" y="2272578"/>
            <a:ext cx="1096311" cy="22019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119857" y="2350575"/>
            <a:ext cx="3626712" cy="176461"/>
          </a:xfrm>
          <a:prstGeom prst="rect">
            <a:avLst/>
          </a:prstGeom>
          <a:noFill/>
          <a:ln w="158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675849" y="2919433"/>
            <a:ext cx="352535" cy="201683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7556468" y="2791814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669" y="1454406"/>
            <a:ext cx="223595" cy="210443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8726452" y="2089486"/>
            <a:ext cx="235718" cy="21508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8638574" y="2020018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4</a:t>
            </a:r>
            <a:endParaRPr lang="ko-KR" altLang="en-US" sz="1000" b="1" dirty="0">
              <a:latin typeface="+mj-ea"/>
              <a:ea typeface="+mj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785598"/>
            <a:ext cx="2105248" cy="3683816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5316979" y="5877272"/>
            <a:ext cx="1947674" cy="504056"/>
          </a:xfrm>
          <a:prstGeom prst="rect">
            <a:avLst/>
          </a:prstGeom>
          <a:noFill/>
          <a:ln w="158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5745275" y="3391132"/>
            <a:ext cx="1514977" cy="2932946"/>
            <a:chOff x="5745275" y="3391132"/>
            <a:chExt cx="1514977" cy="2932946"/>
          </a:xfrm>
        </p:grpSpPr>
        <p:sp>
          <p:nvSpPr>
            <p:cNvPr id="45" name="직사각형 44"/>
            <p:cNvSpPr/>
            <p:nvPr/>
          </p:nvSpPr>
          <p:spPr>
            <a:xfrm>
              <a:off x="5745275" y="3391132"/>
              <a:ext cx="1514977" cy="1356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dirty="0" smtClean="0">
                  <a:solidFill>
                    <a:schemeClr val="bg2">
                      <a:lumMod val="50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김제로</a:t>
              </a:r>
              <a:r>
                <a:rPr lang="ko-KR" altLang="en-US" sz="600" dirty="0" smtClean="0">
                  <a:solidFill>
                    <a:schemeClr val="bg2">
                      <a:lumMod val="50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 </a:t>
              </a:r>
              <a:r>
                <a:rPr lang="en-US" altLang="ko-KR" sz="650" dirty="0" smtClean="0">
                  <a:solidFill>
                    <a:schemeClr val="bg2">
                      <a:lumMod val="50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en-US" altLang="ko-KR" sz="700" dirty="0" smtClean="0">
                  <a:solidFill>
                    <a:schemeClr val="bg2">
                      <a:lumMod val="50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010-1122-3344</a:t>
              </a:r>
              <a:endParaRPr lang="ko-KR" altLang="en-US" sz="700" dirty="0">
                <a:solidFill>
                  <a:schemeClr val="bg2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480447" y="6054517"/>
              <a:ext cx="493439" cy="1424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dirty="0" smtClean="0">
                  <a:solidFill>
                    <a:schemeClr val="bg2">
                      <a:lumMod val="50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김제로</a:t>
              </a:r>
              <a:r>
                <a:rPr lang="ko-KR" altLang="en-US" sz="650" dirty="0" smtClean="0">
                  <a:solidFill>
                    <a:schemeClr val="bg2">
                      <a:lumMod val="50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 </a:t>
              </a:r>
              <a:endParaRPr lang="ko-KR" altLang="en-US" sz="650" dirty="0">
                <a:solidFill>
                  <a:schemeClr val="bg2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507526" y="5937416"/>
              <a:ext cx="466360" cy="118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dirty="0" err="1" smtClean="0">
                  <a:solidFill>
                    <a:schemeClr val="bg2">
                      <a:lumMod val="50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박비플</a:t>
              </a:r>
              <a:r>
                <a:rPr lang="ko-KR" altLang="en-US" sz="650" dirty="0" smtClean="0">
                  <a:solidFill>
                    <a:schemeClr val="bg2">
                      <a:lumMod val="50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 </a:t>
              </a:r>
              <a:endParaRPr lang="ko-KR" altLang="en-US" sz="650" dirty="0">
                <a:solidFill>
                  <a:schemeClr val="bg2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462639" y="6181639"/>
              <a:ext cx="510106" cy="1424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700" dirty="0" err="1" smtClean="0">
                  <a:solidFill>
                    <a:schemeClr val="bg2">
                      <a:lumMod val="50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이쿠콘</a:t>
              </a:r>
              <a:r>
                <a:rPr lang="ko-KR" altLang="en-US" sz="650" dirty="0" smtClean="0">
                  <a:solidFill>
                    <a:schemeClr val="bg2">
                      <a:lumMod val="50000"/>
                    </a:schemeClr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 </a:t>
              </a:r>
              <a:endParaRPr lang="ko-KR" altLang="en-US" sz="650" dirty="0">
                <a:solidFill>
                  <a:schemeClr val="bg2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989" y="4581129"/>
            <a:ext cx="1096311" cy="4320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647" y="2089487"/>
            <a:ext cx="2184029" cy="197902"/>
          </a:xfrm>
          <a:prstGeom prst="rect">
            <a:avLst/>
          </a:prstGeom>
        </p:spPr>
      </p:pic>
      <p:sp>
        <p:nvSpPr>
          <p:cNvPr id="27" name="타원 26"/>
          <p:cNvSpPr/>
          <p:nvPr/>
        </p:nvSpPr>
        <p:spPr>
          <a:xfrm>
            <a:off x="3036043" y="2254391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271" y="2305513"/>
            <a:ext cx="397947" cy="1457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788" y="2325341"/>
            <a:ext cx="815622" cy="217949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8142788" y="2325341"/>
            <a:ext cx="815622" cy="21795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8055486" y="2224955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3</a:t>
            </a:r>
            <a:endParaRPr lang="ko-KR" altLang="en-US" sz="1000" b="1" dirty="0">
              <a:latin typeface="+mj-ea"/>
              <a:ea typeface="+mj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7235155" y="3117736"/>
            <a:ext cx="440694" cy="44427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16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997" y="2425508"/>
            <a:ext cx="7072926" cy="38812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0" name="내용 개체 틀 6"/>
          <p:cNvSpPr txBox="1">
            <a:spLocks/>
          </p:cNvSpPr>
          <p:nvPr/>
        </p:nvSpPr>
        <p:spPr>
          <a:xfrm>
            <a:off x="1835149" y="812792"/>
            <a:ext cx="7049813" cy="1211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b="1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비플식권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(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  <a:hlinkClick r:id="rId3"/>
              </a:rPr>
              <a:t>www.mealzeropay.com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)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에 접속합니다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홈페이지 화면 상단의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회원가입을 클릭합니다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endParaRPr lang="en-US" altLang="ko-KR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  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 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후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비플식권</a:t>
            </a:r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사용이 가능합니다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lang="en-US" altLang="ko-KR" dirty="0" smtClean="0">
              <a:solidFill>
                <a:srgbClr val="0085D3"/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marL="0" lvl="0" indent="0"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※  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채널 내 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경리나라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/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비즈플레이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/SERP/FLOW) 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회원가입 시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비플식권</a:t>
            </a:r>
            <a:r>
              <a:rPr lang="ko-KR" altLang="en-US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 버튼을 클릭하여 진행합니다</a:t>
            </a:r>
            <a:r>
              <a:rPr lang="en-US" altLang="ko-KR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  <a:endParaRPr lang="en-US" altLang="ko-KR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/>
            </a:endParaRPr>
          </a:p>
        </p:txBody>
      </p:sp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비플식권</a:t>
            </a:r>
            <a:r>
              <a:rPr lang="ko-KR" altLang="en-US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 사용을 위해 회원가입을 진행합니다</a:t>
            </a:r>
            <a:r>
              <a:rPr lang="en-US" altLang="ko-KR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.</a:t>
            </a:r>
            <a:endParaRPr lang="en-US" altLang="ko-KR" dirty="0">
              <a:solidFill>
                <a:srgbClr val="003F8E"/>
              </a:solidFill>
              <a:ea typeface="나눔스퀘어 Bold" panose="020B0600000101010101"/>
              <a:sym typeface="Wingdings 3" panose="05040102010807070707" pitchFamily="18" charset="2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72452" y="2487718"/>
            <a:ext cx="691903" cy="269720"/>
          </a:xfrm>
          <a:prstGeom prst="rect">
            <a:avLst/>
          </a:prstGeom>
          <a:noFill/>
          <a:ln w="158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스퀘어 Bold" panose="020B0600000101010101"/>
              </a:rPr>
              <a:t>1. </a:t>
            </a:r>
            <a:r>
              <a:rPr lang="ko-KR" altLang="en-US" dirty="0" smtClean="0">
                <a:ea typeface="나눔스퀘어 Bold" panose="020B0600000101010101"/>
              </a:rPr>
              <a:t>회원가입 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640887" y="2375169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88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1835149" y="1791137"/>
            <a:ext cx="7191532" cy="3054093"/>
            <a:chOff x="1841652" y="1988839"/>
            <a:chExt cx="7191532" cy="305409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1652" y="1988839"/>
              <a:ext cx="7191532" cy="3054093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7795" y="2603658"/>
              <a:ext cx="1907487" cy="1224000"/>
            </a:xfrm>
            <a:prstGeom prst="rect">
              <a:avLst/>
            </a:prstGeom>
          </p:spPr>
        </p:pic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67588" y="491488"/>
            <a:ext cx="1443433" cy="857478"/>
          </a:xfrm>
        </p:spPr>
        <p:txBody>
          <a:bodyPr/>
          <a:lstStyle/>
          <a:p>
            <a:r>
              <a:rPr lang="en-US" altLang="ko-KR" dirty="0" smtClean="0">
                <a:ea typeface="나눔스퀘어 Bold" panose="020B0600000101010101"/>
              </a:rPr>
              <a:t>5. </a:t>
            </a:r>
            <a:r>
              <a:rPr lang="ko-KR" altLang="en-US" dirty="0" smtClean="0">
                <a:ea typeface="나눔스퀘어 Bold" panose="020B0600000101010101"/>
              </a:rPr>
              <a:t>식권이용내역</a:t>
            </a:r>
            <a:r>
              <a:rPr lang="en-US" altLang="ko-KR" dirty="0" smtClean="0">
                <a:ea typeface="나눔스퀘어 Bold" panose="020B0600000101010101"/>
              </a:rPr>
              <a:t/>
            </a:r>
            <a:br>
              <a:rPr lang="en-US" altLang="ko-KR" dirty="0" smtClean="0">
                <a:ea typeface="나눔스퀘어 Bold" panose="020B0600000101010101"/>
              </a:rPr>
            </a:br>
            <a:r>
              <a:rPr lang="en-US" altLang="ko-KR" dirty="0" smtClean="0">
                <a:ea typeface="나눔스퀘어 Bold" panose="020B0600000101010101"/>
              </a:rPr>
              <a:t>    (</a:t>
            </a:r>
            <a:r>
              <a:rPr lang="ko-KR" altLang="en-US" dirty="0" err="1" smtClean="0">
                <a:ea typeface="나눔스퀘어 Bold" panose="020B0600000101010101"/>
              </a:rPr>
              <a:t>식권관리</a:t>
            </a:r>
            <a:r>
              <a:rPr lang="en-US" altLang="ko-KR" dirty="0" smtClean="0">
                <a:ea typeface="나눔스퀘어 Bold" panose="020B0600000101010101"/>
              </a:rPr>
              <a:t>) </a:t>
            </a:r>
            <a:r>
              <a:rPr lang="ko-KR" altLang="en-US" dirty="0">
                <a:ea typeface="나눔스퀘어 Bold" panose="020B0600000101010101"/>
              </a:rPr>
              <a:t>확인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168275" y="1014045"/>
            <a:ext cx="1442812" cy="711200"/>
          </a:xfrm>
        </p:spPr>
        <p:txBody>
          <a:bodyPr/>
          <a:lstStyle/>
          <a:p>
            <a:r>
              <a:rPr lang="ko-KR" altLang="en-US" dirty="0" err="1" smtClean="0">
                <a:ea typeface="나눔스퀘어 Bold" panose="020B0600000101010101"/>
              </a:rPr>
              <a:t>식권관리</a:t>
            </a:r>
            <a:r>
              <a:rPr lang="ko-KR" altLang="en-US" dirty="0" smtClean="0">
                <a:ea typeface="나눔스퀘어 Bold" panose="020B0600000101010101"/>
              </a:rPr>
              <a:t> 메뉴</a:t>
            </a:r>
            <a:endParaRPr lang="en-US" altLang="ko-KR" dirty="0" smtClean="0">
              <a:solidFill>
                <a:srgbClr val="FFFF00"/>
              </a:solidFill>
              <a:ea typeface="나눔스퀘어 Bold" panose="020B0600000101010101"/>
            </a:endParaRPr>
          </a:p>
        </p:txBody>
      </p:sp>
      <p:sp>
        <p:nvSpPr>
          <p:cNvPr id="10" name="내용 개체 틀 6"/>
          <p:cNvSpPr txBox="1">
            <a:spLocks/>
          </p:cNvSpPr>
          <p:nvPr/>
        </p:nvSpPr>
        <p:spPr>
          <a:xfrm>
            <a:off x="1835149" y="812792"/>
            <a:ext cx="7049813" cy="1211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각 </a:t>
            </a:r>
            <a:r>
              <a:rPr lang="ko-KR" altLang="en-US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식권별로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이번 달에 사용한 금액을 한 눈에 확인할 수 있습니다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이달의 사용금액</a:t>
            </a:r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’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을 클릭하면 </a:t>
            </a:r>
            <a:r>
              <a:rPr lang="ko-KR" altLang="en-US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식권별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당월 이용내역을 확인할 수 있습니다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기본적으로 당월 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1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일부터 현재까지 이용 내역이 조회되며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기간을 설정하여 조회할 수 있습니다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식권 사용내역을 엑셀 파일로 일괄 다운로드하여 확인할 수 있습니다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식권관리</a:t>
            </a:r>
            <a:r>
              <a:rPr lang="ko-KR" altLang="en-US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 메뉴에서 </a:t>
            </a:r>
            <a:r>
              <a:rPr lang="ko-KR" altLang="en-US" b="1" dirty="0" err="1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식권별</a:t>
            </a:r>
            <a:r>
              <a:rPr lang="ko-KR" altLang="en-US" b="1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 이용내역</a:t>
            </a:r>
            <a:r>
              <a:rPr lang="ko-KR" altLang="en-US" dirty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을</a:t>
            </a:r>
            <a:r>
              <a:rPr lang="ko-KR" altLang="en-US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 확인합니다</a:t>
            </a:r>
            <a:r>
              <a:rPr lang="en-US" altLang="ko-KR" dirty="0" smtClean="0">
                <a:solidFill>
                  <a:srgbClr val="003F8E"/>
                </a:solidFill>
                <a:sym typeface="Wingdings 3" panose="05040102010807070707" pitchFamily="18" charset="2"/>
              </a:rPr>
              <a:t>.</a:t>
            </a:r>
            <a:endParaRPr lang="en-US" altLang="ko-KR" dirty="0">
              <a:solidFill>
                <a:srgbClr val="003F8E"/>
              </a:solidFill>
              <a:sym typeface="Wingdings 3" panose="05040102010807070707" pitchFamily="18" charset="2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038" y="4358567"/>
            <a:ext cx="1219422" cy="44785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172400" y="3208679"/>
            <a:ext cx="604327" cy="30024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8077932" y="3102752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004022" y="3737497"/>
            <a:ext cx="6978312" cy="1348428"/>
            <a:chOff x="2015736" y="4051217"/>
            <a:chExt cx="6978312" cy="134842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55"/>
            <a:stretch/>
          </p:blipFill>
          <p:spPr>
            <a:xfrm>
              <a:off x="2015736" y="4051217"/>
              <a:ext cx="6978312" cy="13484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5" name="직사각형 34"/>
            <p:cNvSpPr/>
            <p:nvPr/>
          </p:nvSpPr>
          <p:spPr>
            <a:xfrm>
              <a:off x="2145290" y="4457606"/>
              <a:ext cx="1256450" cy="174976"/>
            </a:xfrm>
            <a:prstGeom prst="rect">
              <a:avLst/>
            </a:prstGeom>
            <a:noFill/>
            <a:ln w="158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/>
            <p:cNvSpPr/>
            <p:nvPr/>
          </p:nvSpPr>
          <p:spPr>
            <a:xfrm>
              <a:off x="2055290" y="4333432"/>
              <a:ext cx="180000" cy="180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latin typeface="+mj-ea"/>
                  <a:ea typeface="+mj-ea"/>
                </a:rPr>
                <a:t>3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684769" y="4423879"/>
              <a:ext cx="218826" cy="233520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8577690" y="4291834"/>
              <a:ext cx="180000" cy="180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atin typeface="+mj-ea"/>
                  <a:ea typeface="+mj-ea"/>
                </a:rPr>
                <a:t>4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 flipH="1">
              <a:off x="7610227" y="4644225"/>
              <a:ext cx="1066229" cy="72754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타원 35"/>
          <p:cNvSpPr/>
          <p:nvPr/>
        </p:nvSpPr>
        <p:spPr>
          <a:xfrm>
            <a:off x="1914022" y="3684656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7541521" y="3514676"/>
            <a:ext cx="626411" cy="36868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326" y="1907987"/>
            <a:ext cx="357188" cy="152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76" y="4761422"/>
            <a:ext cx="5456624" cy="18913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2" t="29669" r="35189" b="24431"/>
          <a:stretch/>
        </p:blipFill>
        <p:spPr>
          <a:xfrm>
            <a:off x="1956020" y="2185642"/>
            <a:ext cx="708807" cy="114112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534" y="2413369"/>
            <a:ext cx="1848527" cy="1211343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031" y="2433268"/>
            <a:ext cx="1827216" cy="120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0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스퀘어 Bold" panose="020B0600000101010101"/>
              </a:rPr>
              <a:t>6. </a:t>
            </a:r>
            <a:r>
              <a:rPr lang="ko-KR" altLang="en-US" dirty="0" smtClean="0">
                <a:ea typeface="나눔스퀘어 Bold" panose="020B0600000101010101"/>
              </a:rPr>
              <a:t>식권 보고서 확인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FFFF00"/>
                </a:solidFill>
                <a:ea typeface="나눔스퀘어 Bold" panose="020B0600000101010101"/>
              </a:rPr>
              <a:t>식권별</a:t>
            </a:r>
            <a:r>
              <a:rPr lang="ko-KR" altLang="en-US" dirty="0" smtClean="0">
                <a:ea typeface="나눔스퀘어 Bold" panose="020B0600000101010101"/>
              </a:rPr>
              <a:t> 현황 보고서</a:t>
            </a:r>
            <a:endParaRPr lang="en-US" altLang="ko-KR" dirty="0" smtClean="0">
              <a:solidFill>
                <a:srgbClr val="FFFF00"/>
              </a:solidFill>
              <a:ea typeface="나눔스퀘어 Bold" panose="020B0600000101010101"/>
            </a:endParaRPr>
          </a:p>
        </p:txBody>
      </p:sp>
      <p:sp>
        <p:nvSpPr>
          <p:cNvPr id="10" name="내용 개체 틀 6"/>
          <p:cNvSpPr txBox="1">
            <a:spLocks/>
          </p:cNvSpPr>
          <p:nvPr/>
        </p:nvSpPr>
        <p:spPr>
          <a:xfrm>
            <a:off x="1835149" y="812792"/>
            <a:ext cx="7049813" cy="1211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식권 보고서 </a:t>
            </a:r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&gt; </a:t>
            </a:r>
            <a:r>
              <a:rPr lang="ko-KR" altLang="en-US" b="1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식권별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현황 보고서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메뉴를 클릭합니다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기간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사업장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식권별로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조건을 설정하여 조회가 가능합니다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보고서는 </a:t>
            </a:r>
            <a:r>
              <a:rPr lang="en-US" altLang="ko-KR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</a:t>
            </a:r>
            <a:r>
              <a:rPr lang="ko-KR" altLang="en-US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인쇄</a:t>
            </a:r>
            <a:r>
              <a:rPr lang="en-US" altLang="ko-KR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‘, ‘</a:t>
            </a:r>
            <a:r>
              <a:rPr lang="ko-KR" altLang="en-US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저장</a:t>
            </a:r>
            <a:r>
              <a:rPr lang="en-US" altLang="ko-KR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버튼을 통해 내부 증빙자료로 활용 가능합니다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건수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금액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클릭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시 팝업 창을 통해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상세이용내역을 확인할 수 있습니다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  <a:endParaRPr lang="en-US" altLang="ko-KR" dirty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상세이용내역을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엑셀로 일괄 다운로드가 가능합니다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 </a:t>
            </a:r>
          </a:p>
        </p:txBody>
      </p:sp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식권별</a:t>
            </a:r>
            <a:r>
              <a:rPr lang="ko-KR" altLang="en-US" dirty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 사용현황을 일</a:t>
            </a:r>
            <a:r>
              <a:rPr lang="en-US" altLang="ko-KR" dirty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/</a:t>
            </a:r>
            <a:r>
              <a:rPr lang="ko-KR" altLang="en-US" dirty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월별로 확인할 수 </a:t>
            </a:r>
            <a:r>
              <a:rPr lang="ko-KR" altLang="en-US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있습니다</a:t>
            </a:r>
            <a:r>
              <a:rPr lang="en-US" altLang="ko-KR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.</a:t>
            </a:r>
            <a:endParaRPr lang="en-US" altLang="ko-KR" dirty="0">
              <a:solidFill>
                <a:srgbClr val="003F8E"/>
              </a:solidFill>
              <a:ea typeface="나눔스퀘어 Bold" panose="020B0600000101010101"/>
              <a:sym typeface="Wingdings 3" panose="05040102010807070707" pitchFamily="18" charset="2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49" r="1"/>
          <a:stretch/>
        </p:blipFill>
        <p:spPr>
          <a:xfrm>
            <a:off x="1835149" y="2197237"/>
            <a:ext cx="7049813" cy="32049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6770641" y="4468535"/>
            <a:ext cx="273050" cy="191593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286408" y="2562131"/>
            <a:ext cx="5486400" cy="217283"/>
          </a:xfrm>
          <a:prstGeom prst="rect">
            <a:avLst/>
          </a:prstGeom>
          <a:noFill/>
          <a:ln w="158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843463" y="2722866"/>
            <a:ext cx="1245832" cy="24200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3198710" y="2470438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639699" y="4359706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4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862786" y="2848688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3</a:t>
            </a:r>
            <a:endParaRPr lang="ko-KR" altLang="en-US" sz="1000" b="1" dirty="0">
              <a:latin typeface="+mj-ea"/>
              <a:ea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78" y="4923968"/>
            <a:ext cx="1219422" cy="44785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106" y="2271368"/>
            <a:ext cx="357188" cy="1524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2" t="29669" r="35189" b="24431"/>
          <a:stretch/>
        </p:blipFill>
        <p:spPr>
          <a:xfrm>
            <a:off x="1916813" y="2562819"/>
            <a:ext cx="708807" cy="114112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1745149" y="2599414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" t="4455" r="1010" b="12987"/>
          <a:stretch/>
        </p:blipFill>
        <p:spPr>
          <a:xfrm>
            <a:off x="2392260" y="4874067"/>
            <a:ext cx="6492702" cy="131827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0" name="직선 화살표 연결선 29"/>
          <p:cNvCxnSpPr/>
          <p:nvPr/>
        </p:nvCxnSpPr>
        <p:spPr>
          <a:xfrm flipH="1">
            <a:off x="6395505" y="4660128"/>
            <a:ext cx="371474" cy="37305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2400573" y="5198694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5</a:t>
            </a:r>
            <a:endParaRPr lang="ko-KR" altLang="en-US" sz="1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9936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스퀘어 Bold" panose="020B0600000101010101"/>
              </a:rPr>
              <a:t>6. </a:t>
            </a:r>
            <a:r>
              <a:rPr lang="ko-KR" altLang="en-US" dirty="0" smtClean="0">
                <a:ea typeface="나눔스퀘어 Bold" panose="020B0600000101010101"/>
              </a:rPr>
              <a:t>식권 보고서 확인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FFFF00"/>
                </a:solidFill>
                <a:ea typeface="나눔스퀘어 Bold" panose="020B0600000101010101"/>
              </a:rPr>
              <a:t>사용자별</a:t>
            </a:r>
            <a:r>
              <a:rPr lang="ko-KR" altLang="en-US" dirty="0" smtClean="0">
                <a:ea typeface="나눔스퀘어 Bold" panose="020B0600000101010101"/>
              </a:rPr>
              <a:t> 현황 보고서</a:t>
            </a:r>
            <a:endParaRPr lang="en-US" altLang="ko-KR" dirty="0" smtClean="0">
              <a:solidFill>
                <a:srgbClr val="FFFF00"/>
              </a:solidFill>
              <a:ea typeface="나눔스퀘어 Bold" panose="020B0600000101010101"/>
            </a:endParaRPr>
          </a:p>
        </p:txBody>
      </p:sp>
      <p:sp>
        <p:nvSpPr>
          <p:cNvPr id="10" name="내용 개체 틀 6"/>
          <p:cNvSpPr txBox="1">
            <a:spLocks/>
          </p:cNvSpPr>
          <p:nvPr/>
        </p:nvSpPr>
        <p:spPr>
          <a:xfrm>
            <a:off x="1835149" y="812792"/>
            <a:ext cx="7049813" cy="1211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식권 보고서 </a:t>
            </a:r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&gt; </a:t>
            </a:r>
            <a:r>
              <a:rPr lang="ko-KR" altLang="en-US" b="1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사용자별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현황 보고서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메뉴를 클릭합니다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기간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사업장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식권별로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조건을 설정하여 조회가 가능합니다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보고서는 </a:t>
            </a:r>
            <a:r>
              <a:rPr lang="en-US" altLang="ko-KR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</a:t>
            </a:r>
            <a:r>
              <a:rPr lang="ko-KR" altLang="en-US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인쇄</a:t>
            </a:r>
            <a:r>
              <a:rPr lang="en-US" altLang="ko-KR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‘, ‘</a:t>
            </a:r>
            <a:r>
              <a:rPr lang="ko-KR" altLang="en-US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저장</a:t>
            </a:r>
            <a:r>
              <a:rPr lang="en-US" altLang="ko-KR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버튼을 통해 내부 증빙자료로 활용 가능합니다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건수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금액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클릭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시 팝업 창을 통해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상세이용내역을 확인할 수 있습니다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  <a:endParaRPr lang="en-US" altLang="ko-KR" dirty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상세이용내역을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엑셀로 일괄 다운로드가 가능합니다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  <a:endParaRPr lang="en-US" altLang="ko-KR" dirty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lvl="0"/>
            <a:endParaRPr lang="en-US" altLang="ko-KR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marL="0" lvl="0" indent="0">
              <a:buNone/>
            </a:pPr>
            <a:r>
              <a:rPr lang="en-US" altLang="ko-KR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/>
              </a:rPr>
              <a:t>※ </a:t>
            </a:r>
            <a:r>
              <a:rPr lang="ko-KR" altLang="en-US" dirty="0" err="1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/>
              </a:rPr>
              <a:t>함께결제</a:t>
            </a:r>
            <a:r>
              <a:rPr lang="ko-KR" altLang="en-US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/>
              </a:rPr>
              <a:t> 내역 또한 각각의 사용자의 이용내역으로 조회됩니다</a:t>
            </a:r>
            <a:r>
              <a:rPr lang="en-US" altLang="ko-KR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  <a:br>
              <a:rPr lang="en-US" altLang="ko-KR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/>
              </a:rPr>
            </a:br>
            <a:r>
              <a:rPr lang="en-US" altLang="ko-KR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 </a:t>
            </a:r>
            <a:r>
              <a:rPr lang="ko-KR" altLang="en-US" dirty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동명이인 구분을 위해 사용자명 뒤 휴대폰 </a:t>
            </a:r>
            <a:r>
              <a:rPr lang="ko-KR" altLang="en-US" dirty="0" err="1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뒷번호</a:t>
            </a:r>
            <a:r>
              <a:rPr lang="ko-KR" altLang="en-US" dirty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dirty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자리가 표기됩니다</a:t>
            </a:r>
            <a:r>
              <a:rPr lang="en-US" altLang="ko-KR">
                <a:solidFill>
                  <a:srgbClr val="0085D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rgbClr val="0085D3"/>
              </a:solidFill>
              <a:latin typeface="나눔스퀘어" panose="020B0600000101010101" pitchFamily="50" charset="-127"/>
              <a:ea typeface="나눔스퀘어" panose="020B0600000101010101"/>
            </a:endParaRPr>
          </a:p>
        </p:txBody>
      </p:sp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사용자별</a:t>
            </a:r>
            <a:r>
              <a:rPr lang="ko-KR" altLang="en-US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 이용현황을 </a:t>
            </a:r>
            <a:r>
              <a:rPr lang="ko-KR" altLang="en-US" dirty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일</a:t>
            </a:r>
            <a:r>
              <a:rPr lang="en-US" altLang="ko-KR" dirty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/</a:t>
            </a:r>
            <a:r>
              <a:rPr lang="ko-KR" altLang="en-US" dirty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월별로 확인할 수 </a:t>
            </a:r>
            <a:r>
              <a:rPr lang="ko-KR" altLang="en-US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있습니다</a:t>
            </a:r>
            <a:r>
              <a:rPr lang="en-US" altLang="ko-KR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.</a:t>
            </a:r>
            <a:endParaRPr lang="en-US" altLang="ko-KR" dirty="0">
              <a:solidFill>
                <a:srgbClr val="003F8E"/>
              </a:solidFill>
              <a:ea typeface="나눔스퀘어 Bold" panose="020B0600000101010101"/>
              <a:sym typeface="Wingdings 3" panose="05040102010807070707" pitchFamily="18" charset="2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95857" y="2562583"/>
            <a:ext cx="7064166" cy="4006675"/>
            <a:chOff x="1820796" y="2388010"/>
            <a:chExt cx="7064166" cy="400667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796" y="2388010"/>
              <a:ext cx="7064166" cy="3538368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6770641" y="4867277"/>
              <a:ext cx="273050" cy="191593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286408" y="2760631"/>
              <a:ext cx="5414987" cy="217283"/>
            </a:xfrm>
            <a:prstGeom prst="rect">
              <a:avLst/>
            </a:prstGeom>
            <a:noFill/>
            <a:ln w="158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880869" y="2921366"/>
              <a:ext cx="1219639" cy="242002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3198710" y="2668938"/>
              <a:ext cx="180000" cy="180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latin typeface="+mj-ea"/>
                  <a:ea typeface="+mj-ea"/>
                </a:rPr>
                <a:t>2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6636900" y="4753975"/>
              <a:ext cx="180000" cy="180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atin typeface="+mj-ea"/>
                  <a:ea typeface="+mj-ea"/>
                </a:rPr>
                <a:t>4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7862786" y="3047188"/>
              <a:ext cx="180000" cy="180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atin typeface="+mj-ea"/>
                  <a:ea typeface="+mj-ea"/>
                </a:rPr>
                <a:t>3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702" y="5423094"/>
              <a:ext cx="1219422" cy="44785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5700" y="2495819"/>
              <a:ext cx="357188" cy="152400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2" t="29669" r="35189" b="24431"/>
            <a:stretch/>
          </p:blipFill>
          <p:spPr>
            <a:xfrm>
              <a:off x="1925703" y="2760939"/>
              <a:ext cx="708807" cy="11411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" t="4455" r="1010" b="12987"/>
            <a:stretch/>
          </p:blipFill>
          <p:spPr>
            <a:xfrm>
              <a:off x="2355661" y="5076411"/>
              <a:ext cx="6492702" cy="13182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5" name="타원 24"/>
            <p:cNvSpPr/>
            <p:nvPr/>
          </p:nvSpPr>
          <p:spPr>
            <a:xfrm>
              <a:off x="2358889" y="5400078"/>
              <a:ext cx="180000" cy="180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atin typeface="+mj-ea"/>
                  <a:ea typeface="+mj-ea"/>
                </a:rPr>
                <a:t>5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 flipH="1">
              <a:off x="6399602" y="5050711"/>
              <a:ext cx="371474" cy="373051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타원 21"/>
          <p:cNvSpPr/>
          <p:nvPr/>
        </p:nvSpPr>
        <p:spPr>
          <a:xfrm>
            <a:off x="1768715" y="3035453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289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162" y="2191557"/>
            <a:ext cx="7048800" cy="34827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스퀘어 Bold" panose="020B0600000101010101"/>
              </a:rPr>
              <a:t>6. </a:t>
            </a:r>
            <a:r>
              <a:rPr lang="ko-KR" altLang="en-US" dirty="0" smtClean="0">
                <a:ea typeface="나눔스퀘어 Bold" panose="020B0600000101010101"/>
              </a:rPr>
              <a:t>식권 보고서 확인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FFFF00"/>
                </a:solidFill>
                <a:ea typeface="나눔스퀘어 Bold" panose="020B0600000101010101"/>
              </a:rPr>
              <a:t>가맹점별</a:t>
            </a:r>
            <a:r>
              <a:rPr lang="ko-KR" altLang="en-US" dirty="0" smtClean="0">
                <a:ea typeface="나눔스퀘어 Bold" panose="020B0600000101010101"/>
              </a:rPr>
              <a:t> 현황 보고서</a:t>
            </a:r>
            <a:endParaRPr lang="en-US" altLang="ko-KR" dirty="0" smtClean="0">
              <a:solidFill>
                <a:srgbClr val="FFFF00"/>
              </a:solidFill>
              <a:ea typeface="나눔스퀘어 Bold" panose="020B0600000101010101"/>
            </a:endParaRPr>
          </a:p>
        </p:txBody>
      </p:sp>
      <p:sp>
        <p:nvSpPr>
          <p:cNvPr id="10" name="내용 개체 틀 6"/>
          <p:cNvSpPr txBox="1">
            <a:spLocks/>
          </p:cNvSpPr>
          <p:nvPr/>
        </p:nvSpPr>
        <p:spPr>
          <a:xfrm>
            <a:off x="1835149" y="812792"/>
            <a:ext cx="7049813" cy="1211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식권 보고서 </a:t>
            </a:r>
            <a:r>
              <a:rPr kumimoji="0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&gt; </a:t>
            </a:r>
            <a:r>
              <a:rPr kumimoji="0" lang="ko-KR" altLang="en-US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가맹점별</a:t>
            </a:r>
            <a:r>
              <a:rPr kumimoji="0" lang="ko-KR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 현황 보고서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메뉴를 클릭합니다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기간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사업장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식권별로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 조건을 설정하여 조회가 가능합니다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보고서는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‘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인쇄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‘, ‘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저장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‘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버튼을 통해 내부 증빙자료로 활용 가능합니다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건수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금액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클릭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시 팝업 창을 통해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상세이용내역을 확인할 수 있습니다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.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/>
            </a:endParaRPr>
          </a:p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상세이용내역을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엑셀로 일괄 다운로드가 가능합니다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.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/>
              </a:rPr>
              <a:t>  </a:t>
            </a:r>
          </a:p>
        </p:txBody>
      </p:sp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F8E"/>
                </a:solidFill>
                <a:effectLst/>
                <a:uLnTx/>
                <a:uFillTx/>
                <a:ea typeface="나눔스퀘어 Bold" panose="020B0600000101010101"/>
                <a:sym typeface="Wingdings 3" panose="05040102010807070707" pitchFamily="18" charset="2"/>
              </a:rPr>
              <a:t>가맹점별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F8E"/>
                </a:solidFill>
                <a:effectLst/>
                <a:uLnTx/>
                <a:uFillTx/>
                <a:ea typeface="나눔스퀘어 Bold" panose="020B0600000101010101"/>
                <a:sym typeface="Wingdings 3" panose="05040102010807070707" pitchFamily="18" charset="2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3F8E"/>
                </a:solidFill>
                <a:effectLst/>
                <a:uLnTx/>
                <a:uFillTx/>
                <a:ea typeface="나눔스퀘어 Bold" panose="020B0600000101010101"/>
                <a:sym typeface="Wingdings 3" panose="05040102010807070707" pitchFamily="18" charset="2"/>
              </a:rPr>
              <a:t>사용현황을 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3F8E"/>
                </a:solidFill>
                <a:effectLst/>
                <a:uLnTx/>
                <a:uFillTx/>
                <a:ea typeface="나눔스퀘어 Bold" panose="020B0600000101010101"/>
                <a:sym typeface="Wingdings 3" panose="05040102010807070707" pitchFamily="18" charset="2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3F8E"/>
                </a:solidFill>
                <a:effectLst/>
                <a:uLnTx/>
                <a:uFillTx/>
                <a:ea typeface="나눔스퀘어 Bold" panose="020B0600000101010101"/>
                <a:sym typeface="Wingdings 3" panose="05040102010807070707" pitchFamily="18" charset="2"/>
              </a:rPr>
              <a:t>월별로 확인할 수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F8E"/>
                </a:solidFill>
                <a:effectLst/>
                <a:uLnTx/>
                <a:uFillTx/>
                <a:ea typeface="나눔스퀘어 Bold" panose="020B0600000101010101"/>
                <a:sym typeface="Wingdings 3" panose="05040102010807070707" pitchFamily="18" charset="2"/>
              </a:rPr>
              <a:t>있습니다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F8E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 3" panose="05040102010807070707" pitchFamily="18" charset="2"/>
              </a:rPr>
              <a:t>.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3F8E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sym typeface="Wingdings 3" panose="05040102010807070707" pitchFamily="18" charset="2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86440" y="4460105"/>
            <a:ext cx="273050" cy="191593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86408" y="2562131"/>
            <a:ext cx="5486400" cy="217283"/>
          </a:xfrm>
          <a:prstGeom prst="rect">
            <a:avLst/>
          </a:prstGeom>
          <a:noFill/>
          <a:ln w="158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43462" y="2722866"/>
            <a:ext cx="1242283" cy="24200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98710" y="2470438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255498" y="4351276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862786" y="2848688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82" y="5191633"/>
            <a:ext cx="1219422" cy="44785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558" y="2279681"/>
            <a:ext cx="357188" cy="1524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2" t="29669" r="35189" b="24431"/>
          <a:stretch/>
        </p:blipFill>
        <p:spPr>
          <a:xfrm>
            <a:off x="1916178" y="2564089"/>
            <a:ext cx="708807" cy="114112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1745149" y="2599414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" t="4455" r="1010" b="12987"/>
          <a:stretch/>
        </p:blipFill>
        <p:spPr>
          <a:xfrm>
            <a:off x="2392260" y="4874894"/>
            <a:ext cx="6492702" cy="131827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9" name="직선 화살표 연결선 18"/>
          <p:cNvCxnSpPr>
            <a:stCxn id="18" idx="2"/>
          </p:cNvCxnSpPr>
          <p:nvPr/>
        </p:nvCxnSpPr>
        <p:spPr>
          <a:xfrm flipH="1">
            <a:off x="6151491" y="4651698"/>
            <a:ext cx="371474" cy="37305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2392260" y="5181538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161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67588" y="491488"/>
            <a:ext cx="1443433" cy="857478"/>
          </a:xfrm>
        </p:spPr>
        <p:txBody>
          <a:bodyPr/>
          <a:lstStyle/>
          <a:p>
            <a:r>
              <a:rPr lang="en-US" altLang="ko-KR" dirty="0">
                <a:ea typeface="나눔스퀘어 Bold" panose="020B0600000101010101"/>
              </a:rPr>
              <a:t>7</a:t>
            </a:r>
            <a:r>
              <a:rPr lang="en-US" altLang="ko-KR" dirty="0" smtClean="0">
                <a:ea typeface="나눔스퀘어 Bold" panose="020B0600000101010101"/>
              </a:rPr>
              <a:t>. </a:t>
            </a:r>
            <a:r>
              <a:rPr lang="ko-KR" altLang="en-US" dirty="0" smtClean="0">
                <a:ea typeface="나눔스퀘어 Bold" panose="020B0600000101010101"/>
              </a:rPr>
              <a:t>식대 </a:t>
            </a:r>
            <a:r>
              <a:rPr lang="ko-KR" altLang="en-US" dirty="0" err="1" smtClean="0">
                <a:ea typeface="나눔스퀘어 Bold" panose="020B0600000101010101"/>
              </a:rPr>
              <a:t>전표처리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>
          <a:xfrm>
            <a:off x="168275" y="764704"/>
            <a:ext cx="1442812" cy="711200"/>
          </a:xfrm>
        </p:spPr>
        <p:txBody>
          <a:bodyPr/>
          <a:lstStyle/>
          <a:p>
            <a:r>
              <a:rPr lang="ko-KR" altLang="en-US" dirty="0" smtClean="0">
                <a:ea typeface="나눔스퀘어 Bold" panose="020B0600000101010101"/>
              </a:rPr>
              <a:t>식대 일괄 </a:t>
            </a:r>
            <a:r>
              <a:rPr lang="ko-KR" altLang="en-US" dirty="0" err="1" smtClean="0">
                <a:ea typeface="나눔스퀘어 Bold" panose="020B0600000101010101"/>
              </a:rPr>
              <a:t>전표처리</a:t>
            </a:r>
            <a:endParaRPr lang="en-US" altLang="ko-KR" dirty="0" smtClean="0">
              <a:ea typeface="나눔스퀘어 Bold" panose="020B0600000101010101"/>
            </a:endParaRPr>
          </a:p>
        </p:txBody>
      </p:sp>
      <p:sp>
        <p:nvSpPr>
          <p:cNvPr id="10" name="내용 개체 틀 6"/>
          <p:cNvSpPr txBox="1">
            <a:spLocks/>
          </p:cNvSpPr>
          <p:nvPr/>
        </p:nvSpPr>
        <p:spPr>
          <a:xfrm>
            <a:off x="1835149" y="812793"/>
            <a:ext cx="7049813" cy="1608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</a:t>
            </a:r>
            <a:r>
              <a:rPr lang="ko-KR" altLang="en-US" b="1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식권영수증</a:t>
            </a:r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’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메뉴에서 기간을 선택하여 </a:t>
            </a:r>
            <a:r>
              <a:rPr lang="ko-KR" altLang="en-US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이용내역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조회 후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엑셀 다운로드’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버튼을 선택하면 거래내역 정보를 엑셀 파일로 다운로드할 수 있습니다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기본 엑셀파일</a:t>
            </a:r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을 선택하면 </a:t>
            </a:r>
            <a:r>
              <a:rPr lang="ko-KR" altLang="en-US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사용자정보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거래정보 등을 포함한 엑셀파일을 다운로드할 수 있습니다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  <a:b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</a:b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회사 내부 결제 시스템에 맞게 </a:t>
            </a:r>
            <a:r>
              <a:rPr lang="ko-KR" altLang="en-US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전표처리에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활용할 수 있습니다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</a:t>
            </a:r>
            <a:r>
              <a:rPr lang="ko-KR" altLang="en-US" b="1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더존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b="1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연동파일</a:t>
            </a:r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을 선택하면 </a:t>
            </a:r>
            <a:r>
              <a:rPr lang="ko-KR" altLang="en-US" b="1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더존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ERP 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프로그램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에 연동이 가능한 양식의 엑셀 파일을 다운로드할 수 있습니다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해당 엑셀 파일을 </a:t>
            </a:r>
            <a:r>
              <a:rPr lang="ko-KR" altLang="en-US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더존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프로그램에 업로드하여 일괄 </a:t>
            </a:r>
            <a:r>
              <a:rPr lang="ko-KR" altLang="en-US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전표처리에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활용할 수 있습니다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</a:t>
            </a:r>
            <a:r>
              <a:rPr lang="ko-KR" altLang="en-US" b="1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더존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위하고 </a:t>
            </a:r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</a:t>
            </a:r>
            <a:r>
              <a:rPr lang="ko-KR" altLang="en-US" b="1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연동파일</a:t>
            </a:r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’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을 선택하면 </a:t>
            </a:r>
            <a:r>
              <a:rPr lang="ko-KR" altLang="en-US" b="1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더존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위하고 프로그램에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연동이 가능한 양식의 엑셀파일을 다운로드할 수 있습니다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해당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엑셀 파일을 </a:t>
            </a:r>
            <a:r>
              <a:rPr lang="ko-KR" altLang="en-US" dirty="0" err="1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더존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위하고 프로그램에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업로드하여 일괄 </a:t>
            </a:r>
            <a:r>
              <a:rPr lang="ko-KR" altLang="en-US" dirty="0" err="1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전표처리에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활용할 수 있습니다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endParaRPr lang="en-US" altLang="ko-KR" dirty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</p:txBody>
      </p:sp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식권영수증</a:t>
            </a:r>
            <a:r>
              <a:rPr lang="ko-KR" altLang="en-US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 메뉴를 통해</a:t>
            </a:r>
            <a:r>
              <a:rPr lang="en-US" altLang="ko-KR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 </a:t>
            </a:r>
            <a:r>
              <a:rPr lang="ko-KR" altLang="en-US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일괄 </a:t>
            </a:r>
            <a:r>
              <a:rPr lang="ko-KR" altLang="en-US" dirty="0" err="1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전표처리가</a:t>
            </a:r>
            <a:r>
              <a:rPr lang="ko-KR" altLang="en-US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 가능합니다</a:t>
            </a:r>
            <a:r>
              <a:rPr lang="en-US" altLang="ko-KR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.</a:t>
            </a:r>
            <a:endParaRPr lang="en-US" altLang="ko-KR" dirty="0">
              <a:solidFill>
                <a:srgbClr val="003F8E"/>
              </a:solidFill>
              <a:ea typeface="나눔스퀘어 Bold" panose="020B0600000101010101"/>
              <a:sym typeface="Wingdings 3" panose="05040102010807070707" pitchFamily="18" charset="2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07704" y="2534461"/>
            <a:ext cx="6696745" cy="3965096"/>
            <a:chOff x="1809501" y="2464844"/>
            <a:chExt cx="7204100" cy="4137164"/>
          </a:xfrm>
        </p:grpSpPr>
        <p:grpSp>
          <p:nvGrpSpPr>
            <p:cNvPr id="7" name="그룹 6"/>
            <p:cNvGrpSpPr/>
            <p:nvPr/>
          </p:nvGrpSpPr>
          <p:grpSpPr>
            <a:xfrm>
              <a:off x="1809501" y="2464844"/>
              <a:ext cx="7200000" cy="3355932"/>
              <a:chOff x="1835149" y="2677163"/>
              <a:chExt cx="7200000" cy="3355932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835149" y="2677163"/>
                <a:ext cx="7200000" cy="3355932"/>
                <a:chOff x="1835696" y="2161300"/>
                <a:chExt cx="7200000" cy="3355932"/>
              </a:xfrm>
            </p:grpSpPr>
            <p:pic>
              <p:nvPicPr>
                <p:cNvPr id="8" name="그림 7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835696" y="2161300"/>
                  <a:ext cx="7200000" cy="33559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2" name="그림 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12318" y="5085184"/>
                  <a:ext cx="1147514" cy="386531"/>
                </a:xfrm>
                <a:prstGeom prst="rect">
                  <a:avLst/>
                </a:prstGeom>
              </p:spPr>
            </p:pic>
          </p:grpSp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16416" y="2976718"/>
                <a:ext cx="709815" cy="476996"/>
              </a:xfrm>
              <a:prstGeom prst="rect">
                <a:avLst/>
              </a:prstGeom>
            </p:spPr>
          </p:pic>
        </p:grpSp>
        <p:sp>
          <p:nvSpPr>
            <p:cNvPr id="9" name="직사각형 8"/>
            <p:cNvSpPr/>
            <p:nvPr/>
          </p:nvSpPr>
          <p:spPr>
            <a:xfrm>
              <a:off x="1816989" y="2758363"/>
              <a:ext cx="1277067" cy="242002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290768" y="2758364"/>
              <a:ext cx="722833" cy="489574"/>
            </a:xfrm>
            <a:prstGeom prst="rect">
              <a:avLst/>
            </a:prstGeom>
            <a:noFill/>
            <a:ln w="15875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274266" y="2876010"/>
              <a:ext cx="3987406" cy="163127"/>
            </a:xfrm>
            <a:prstGeom prst="rect">
              <a:avLst/>
            </a:prstGeom>
            <a:noFill/>
            <a:ln w="158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8655346" y="24837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atin typeface="+mj-ea"/>
                  <a:ea typeface="+mj-ea"/>
                </a:rPr>
                <a:t>1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1278" y="5345007"/>
              <a:ext cx="1219422" cy="447850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6868" y="2551621"/>
              <a:ext cx="357188" cy="152400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6147" y="2546350"/>
              <a:ext cx="2442323" cy="240654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7070" y="2787004"/>
              <a:ext cx="397947" cy="173157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14551" b="40990"/>
            <a:stretch/>
          </p:blipFill>
          <p:spPr>
            <a:xfrm>
              <a:off x="2843266" y="3089371"/>
              <a:ext cx="5369477" cy="16735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3" name="타원 32"/>
            <p:cNvSpPr/>
            <p:nvPr/>
          </p:nvSpPr>
          <p:spPr>
            <a:xfrm>
              <a:off x="2754228" y="3043256"/>
              <a:ext cx="180000" cy="180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latin typeface="+mj-ea"/>
                  <a:ea typeface="+mj-ea"/>
                </a:rPr>
                <a:t>2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20186"/>
            <a:stretch/>
          </p:blipFill>
          <p:spPr>
            <a:xfrm>
              <a:off x="2831933" y="4600836"/>
              <a:ext cx="5405659" cy="15064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4" name="타원 33"/>
            <p:cNvSpPr/>
            <p:nvPr/>
          </p:nvSpPr>
          <p:spPr>
            <a:xfrm>
              <a:off x="2754228" y="4509277"/>
              <a:ext cx="180000" cy="180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atin typeface="+mj-ea"/>
                  <a:ea typeface="+mj-ea"/>
                </a:rPr>
                <a:t>3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264" b="37369"/>
            <a:stretch/>
          </p:blipFill>
          <p:spPr>
            <a:xfrm>
              <a:off x="2837593" y="5015013"/>
              <a:ext cx="5399999" cy="15869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1" name="타원 20"/>
            <p:cNvSpPr/>
            <p:nvPr/>
          </p:nvSpPr>
          <p:spPr>
            <a:xfrm>
              <a:off x="2747593" y="4947131"/>
              <a:ext cx="180000" cy="180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atin typeface="+mj-ea"/>
                  <a:ea typeface="+mj-ea"/>
                </a:rPr>
                <a:t>4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537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FAQ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168209" y="813442"/>
            <a:ext cx="1442812" cy="711200"/>
          </a:xfrm>
        </p:spPr>
        <p:txBody>
          <a:bodyPr/>
          <a:lstStyle/>
          <a:p>
            <a:r>
              <a:rPr lang="ko-KR" altLang="en-US" dirty="0" smtClean="0">
                <a:ea typeface="나눔스퀘어 Bold" panose="020B0600000101010101"/>
              </a:rPr>
              <a:t>도입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2051720" y="491488"/>
            <a:ext cx="6913463" cy="5889840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ExtBd" panose="020B0902040504020204" pitchFamily="34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96838" defTabSz="457200">
              <a:lnSpc>
                <a:spcPct val="150000"/>
              </a:lnSpc>
            </a:pPr>
            <a:r>
              <a:rPr lang="en-US" altLang="ko-KR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+mn-cs"/>
              </a:rPr>
              <a:t>Q1. </a:t>
            </a:r>
            <a:r>
              <a:rPr lang="ko-KR" altLang="en-US" sz="1200" dirty="0" err="1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+mn-cs"/>
              </a:rPr>
              <a:t>비플식권은</a:t>
            </a:r>
            <a:r>
              <a:rPr lang="ko-KR" altLang="en-US" sz="1200" dirty="0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+mn-cs"/>
              </a:rPr>
              <a:t> </a:t>
            </a:r>
            <a:r>
              <a:rPr lang="ko-KR" altLang="en-US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+mn-cs"/>
              </a:rPr>
              <a:t>무엇인가요</a:t>
            </a:r>
            <a:r>
              <a:rPr lang="en-US" altLang="ko-KR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+mn-cs"/>
              </a:rPr>
              <a:t>?</a:t>
            </a:r>
          </a:p>
          <a:p>
            <a:pPr marL="179388" defTabSz="4572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A</a:t>
            </a: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. </a:t>
            </a: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번거로운 식대 관리 업무를 확 줄여주는 모바일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전자식권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서비스입니다</a:t>
            </a: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marL="179388" defTabSz="457200"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   법인카드나 </a:t>
            </a: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종이식권 없이 스마트폰으로 전국 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76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만 </a:t>
            </a:r>
            <a:r>
              <a:rPr lang="ko-KR" altLang="en-US" sz="10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제로페이</a:t>
            </a: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가맹점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식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,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음료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편의점 업종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에서 </a:t>
            </a: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식대를 결제할 수 있습니다</a:t>
            </a: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80975" indent="-96838" defTabSz="457200">
              <a:lnSpc>
                <a:spcPct val="150000"/>
              </a:lnSpc>
            </a:pPr>
            <a:r>
              <a:rPr lang="en-US" altLang="ko-KR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+mn-cs"/>
              </a:rPr>
              <a:t>Q2. </a:t>
            </a:r>
            <a:r>
              <a:rPr lang="ko-KR" altLang="en-US" sz="1200" dirty="0" err="1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+mn-cs"/>
              </a:rPr>
              <a:t>비플식권</a:t>
            </a:r>
            <a:r>
              <a:rPr lang="ko-KR" altLang="en-US" sz="1200" dirty="0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+mn-cs"/>
              </a:rPr>
              <a:t> </a:t>
            </a:r>
            <a:r>
              <a:rPr lang="ko-KR" altLang="en-US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+mn-cs"/>
              </a:rPr>
              <a:t>도입 절차는 어떻게 되나요</a:t>
            </a:r>
            <a:r>
              <a:rPr lang="en-US" altLang="ko-KR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+mn-cs"/>
              </a:rPr>
              <a:t>?</a:t>
            </a:r>
          </a:p>
          <a:p>
            <a:pPr marL="179388" defTabSz="4572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A</a:t>
            </a: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. </a:t>
            </a: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복잡한 절차 없이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비플식권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 홈페이지 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(</a:t>
            </a: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  <a:hlinkClick r:id="rId2"/>
              </a:rPr>
              <a:t>www.mealzeropay.com</a:t>
            </a: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)</a:t>
            </a: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에서 사업자등록번호를 입력하여 즉시 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가입이 가능합니다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.</a:t>
            </a:r>
            <a:b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    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홈페이지 가입과 요금제 가입을 마친 후 즉시 서비스 </a:t>
            </a: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이용이 가능합니다</a:t>
            </a: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80975" indent="-96838" defTabSz="457200">
              <a:lnSpc>
                <a:spcPct val="150000"/>
              </a:lnSpc>
            </a:pPr>
            <a:r>
              <a:rPr lang="en-US" altLang="ko-KR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+mn-cs"/>
              </a:rPr>
              <a:t>Q3. </a:t>
            </a:r>
            <a:r>
              <a:rPr lang="ko-KR" altLang="en-US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+mn-cs"/>
              </a:rPr>
              <a:t>도입 시 기간은 얼마나 걸리나요</a:t>
            </a:r>
            <a:r>
              <a:rPr lang="en-US" altLang="ko-KR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+mn-cs"/>
              </a:rPr>
              <a:t>?</a:t>
            </a:r>
          </a:p>
          <a:p>
            <a:pPr marL="179388" defTabSz="4572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A.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비플식권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 도입은 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분이면 충분합니다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. 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비플식권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 사이트 가입 후 식권 정보를 등록하면 전국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제로페이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 가맹점에서 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    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즉시 사용 가능합니다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.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en-US" altLang="ko-KR" sz="10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80975" indent="-96838" defTabSz="457200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+mn-cs"/>
              </a:rPr>
              <a:t>Q4. </a:t>
            </a:r>
            <a:r>
              <a:rPr lang="ko-KR" altLang="en-US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+mn-cs"/>
              </a:rPr>
              <a:t>이용 요금은 어떻게 되나요</a:t>
            </a:r>
            <a:r>
              <a:rPr lang="en-US" altLang="ko-KR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+mn-cs"/>
              </a:rPr>
              <a:t>?</a:t>
            </a:r>
          </a:p>
          <a:p>
            <a:pPr marL="179388" defTabSz="457200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A.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충전형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요금제를 </a:t>
            </a: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선택 시</a:t>
            </a: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, 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1</a:t>
            </a: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인당 </a:t>
            </a: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1</a:t>
            </a: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천원의 월 이용료가 부과됩니다</a:t>
            </a: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.</a:t>
            </a:r>
          </a:p>
          <a:p>
            <a:pPr marL="179388" defTabSz="4572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    </a:t>
            </a:r>
            <a:endParaRPr lang="en-US" altLang="ko-KR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80975" indent="-96838" defTabSz="457200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+mn-cs"/>
              </a:rPr>
              <a:t>Q5. </a:t>
            </a:r>
            <a:r>
              <a:rPr lang="ko-KR" altLang="en-US" sz="1200" dirty="0" err="1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+mn-cs"/>
              </a:rPr>
              <a:t>비플식권</a:t>
            </a:r>
            <a:r>
              <a:rPr lang="ko-KR" altLang="en-US" sz="1200" dirty="0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+mn-cs"/>
              </a:rPr>
              <a:t> 가입 시 법인 명의 휴대폰</a:t>
            </a:r>
            <a:r>
              <a:rPr lang="ko-KR" altLang="en-US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+mn-cs"/>
              </a:rPr>
              <a:t> </a:t>
            </a:r>
            <a:r>
              <a:rPr lang="ko-KR" altLang="en-US" sz="1200" dirty="0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+mn-cs"/>
              </a:rPr>
              <a:t>번호를 입력해도 되나요</a:t>
            </a:r>
            <a:r>
              <a:rPr lang="en-US" altLang="ko-KR" sz="1200" dirty="0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+mn-cs"/>
              </a:rPr>
              <a:t>?</a:t>
            </a:r>
            <a:endParaRPr lang="en-US" altLang="ko-KR" sz="1200" dirty="0">
              <a:solidFill>
                <a:srgbClr val="1E318B"/>
              </a:solidFill>
              <a:latin typeface="나눔스퀘어 ExtraBold" panose="020B0600000101010101" pitchFamily="50" charset="-127"/>
              <a:ea typeface="나눔스퀘어 ExtraBold" panose="020B0600000101010101"/>
              <a:cs typeface="+mn-cs"/>
            </a:endParaRPr>
          </a:p>
          <a:p>
            <a:pPr marL="179388" defTabSz="457200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A. 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네 가능합니다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법인 명의 휴대폰 인증의 경우에는 통신사에서 제공하는 </a:t>
            </a:r>
            <a:endParaRPr lang="en-US" altLang="ko-KR" sz="10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/>
              <a:cs typeface="Arial" panose="020B0604020202020204" pitchFamily="34" charset="0"/>
            </a:endParaRPr>
          </a:p>
          <a:p>
            <a:pPr marL="179388" defTabSz="457200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    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법인 명의 휴대폰 인증서비스를 통해 인증 받으신 뒤 이용해 주시면 됩니다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.</a:t>
            </a:r>
          </a:p>
          <a:p>
            <a:pPr marL="179388" defTabSz="457200">
              <a:lnSpc>
                <a:spcPct val="150000"/>
              </a:lnSpc>
            </a:pPr>
            <a:endParaRPr lang="en-US" altLang="ko-KR" sz="1200" dirty="0">
              <a:solidFill>
                <a:srgbClr val="1E318B"/>
              </a:solidFill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marL="180975" indent="-96838" defTabSz="457200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Q6. </a:t>
            </a:r>
            <a:r>
              <a:rPr lang="ko-KR" altLang="en-US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비플식권 관련 문의를 할 수 있는 연락처가 있나요</a:t>
            </a:r>
            <a:r>
              <a:rPr lang="en-US" altLang="ko-KR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?</a:t>
            </a:r>
          </a:p>
          <a:p>
            <a:pPr marL="179388" defTabSz="45720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A. </a:t>
            </a: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문의사항은 </a:t>
            </a:r>
            <a:r>
              <a:rPr lang="ko-KR" altLang="en-US" sz="10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비플식권</a:t>
            </a: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 상담센터</a:t>
            </a: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(1670-0398)</a:t>
            </a: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에서 친절하게 답변해 드리겠습니다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.</a:t>
            </a:r>
          </a:p>
          <a:p>
            <a:pPr marL="179388" defTabSz="457200">
              <a:lnSpc>
                <a:spcPct val="150000"/>
              </a:lnSpc>
            </a:pPr>
            <a:endParaRPr lang="en-US" altLang="ko-KR" sz="10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/>
              <a:cs typeface="Arial" panose="020B0604020202020204" pitchFamily="34" charset="0"/>
            </a:endParaRPr>
          </a:p>
          <a:p>
            <a:pPr marL="180975" indent="-96838" defTabSz="457200">
              <a:lnSpc>
                <a:spcPct val="150000"/>
              </a:lnSpc>
            </a:pPr>
            <a:r>
              <a:rPr lang="en-US" altLang="ko-KR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Q7. </a:t>
            </a:r>
            <a:r>
              <a:rPr lang="ko-KR" altLang="en-US" sz="1200" dirty="0" err="1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비플식권을</a:t>
            </a:r>
            <a:r>
              <a:rPr lang="ko-KR" altLang="en-US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사용할 수 있는 기업에 제한이 있나요</a:t>
            </a:r>
            <a:r>
              <a:rPr lang="en-US" altLang="ko-KR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?</a:t>
            </a:r>
          </a:p>
          <a:p>
            <a:pPr marL="179388" defTabSz="457200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A. </a:t>
            </a: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없습니다</a:t>
            </a: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. </a:t>
            </a: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업종</a:t>
            </a: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규모 등의 제한 없이 </a:t>
            </a:r>
            <a:r>
              <a:rPr lang="ko-KR" altLang="en-US" sz="10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비플식권</a:t>
            </a: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 홈페이지 가입 후 바로 사용 가능합니다</a:t>
            </a: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. </a:t>
            </a:r>
          </a:p>
          <a:p>
            <a:pPr marL="179388" defTabSz="457200">
              <a:lnSpc>
                <a:spcPct val="150000"/>
              </a:lnSpc>
            </a:pPr>
            <a:endParaRPr lang="en-US" altLang="ko-KR" sz="10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/>
              <a:cs typeface="Arial" panose="020B0604020202020204" pitchFamily="34" charset="0"/>
            </a:endParaRPr>
          </a:p>
          <a:p>
            <a:pPr marL="179388" defTabSz="457200"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54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나눔스퀘어 Bold" panose="020B0600000101010101"/>
              </a:rPr>
              <a:t>8</a:t>
            </a:r>
            <a:r>
              <a:rPr lang="en-US" altLang="ko-KR" dirty="0" smtClean="0">
                <a:ea typeface="나눔스퀘어 Bold" panose="020B0600000101010101"/>
              </a:rPr>
              <a:t>. FAQ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>
                <a:ea typeface="나눔스퀘어 Bold" panose="020B0600000101010101"/>
              </a:rPr>
              <a:t>설정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7332" y="480056"/>
            <a:ext cx="6912768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96838">
              <a:lnSpc>
                <a:spcPct val="150000"/>
              </a:lnSpc>
              <a:spcBef>
                <a:spcPct val="0"/>
              </a:spcBef>
            </a:pPr>
            <a:r>
              <a:rPr lang="en-US" altLang="ko-KR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Q1. </a:t>
            </a:r>
            <a:r>
              <a:rPr lang="ko-KR" altLang="en-US" sz="1200" dirty="0" err="1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정액형</a:t>
            </a:r>
            <a:r>
              <a:rPr lang="ko-KR" altLang="en-US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식권과 </a:t>
            </a:r>
            <a:r>
              <a:rPr lang="ko-KR" altLang="en-US" sz="1200" dirty="0" err="1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한도형</a:t>
            </a:r>
            <a:r>
              <a:rPr lang="ko-KR" altLang="en-US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식권의 차이점이 뭔가요</a:t>
            </a:r>
            <a:r>
              <a:rPr lang="en-US" altLang="ko-KR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?</a:t>
            </a:r>
          </a:p>
          <a:p>
            <a:pPr marL="180975" indent="-96838">
              <a:lnSpc>
                <a:spcPct val="150000"/>
              </a:lnSpc>
            </a:pP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    A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. </a:t>
            </a:r>
            <a:r>
              <a:rPr lang="ko-KR" altLang="en-US" sz="1000" b="1" dirty="0" err="1" smtClean="0">
                <a:solidFill>
                  <a:srgbClr val="003F8E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정액형</a:t>
            </a:r>
            <a:r>
              <a:rPr lang="ko-KR" altLang="en-US" sz="1000" b="1" dirty="0" smtClean="0">
                <a:solidFill>
                  <a:srgbClr val="003F8E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 </a:t>
            </a:r>
            <a:r>
              <a:rPr lang="ko-KR" altLang="en-US" sz="1000" b="1" dirty="0">
                <a:solidFill>
                  <a:srgbClr val="003F8E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식권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: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결제 시점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이후 남은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한도 금액이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즉시 회수되는 식권입니다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.</a:t>
            </a:r>
          </a:p>
          <a:p>
            <a:pPr marL="84138">
              <a:lnSpc>
                <a:spcPct val="150000"/>
              </a:lnSpc>
            </a:pP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        -ex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. 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정액형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 식권 한도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10,000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원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1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매 지급 시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,</a:t>
            </a:r>
            <a:b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</a:b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               6,000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원을 결제하면 남은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4,000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원이 즉시 회수되어 잔액 사용이 불가합니다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.</a:t>
            </a:r>
            <a:endParaRPr lang="en-US" altLang="ko-KR" sz="1000" dirty="0">
              <a:latin typeface="나눔스퀘어" panose="020B0600000101010101" pitchFamily="50" charset="-127"/>
              <a:ea typeface="나눔스퀘어" panose="020B0600000101010101"/>
              <a:cs typeface="Arial" panose="020B0604020202020204" pitchFamily="34" charset="0"/>
            </a:endParaRPr>
          </a:p>
          <a:p>
            <a:pPr marL="360363" indent="-96838">
              <a:lnSpc>
                <a:spcPct val="150000"/>
              </a:lnSpc>
            </a:pPr>
            <a:r>
              <a:rPr lang="ko-KR" altLang="en-US" sz="1000" b="1" dirty="0" smtClean="0">
                <a:solidFill>
                  <a:srgbClr val="003F8E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  </a:t>
            </a:r>
            <a:r>
              <a:rPr lang="ko-KR" altLang="en-US" sz="1000" b="1" dirty="0" err="1" smtClean="0">
                <a:solidFill>
                  <a:srgbClr val="003F8E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한도형</a:t>
            </a:r>
            <a:r>
              <a:rPr lang="ko-KR" altLang="en-US" sz="1000" b="1" dirty="0" smtClean="0">
                <a:solidFill>
                  <a:srgbClr val="003F8E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 </a:t>
            </a:r>
            <a:r>
              <a:rPr lang="ko-KR" altLang="en-US" sz="1000" b="1" dirty="0">
                <a:solidFill>
                  <a:srgbClr val="003F8E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식권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: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주어진 한도 내 여러 번 결제가 가능한 식권입니다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.</a:t>
            </a:r>
          </a:p>
          <a:p>
            <a:pPr marL="360363" indent="-96838">
              <a:lnSpc>
                <a:spcPct val="150000"/>
              </a:lnSpc>
            </a:pP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  -ex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. 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한도형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 식권 일한도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10,000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원 지급 시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, 6,000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원을 결제한 이후 남은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4,000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원을 사용할 수 있습니다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. 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/>
            </a:r>
            <a:b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</a:b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      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잔여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한도는 다음 날 회수됩니다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.</a:t>
            </a:r>
            <a:endParaRPr lang="en-US" altLang="ko-KR" sz="1000" dirty="0">
              <a:latin typeface="나눔스퀘어" panose="020B0600000101010101" pitchFamily="50" charset="-127"/>
              <a:ea typeface="나눔스퀘어" panose="020B0600000101010101"/>
              <a:cs typeface="Arial" panose="020B0604020202020204" pitchFamily="34" charset="0"/>
            </a:endParaRPr>
          </a:p>
          <a:p>
            <a:pPr marL="180975" indent="-96838">
              <a:lnSpc>
                <a:spcPct val="150000"/>
              </a:lnSpc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180975" indent="-96838">
              <a:lnSpc>
                <a:spcPct val="150000"/>
              </a:lnSpc>
              <a:spcBef>
                <a:spcPct val="0"/>
              </a:spcBef>
            </a:pPr>
            <a:r>
              <a:rPr lang="en-US" altLang="ko-KR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Q2. </a:t>
            </a:r>
            <a:r>
              <a:rPr lang="ko-KR" altLang="en-US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사용자에게 중복으로 식권 지급이 가능한가요</a:t>
            </a:r>
            <a:r>
              <a:rPr lang="en-US" altLang="ko-KR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?</a:t>
            </a:r>
          </a:p>
          <a:p>
            <a:pPr marL="179388" indent="-96838">
              <a:lnSpc>
                <a:spcPct val="150000"/>
              </a:lnSpc>
            </a:pP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    A.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네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.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가능합니다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.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식권을 등록하고 각각의 식권에 사용자를 추가해 주시면 됩니다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.</a:t>
            </a:r>
            <a:endParaRPr lang="en-US" altLang="ko-KR" sz="1000" dirty="0">
              <a:latin typeface="나눔스퀘어" panose="020B0600000101010101" pitchFamily="50" charset="-127"/>
              <a:ea typeface="나눔스퀘어" panose="020B0600000101010101"/>
              <a:cs typeface="Arial" panose="020B0604020202020204" pitchFamily="34" charset="0"/>
            </a:endParaRPr>
          </a:p>
          <a:p>
            <a:pPr marL="84137">
              <a:lnSpc>
                <a:spcPct val="150000"/>
              </a:lnSpc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180975" indent="-96838">
              <a:lnSpc>
                <a:spcPct val="150000"/>
              </a:lnSpc>
              <a:spcBef>
                <a:spcPct val="0"/>
              </a:spcBef>
            </a:pPr>
            <a:r>
              <a:rPr lang="en-US" altLang="ko-KR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Q3. </a:t>
            </a:r>
            <a:r>
              <a:rPr lang="ko-KR" altLang="en-US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사업장 추가 등록이 가능한가요</a:t>
            </a:r>
            <a:r>
              <a:rPr lang="en-US" altLang="ko-KR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?</a:t>
            </a:r>
          </a:p>
          <a:p>
            <a:pPr marL="179388" indent="-96838">
              <a:lnSpc>
                <a:spcPct val="150000"/>
              </a:lnSpc>
            </a:pP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 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   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A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.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식권 등록 혹은 사용자 등록 메뉴에서 사업장 선택 시 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‘</a:t>
            </a:r>
            <a:r>
              <a:rPr lang="ko-KR" altLang="en-US" sz="1000" dirty="0" err="1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사업장추가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’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버튼을 클릭하여 추가하실 수 있습니다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.</a:t>
            </a:r>
          </a:p>
          <a:p>
            <a:pPr marL="179388" indent="-96838">
              <a:lnSpc>
                <a:spcPct val="150000"/>
              </a:lnSpc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180975" indent="-96838">
              <a:lnSpc>
                <a:spcPct val="150000"/>
              </a:lnSpc>
              <a:spcBef>
                <a:spcPct val="0"/>
              </a:spcBef>
            </a:pPr>
            <a:r>
              <a:rPr lang="en-US" altLang="ko-KR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Q4. </a:t>
            </a:r>
            <a:r>
              <a:rPr lang="ko-KR" altLang="en-US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식권 사용 업종을 제한 할 수 있나요</a:t>
            </a:r>
            <a:r>
              <a:rPr lang="en-US" altLang="ko-KR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? </a:t>
            </a:r>
            <a:r>
              <a:rPr lang="ko-KR" altLang="en-US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부정 사용이 있을까 걱정 됩니다</a:t>
            </a:r>
            <a:r>
              <a:rPr lang="en-US" altLang="ko-KR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marL="179388" indent="-96838">
              <a:lnSpc>
                <a:spcPct val="150000"/>
              </a:lnSpc>
            </a:pP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 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 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A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. </a:t>
            </a:r>
            <a:r>
              <a:rPr lang="ko-KR" altLang="en-US" sz="1000" dirty="0" err="1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비플식권의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경우 식권의 특성상 주류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,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유흥 및 백화점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,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호텔 등을 제외한 식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,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음료 업종에서만 사용이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가능하도록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/>
            </a:r>
            <a:b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</a:b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    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설정 되어있습니다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.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따라서 음식점이 아닌 가맹점에서 사용이 불가능합니다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.</a:t>
            </a:r>
          </a:p>
          <a:p>
            <a:pPr marL="84137">
              <a:lnSpc>
                <a:spcPct val="150000"/>
              </a:lnSpc>
            </a:pPr>
            <a:endParaRPr lang="en-US" altLang="ko-KR" sz="1000" dirty="0" smtClean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2550" indent="6350">
              <a:lnSpc>
                <a:spcPct val="150000"/>
              </a:lnSpc>
            </a:pPr>
            <a:r>
              <a:rPr lang="en-US" altLang="ko-KR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Q5. </a:t>
            </a:r>
            <a:r>
              <a:rPr lang="ko-KR" altLang="en-US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잘못 등록된 식권을 삭제할 수 있나요</a:t>
            </a:r>
            <a:r>
              <a:rPr lang="en-US" altLang="ko-KR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?</a:t>
            </a:r>
            <a:r>
              <a:rPr lang="en-US" altLang="ko-KR" sz="1000" b="1" dirty="0">
                <a:ln>
                  <a:solidFill>
                    <a:srgbClr val="1E318B"/>
                  </a:solidFill>
                </a:ln>
                <a:solidFill>
                  <a:srgbClr val="15278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000" b="1" dirty="0">
                <a:ln>
                  <a:solidFill>
                    <a:srgbClr val="1E318B"/>
                  </a:solidFill>
                </a:ln>
                <a:solidFill>
                  <a:srgbClr val="15278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</a:br>
            <a:r>
              <a:rPr lang="en-US" altLang="ko-KR" sz="1000" b="1" dirty="0" smtClean="0">
                <a:ln>
                  <a:solidFill>
                    <a:srgbClr val="1E318B"/>
                  </a:solidFill>
                </a:ln>
                <a:solidFill>
                  <a:srgbClr val="15278B"/>
                </a:solidFill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     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A.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해당 식권을 클릭해 맨 아래에 있는 삭제 버튼을 눌러 삭제할 수 있습니다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.</a:t>
            </a:r>
          </a:p>
          <a:p>
            <a:pPr marL="84137">
              <a:lnSpc>
                <a:spcPct val="150000"/>
              </a:lnSpc>
            </a:pPr>
            <a:endParaRPr lang="en-US" altLang="ko-KR" sz="1000" dirty="0" smtClean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180975" indent="-96838">
              <a:lnSpc>
                <a:spcPct val="150000"/>
              </a:lnSpc>
              <a:spcBef>
                <a:spcPct val="0"/>
              </a:spcBef>
            </a:pPr>
            <a:r>
              <a:rPr lang="en-US" altLang="ko-KR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Q6. </a:t>
            </a:r>
            <a:r>
              <a:rPr lang="ko-KR" altLang="en-US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특정 식권을 비활성화 할 수 있나요</a:t>
            </a:r>
            <a:r>
              <a:rPr lang="en-US" altLang="ko-KR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?</a:t>
            </a:r>
          </a:p>
          <a:p>
            <a:pPr marL="179388" indent="-96838">
              <a:lnSpc>
                <a:spcPct val="150000"/>
              </a:lnSpc>
            </a:pP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  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  A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.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식권 관리 페이지에서 식권의 오른쪽 상단에 있는 파란 버튼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(ON/OFF)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을 누르시면 삭제 하지 않고 비활성화 하실 수 있습니다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.</a:t>
            </a:r>
          </a:p>
          <a:p>
            <a:pPr marL="179388" indent="-96838">
              <a:lnSpc>
                <a:spcPct val="150000"/>
              </a:lnSpc>
            </a:pP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         비활성화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시 사용자의 </a:t>
            </a:r>
            <a:r>
              <a:rPr lang="ko-KR" altLang="en-US" sz="1000" dirty="0" err="1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비플페이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APP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에서 식권이 보이지 않습니다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. </a:t>
            </a:r>
          </a:p>
          <a:p>
            <a:pPr marL="84137">
              <a:lnSpc>
                <a:spcPct val="150000"/>
              </a:lnSpc>
            </a:pPr>
            <a:endParaRPr lang="en-US" altLang="ko-KR" sz="1000" dirty="0" smtClean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84137">
              <a:lnSpc>
                <a:spcPct val="150000"/>
              </a:lnSpc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34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나눔스퀘어 Bold" panose="020B0600000101010101"/>
              </a:rPr>
              <a:t>8</a:t>
            </a:r>
            <a:r>
              <a:rPr lang="en-US" altLang="ko-KR" dirty="0" smtClean="0">
                <a:ea typeface="나눔스퀘어 Bold" panose="020B0600000101010101"/>
              </a:rPr>
              <a:t>. FAQ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>
                <a:ea typeface="나눔스퀘어 Bold" panose="020B0600000101010101"/>
              </a:rPr>
              <a:t>설정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3904" y="491488"/>
            <a:ext cx="69127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96838">
              <a:lnSpc>
                <a:spcPct val="150000"/>
              </a:lnSpc>
              <a:spcBef>
                <a:spcPct val="0"/>
              </a:spcBef>
            </a:pPr>
            <a:r>
              <a:rPr lang="en-US" altLang="ko-KR" sz="1200" dirty="0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Q7. </a:t>
            </a:r>
            <a:r>
              <a:rPr lang="ko-KR" altLang="en-US" sz="1200" dirty="0" err="1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비플식권</a:t>
            </a:r>
            <a:r>
              <a:rPr lang="ko-KR" altLang="en-US" sz="1200" dirty="0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사용중인 직원이 개명을 했습니다</a:t>
            </a:r>
            <a:r>
              <a:rPr lang="en-US" altLang="ko-KR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 </a:t>
            </a:r>
            <a:r>
              <a:rPr lang="ko-KR" altLang="en-US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별도로 정보를 수정하거나 재등록 해야하나요</a:t>
            </a:r>
            <a:r>
              <a:rPr lang="en-US" altLang="ko-KR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?</a:t>
            </a:r>
          </a:p>
          <a:p>
            <a:pPr marL="179388" indent="-96838">
              <a:lnSpc>
                <a:spcPct val="150000"/>
              </a:lnSpc>
            </a:pP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  A.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네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.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식권 사용자 관리 메뉴에서 기존 정보를 삭제한 후 </a:t>
            </a:r>
            <a:r>
              <a:rPr lang="ko-KR" altLang="en-US" sz="1000" dirty="0" err="1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재등록해야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 합니다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. </a:t>
            </a:r>
            <a:endParaRPr lang="en-US" altLang="ko-KR" sz="1000" dirty="0" smtClean="0">
              <a:latin typeface="나눔스퀘어" panose="020B0600000101010101" pitchFamily="50" charset="-127"/>
              <a:ea typeface="나눔스퀘어" panose="020B0600000101010101"/>
              <a:cs typeface="Arial" panose="020B0604020202020204" pitchFamily="34" charset="0"/>
            </a:endParaRPr>
          </a:p>
          <a:p>
            <a:pPr marL="179388" indent="-96838">
              <a:lnSpc>
                <a:spcPct val="150000"/>
              </a:lnSpc>
            </a:pPr>
            <a:endParaRPr lang="en-US" altLang="ko-KR" sz="1200" dirty="0" smtClean="0">
              <a:solidFill>
                <a:srgbClr val="1E318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180975" indent="-96838">
              <a:lnSpc>
                <a:spcPct val="150000"/>
              </a:lnSpc>
              <a:spcBef>
                <a:spcPct val="0"/>
              </a:spcBef>
            </a:pPr>
            <a:r>
              <a:rPr lang="en-US" altLang="ko-KR" sz="1200" dirty="0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Q8. </a:t>
            </a:r>
            <a:r>
              <a:rPr lang="ko-KR" altLang="en-US" sz="1200" dirty="0" err="1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카카오톡을</a:t>
            </a:r>
            <a:r>
              <a:rPr lang="ko-KR" altLang="en-US" sz="1200" dirty="0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사용하지 않는 사용자가 </a:t>
            </a:r>
            <a:r>
              <a:rPr lang="ko-KR" altLang="en-US" sz="1200" dirty="0" err="1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알림톡을</a:t>
            </a:r>
            <a:r>
              <a:rPr lang="ko-KR" altLang="en-US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수신하지 못해도 별도로 </a:t>
            </a:r>
            <a:r>
              <a:rPr lang="ko-KR" altLang="en-US" sz="1200" dirty="0" err="1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비플페이</a:t>
            </a:r>
            <a:r>
              <a:rPr lang="ko-KR" altLang="en-US" sz="1200" dirty="0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앱 </a:t>
            </a:r>
            <a:r>
              <a:rPr lang="ko-KR" altLang="en-US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설치 후 접속하면 확인이 가능한가요</a:t>
            </a:r>
            <a:r>
              <a:rPr lang="en-US" altLang="ko-KR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?</a:t>
            </a:r>
          </a:p>
          <a:p>
            <a:pPr marL="179388" indent="-96838">
              <a:lnSpc>
                <a:spcPct val="150000"/>
              </a:lnSpc>
            </a:pP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  A.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네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. 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알림톡을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 통해 설치하지 않아도 문제없습니다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.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관리자가 식권에 등록한 사용자 정보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(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이름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,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휴대폰번호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)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와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사용자가 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/>
            </a:r>
            <a:b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</a:b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   </a:t>
            </a:r>
            <a:r>
              <a:rPr lang="ko-KR" altLang="en-US" sz="1000" dirty="0" err="1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비플페이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앱 설치 후 인증한 정보가 일치하면 식권을 확인할 수 있습니다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.</a:t>
            </a:r>
          </a:p>
          <a:p>
            <a:pPr marL="84137">
              <a:lnSpc>
                <a:spcPct val="150000"/>
              </a:lnSpc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  <a:p>
            <a:pPr marL="180975" indent="-96838">
              <a:lnSpc>
                <a:spcPct val="150000"/>
              </a:lnSpc>
              <a:spcBef>
                <a:spcPct val="0"/>
              </a:spcBef>
            </a:pPr>
            <a:r>
              <a:rPr lang="en-US" altLang="ko-KR" sz="1200" dirty="0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Q9. </a:t>
            </a:r>
            <a:r>
              <a:rPr lang="ko-KR" altLang="en-US" sz="1200" dirty="0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이용 </a:t>
            </a:r>
            <a:r>
              <a:rPr lang="ko-KR" altLang="en-US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중에 요금제 변경이 가능한가요</a:t>
            </a:r>
            <a:r>
              <a:rPr lang="en-US" altLang="ko-KR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?</a:t>
            </a:r>
          </a:p>
          <a:p>
            <a:pPr marL="179388" indent="-96838">
              <a:lnSpc>
                <a:spcPct val="150000"/>
              </a:lnSpc>
            </a:pP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A.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네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. </a:t>
            </a:r>
            <a:r>
              <a:rPr lang="ko-KR" altLang="en-US" sz="1000" dirty="0" err="1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비플식권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고객센터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(1670-0398)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로 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문의주시면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처리해 드리겠습니다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  <a:cs typeface="Arial" panose="020B0604020202020204" pitchFamily="34" charset="0"/>
              </a:rPr>
              <a:t>. </a:t>
            </a:r>
          </a:p>
          <a:p>
            <a:pPr marL="84137">
              <a:lnSpc>
                <a:spcPct val="150000"/>
              </a:lnSpc>
            </a:pPr>
            <a:endParaRPr lang="en-US" altLang="ko-KR" sz="1000" dirty="0" smtClean="0"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78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나눔스퀘어 Bold" panose="020B0600000101010101"/>
              </a:rPr>
              <a:t>8</a:t>
            </a:r>
            <a:r>
              <a:rPr lang="en-US" altLang="ko-KR" dirty="0" smtClean="0">
                <a:ea typeface="나눔스퀘어 Bold" panose="020B0600000101010101"/>
              </a:rPr>
              <a:t>. FAQ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>
                <a:ea typeface="나눔스퀘어 Bold" panose="020B0600000101010101"/>
              </a:rPr>
              <a:t>결제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79712" y="491488"/>
            <a:ext cx="6912768" cy="650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96838">
              <a:lnSpc>
                <a:spcPct val="150000"/>
              </a:lnSpc>
              <a:spcBef>
                <a:spcPct val="0"/>
              </a:spcBef>
            </a:pPr>
            <a:r>
              <a:rPr lang="en-US" altLang="ko-KR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Q1. </a:t>
            </a:r>
            <a:r>
              <a:rPr lang="ko-KR" altLang="en-US" sz="1200" dirty="0" err="1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비플페이</a:t>
            </a:r>
            <a:r>
              <a:rPr lang="ko-KR" altLang="en-US" sz="1200" dirty="0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앱 내 등록한 식권이 보이지 않아요</a:t>
            </a:r>
            <a:r>
              <a:rPr lang="en-US" altLang="ko-KR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marL="358775" indent="-96838">
              <a:lnSpc>
                <a:spcPct val="150000"/>
              </a:lnSpc>
              <a:tabLst>
                <a:tab pos="268288" algn="l"/>
              </a:tabLst>
            </a:pP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</a:rPr>
              <a:t>A.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</a:rPr>
              <a:t>관리자가 </a:t>
            </a:r>
            <a:r>
              <a:rPr lang="ko-KR" altLang="en-US" sz="1000" dirty="0" err="1" smtClean="0">
                <a:latin typeface="나눔스퀘어" panose="020B0600000101010101" pitchFamily="50" charset="-127"/>
                <a:ea typeface="나눔스퀘어" panose="020B0600000101010101"/>
              </a:rPr>
              <a:t>비플식권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</a:rPr>
              <a:t>사이트에 등록한 사용자의 휴대폰 번호 및 성함이 사용자가 </a:t>
            </a:r>
            <a:r>
              <a:rPr lang="ko-KR" altLang="en-US" sz="1000" dirty="0" err="1" smtClean="0">
                <a:latin typeface="나눔스퀘어" panose="020B0600000101010101" pitchFamily="50" charset="-127"/>
                <a:ea typeface="나눔스퀘어" panose="020B0600000101010101"/>
              </a:rPr>
              <a:t>비플페이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</a:rPr>
              <a:t>앱 가입 시 인증한 정보와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</a:rPr>
              <a:t>일치하는지</a:t>
            </a:r>
            <a:r>
              <a:rPr lang="ko-KR" altLang="en-US" sz="1000" b="1" dirty="0" smtClean="0"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</a:rPr>
              <a:t>확인 부탁드립니다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</a:rPr>
              <a:t>.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</a:rPr>
              <a:t>사용자의 실명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</a:rPr>
              <a:t>핸드폰 번호가 일치하지 않을 경우 식권이 부여되지 않습니다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80975" indent="-96838">
              <a:lnSpc>
                <a:spcPct val="150000"/>
              </a:lnSpc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80975" indent="-96838">
              <a:lnSpc>
                <a:spcPct val="150000"/>
              </a:lnSpc>
            </a:pPr>
            <a:r>
              <a:rPr lang="en-US" altLang="ko-KR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Q2. </a:t>
            </a:r>
            <a:r>
              <a:rPr lang="ko-KR" altLang="en-US" sz="1200" dirty="0" err="1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비플페이</a:t>
            </a:r>
            <a:r>
              <a:rPr lang="ko-KR" altLang="en-US" sz="1200" dirty="0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앱 내 잔여 한도가 </a:t>
            </a:r>
            <a:r>
              <a:rPr lang="en-US" altLang="ko-KR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0</a:t>
            </a:r>
            <a:r>
              <a:rPr lang="ko-KR" altLang="en-US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원으로 보여요</a:t>
            </a:r>
            <a:r>
              <a:rPr lang="en-US" altLang="ko-KR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 </a:t>
            </a:r>
            <a:endParaRPr lang="en-US" altLang="ko-KR" sz="1200" dirty="0" smtClean="0">
              <a:solidFill>
                <a:srgbClr val="1E318B"/>
              </a:solidFill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marL="358775" indent="-96838">
              <a:lnSpc>
                <a:spcPct val="150000"/>
              </a:lnSpc>
              <a:tabLst>
                <a:tab pos="268288" algn="l"/>
              </a:tabLst>
            </a:pP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</a:rPr>
              <a:t>A.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</a:rPr>
              <a:t>식권으로 결제하여 지급된 한도를 전부 소진하면 잔여 한도가 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</a:rPr>
              <a:t>0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</a:rPr>
              <a:t>원으로 조회됩니다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</a:rPr>
              <a:t>. </a:t>
            </a:r>
            <a:b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</a:rPr>
            </a:b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</a:rPr>
              <a:t>또는 식권 기본정보 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</a:rPr>
              <a:t>&gt;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</a:rPr>
              <a:t>이용안내에 써있는 사용시간을 확인해보세요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marL="358775" indent="-96838">
              <a:lnSpc>
                <a:spcPct val="150000"/>
              </a:lnSpc>
              <a:tabLst>
                <a:tab pos="268288" algn="l"/>
              </a:tabLst>
            </a:pP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</a:rPr>
              <a:t>    평일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</a:rPr>
              <a:t>/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</a:rPr>
              <a:t>토요일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</a:rPr>
              <a:t>/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</a:rPr>
              <a:t>공휴일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</a:rPr>
              <a:t>시간 등의 설정을 확인할 수 있습니다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</a:rPr>
              <a:t>.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</a:rPr>
              <a:t>해당 시간이 아닐 때에는 잔여 한도가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</a:rPr>
              <a:t>0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</a:rPr>
              <a:t>원으로 조회됩니다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</a:rPr>
              <a:t>. </a:t>
            </a:r>
          </a:p>
          <a:p>
            <a:pPr marL="180975" indent="-96838">
              <a:lnSpc>
                <a:spcPct val="150000"/>
              </a:lnSpc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80975" indent="-968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Q3. </a:t>
            </a:r>
            <a:r>
              <a:rPr lang="ko-KR" altLang="en-US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같이 먹은 식대를 나눠서 결제할 수 있나요</a:t>
            </a:r>
            <a:r>
              <a:rPr lang="en-US" altLang="ko-KR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?</a:t>
            </a:r>
          </a:p>
          <a:p>
            <a:pPr marL="358775" indent="-96838">
              <a:lnSpc>
                <a:spcPct val="150000"/>
              </a:lnSpc>
              <a:tabLst>
                <a:tab pos="268288" algn="l"/>
              </a:tabLst>
            </a:pP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</a:rPr>
              <a:t>A.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</a:rPr>
              <a:t>네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</a:rPr>
              <a:t>.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</a:rPr>
              <a:t>직원들과 함께 식사한 후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sz="1000" dirty="0" err="1" smtClean="0">
                <a:latin typeface="나눔스퀘어" panose="020B0600000101010101" pitchFamily="50" charset="-127"/>
                <a:ea typeface="나눔스퀘어" panose="020B0600000101010101"/>
              </a:rPr>
              <a:t>비플페이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</a:rPr>
              <a:t>앱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</a:rPr>
              <a:t>내 ‘함께 결제하기’ 기능을 통해 나눠서 결제하실 수 있습니다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</a:rPr>
              <a:t>. 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</a:rPr>
              <a:t/>
            </a:r>
            <a:b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</a:rPr>
            </a:b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</a:rPr>
              <a:t>1/N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</a:rPr>
              <a:t>나누기 버튼을 클릭하여 금액을 나눌 수 있으며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</a:rPr>
              <a:t>각각 결제할 금액을 직접 입력도 가능합니다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</a:rPr>
              <a:t>. 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</a:rPr>
              <a:t/>
            </a:r>
            <a:b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</a:rPr>
            </a:b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</a:rPr>
              <a:t> 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</a:rPr>
              <a:t>함께 결제 시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</a:rPr>
              <a:t>최근 함께 결제를 진행한 직원들이 리스트 상단에 위치합니다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</a:rPr>
              <a:t>. </a:t>
            </a:r>
            <a:b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</a:rPr>
            </a:b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</a:rPr>
              <a:t>  * ‘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</a:rPr>
              <a:t>함께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</a:rPr>
              <a:t>결제하기‘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</a:rPr>
              <a:t>버튼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</a:rPr>
              <a:t>생성이 되지 않은 경우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</a:rPr>
              <a:t>사내 식권 관리자에게 문의 부탁드립니다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marL="312738" indent="-228600">
              <a:lnSpc>
                <a:spcPct val="150000"/>
              </a:lnSpc>
              <a:buAutoNum type="alphaUcPeriod"/>
            </a:pPr>
            <a:endParaRPr lang="en-US" altLang="ko-KR" sz="1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41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Q4. </a:t>
            </a:r>
            <a:r>
              <a:rPr lang="ko-KR" altLang="en-US" sz="1200" dirty="0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회사 식대보다 초과 금액이 발생할 경우 어떻게 결제하나요</a:t>
            </a:r>
            <a:r>
              <a:rPr lang="en-US" altLang="ko-KR" sz="1200" dirty="0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?</a:t>
            </a:r>
            <a:r>
              <a:rPr lang="ko-KR" altLang="en-US" sz="1200" dirty="0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 </a:t>
            </a:r>
            <a:endParaRPr lang="en-US" altLang="ko-KR" sz="1200" dirty="0">
              <a:solidFill>
                <a:srgbClr val="1E318B"/>
              </a:solidFill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marL="84138">
              <a:lnSpc>
                <a:spcPct val="150000"/>
              </a:lnSpc>
            </a:pP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</a:rPr>
              <a:t>      A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</a:rPr>
              <a:t>.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식권 결제 시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초과 금액에 대해 </a:t>
            </a:r>
            <a:r>
              <a:rPr lang="ko-KR" altLang="en-US" sz="1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비플머니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개인 금액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복합 결제를 할 수 있습니다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b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보유한 식권 한도 차감 후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부족한 금액만큼 </a:t>
            </a:r>
            <a:r>
              <a:rPr lang="ko-KR" altLang="en-US" sz="1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비플머니에서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차감됩니다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b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</a:t>
            </a:r>
            <a:r>
              <a:rPr lang="ko-KR" altLang="en-US" sz="1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비플머니는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비플페이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앱 내에서 계좌 등록 후 금액을 충전할 수 있습니다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b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식권 한도 초과 결제 시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보유 </a:t>
            </a:r>
            <a:r>
              <a:rPr lang="ko-KR" altLang="en-US" sz="1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비플머니가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부족한 경우 등록된 계좌에서 </a:t>
            </a:r>
            <a:r>
              <a:rPr lang="ko-KR" altLang="en-US" sz="1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비플머니가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자동으로 충전됩니다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</a:t>
            </a:r>
            <a:b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* </a:t>
            </a:r>
            <a:r>
              <a:rPr lang="ko-KR" altLang="en-US" sz="1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비플머니는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만원 단위로 충전됩니다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b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*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함께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결제 시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결제 진행자의 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비플머니에서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초과 금액이 납부됩니다</a:t>
            </a:r>
            <a:r>
              <a:rPr lang="en-US" altLang="ko-KR" sz="10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*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결제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취소 시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식권 한도는 복구되며 자동 충전된 금액은 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비플머니로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환급됩니다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b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en-US" altLang="ko-KR" sz="1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795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나눔스퀘어 Bold" panose="020B0600000101010101"/>
              </a:rPr>
              <a:t>8</a:t>
            </a:r>
            <a:r>
              <a:rPr lang="en-US" altLang="ko-KR" dirty="0" smtClean="0">
                <a:ea typeface="나눔스퀘어 Bold" panose="020B0600000101010101"/>
              </a:rPr>
              <a:t>. FAQ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>
                <a:ea typeface="나눔스퀘어 Bold" panose="020B0600000101010101"/>
              </a:rPr>
              <a:t>결제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79712" y="491488"/>
            <a:ext cx="691276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41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Q5. </a:t>
            </a:r>
            <a:r>
              <a:rPr lang="ko-KR" altLang="en-US" sz="1200" dirty="0" err="1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비플머니</a:t>
            </a:r>
            <a:r>
              <a:rPr lang="ko-KR" altLang="en-US" sz="1200" dirty="0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복합 결제는 </a:t>
            </a:r>
            <a:r>
              <a:rPr lang="en-US" altLang="ko-KR" sz="1200" dirty="0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QR</a:t>
            </a:r>
            <a:r>
              <a:rPr lang="ko-KR" altLang="en-US" sz="1200" dirty="0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결제만 가능한가요</a:t>
            </a:r>
            <a:r>
              <a:rPr lang="en-US" altLang="ko-KR" sz="1200" dirty="0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en-US" altLang="ko-KR" sz="1200" dirty="0">
              <a:solidFill>
                <a:srgbClr val="1E318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84138">
              <a:lnSpc>
                <a:spcPct val="150000"/>
              </a:lnSpc>
            </a:pP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A. 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비플머니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복합 결제는 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QR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결제 및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바코드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결제도 가능합니다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(</a:t>
            </a:r>
            <a:r>
              <a:rPr lang="ko-KR" altLang="en-US" sz="1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키오스크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결제는 불가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*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바코드 결제는 매장 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포스기에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제로페이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결제 연동이 되어야 가능합니다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41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Q6. </a:t>
            </a:r>
            <a:r>
              <a:rPr lang="ko-KR" altLang="en-US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복합 결제 시</a:t>
            </a:r>
            <a:r>
              <a:rPr lang="en-US" altLang="ko-KR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비플머니</a:t>
            </a:r>
            <a:r>
              <a:rPr lang="ko-KR" altLang="en-US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충전은 어떻게 하나요</a:t>
            </a:r>
            <a:r>
              <a:rPr lang="en-US" altLang="ko-KR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pPr marL="84138">
              <a:lnSpc>
                <a:spcPct val="150000"/>
              </a:lnSpc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A.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복합 결제 시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비플머니는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등록된 은행 계좌로 자동 충전됩니다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(*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일부 은행은 충전이 불가합니다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.)</a:t>
            </a:r>
            <a:b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*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충전 불가 은행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국민은행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토스뱅크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SC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제일은행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산림조합중앙회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저축은행중앙회</a:t>
            </a: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80975" indent="-96838">
              <a:lnSpc>
                <a:spcPct val="150000"/>
              </a:lnSpc>
            </a:pPr>
            <a:endParaRPr lang="en-US" altLang="ko-KR" sz="1200" dirty="0">
              <a:solidFill>
                <a:srgbClr val="1E318B"/>
              </a:solidFill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marL="180975" indent="-968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Q7. </a:t>
            </a:r>
            <a:r>
              <a:rPr lang="ko-KR" altLang="en-US" sz="1200" dirty="0" err="1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비플식권</a:t>
            </a:r>
            <a:r>
              <a:rPr lang="ko-KR" altLang="en-US" sz="1200" dirty="0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관련 문의를 할 수 있는 연락처가 있나요</a:t>
            </a:r>
            <a:r>
              <a:rPr lang="en-US" altLang="ko-KR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?</a:t>
            </a:r>
          </a:p>
          <a:p>
            <a:pPr marL="358775" indent="-96838">
              <a:lnSpc>
                <a:spcPct val="150000"/>
              </a:lnSpc>
              <a:tabLst>
                <a:tab pos="268288" algn="l"/>
              </a:tabLst>
            </a:pP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</a:rPr>
              <a:t>A.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</a:rPr>
              <a:t>문의사항은 </a:t>
            </a:r>
            <a:r>
              <a:rPr lang="ko-KR" altLang="en-US" sz="1000" dirty="0" err="1" smtClean="0">
                <a:latin typeface="나눔스퀘어" panose="020B0600000101010101" pitchFamily="50" charset="-127"/>
                <a:ea typeface="나눔스퀘어" panose="020B0600000101010101"/>
              </a:rPr>
              <a:t>비플식권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</a:rPr>
              <a:t>상담센터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</a:rPr>
              <a:t>(1670-0398)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</a:rPr>
              <a:t>에서 친절하게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</a:rPr>
              <a:t>답변해 드리겠습니다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marL="261937">
              <a:lnSpc>
                <a:spcPct val="150000"/>
              </a:lnSpc>
              <a:tabLst>
                <a:tab pos="268288" algn="l"/>
              </a:tabLst>
            </a:pPr>
            <a:endParaRPr lang="en-US" altLang="ko-KR" sz="1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80975" indent="-96838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Q8. </a:t>
            </a:r>
            <a:r>
              <a:rPr lang="ko-KR" altLang="en-US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식권을 사용하던 중 휴대폰 기기를 변경했습니다</a:t>
            </a:r>
            <a:r>
              <a:rPr lang="en-US" altLang="ko-KR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 </a:t>
            </a:r>
            <a:r>
              <a:rPr lang="ko-KR" altLang="en-US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새로운 기기에서 본인인증 시 바로 사용이 가능한가요</a:t>
            </a:r>
            <a:r>
              <a:rPr lang="en-US" altLang="ko-KR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?</a:t>
            </a:r>
          </a:p>
          <a:p>
            <a:pPr marL="261937">
              <a:lnSpc>
                <a:spcPct val="150000"/>
              </a:lnSpc>
              <a:tabLst>
                <a:tab pos="268288" algn="l"/>
              </a:tabLst>
            </a:pP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</a:rPr>
              <a:t>A.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</a:rPr>
              <a:t>네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</a:rPr>
              <a:t>.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</a:rPr>
              <a:t>휴대폰번호가 그대로인 경우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</a:rPr>
              <a:t>새로운 기기에서 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/>
              </a:rPr>
              <a:t>본인인증만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</a:rPr>
              <a:t> 하면 바로 사용 가능합니다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</a:rPr>
              <a:t>.</a:t>
            </a:r>
            <a:b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</a:rPr>
            </a:b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</a:rPr>
              <a:t>    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</a:rPr>
              <a:t>번호가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</a:rPr>
              <a:t>변경되었을 경우엔 관리자에게 요청하여 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/>
              </a:rPr>
              <a:t>비플식권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</a:rPr>
              <a:t> 사이트에서 수정이 필요합니다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marL="447675" defTabSz="538163">
              <a:lnSpc>
                <a:spcPct val="150000"/>
              </a:lnSpc>
              <a:tabLst>
                <a:tab pos="268288" algn="l"/>
              </a:tabLst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/>
            </a:endParaRPr>
          </a:p>
          <a:p>
            <a:pPr marL="447675" defTabSz="538163">
              <a:lnSpc>
                <a:spcPct val="150000"/>
              </a:lnSpc>
              <a:tabLst>
                <a:tab pos="268288" algn="l"/>
              </a:tabLst>
            </a:pP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</a:rPr>
              <a:t>정보 수정 후에도 사용자에게 식권이 보이지 않는 경우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</a:rPr>
              <a:t>,</a:t>
            </a:r>
            <a:b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</a:rPr>
            </a:br>
            <a:r>
              <a:rPr lang="ko-KR" altLang="en-US" sz="1000" dirty="0" err="1" smtClean="0">
                <a:latin typeface="나눔스퀘어" panose="020B0600000101010101" pitchFamily="50" charset="-127"/>
                <a:ea typeface="나눔스퀘어" panose="020B0600000101010101"/>
              </a:rPr>
              <a:t>비플페이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</a:rPr>
              <a:t>앱 하단 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/>
              </a:rPr>
              <a:t>더보기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</a:rPr>
              <a:t>&gt;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</a:rPr>
              <a:t>설정 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</a:rPr>
              <a:t>&gt;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</a:rPr>
              <a:t>거래승인번호 재설정 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</a:rPr>
              <a:t>&gt;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</a:rPr>
              <a:t>본인인증을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</a:rPr>
              <a:t>통해 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/>
              </a:rPr>
              <a:t>재인증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</a:rPr>
              <a:t> 가능합니다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438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160" y="2730263"/>
            <a:ext cx="2938489" cy="243663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t="2" b="-426"/>
          <a:stretch/>
        </p:blipFill>
        <p:spPr>
          <a:xfrm>
            <a:off x="5796136" y="1875969"/>
            <a:ext cx="2218246" cy="4884366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스퀘어" panose="020B0600000101010101"/>
              </a:rPr>
              <a:t>1. </a:t>
            </a:r>
            <a:r>
              <a:rPr lang="ko-KR" altLang="en-US" dirty="0" smtClean="0">
                <a:ea typeface="나눔스퀘어 Bold" panose="020B0600000101010101"/>
              </a:rPr>
              <a:t>회원가입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>
                <a:ea typeface="나눔스퀘어 Bold" panose="020B0600000101010101"/>
              </a:rPr>
              <a:t>회원가입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10" name="내용 개체 틀 6"/>
          <p:cNvSpPr txBox="1">
            <a:spLocks/>
          </p:cNvSpPr>
          <p:nvPr/>
        </p:nvSpPr>
        <p:spPr>
          <a:xfrm>
            <a:off x="1835149" y="812792"/>
            <a:ext cx="7049813" cy="1211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+mj-ea"/>
              <a:buAutoNum type="circleNumDbPlain" startAt="3"/>
            </a:pP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기업 확인을 위해 </a:t>
            </a:r>
            <a:r>
              <a:rPr lang="ko-KR" altLang="en-US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사업자등록번호를 입력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합니다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>
              <a:buFont typeface="+mj-ea"/>
              <a:buAutoNum type="circleNumDbPlain" startAt="3"/>
            </a:pP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회사명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사업자등록정보 확인 후 회원가입에 필요한 </a:t>
            </a:r>
            <a:r>
              <a:rPr lang="ko-KR" altLang="en-US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필수 정보를 입력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합니다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>
              <a:buFont typeface="+mj-ea"/>
              <a:buAutoNum type="circleNumDbPlain" startAt="3"/>
            </a:pP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회원가입에 필요한 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필수</a:t>
            </a:r>
            <a:r>
              <a:rPr lang="en-US" altLang="ko-KR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/</a:t>
            </a:r>
            <a:r>
              <a:rPr lang="ko-KR" altLang="en-US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선택 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약관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내용을 확인 후 체크박스를 체크하여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동의합니다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>
              <a:buFont typeface="+mj-ea"/>
              <a:buAutoNum type="circleNumDbPlain" startAt="3"/>
            </a:pP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하단의 </a:t>
            </a:r>
            <a:r>
              <a:rPr lang="en-US" altLang="ko-KR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'</a:t>
            </a:r>
            <a:r>
              <a:rPr lang="ko-KR" altLang="en-US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회원가입 완료</a:t>
            </a:r>
            <a:r>
              <a:rPr lang="en-US" altLang="ko-KR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'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버튼을 선택하면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회원가입 절차가 완료됩니다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>
              <a:buFont typeface="+mj-ea"/>
              <a:buAutoNum type="circleNumDbPlain" startAt="3"/>
            </a:pP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회원가입을 완료한 후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로그인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  <a:endParaRPr lang="en-US" altLang="ko-KR" dirty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lvl="0">
              <a:buFont typeface="+mj-ea"/>
              <a:buAutoNum type="circleNumDbPlain" startAt="3"/>
            </a:pPr>
            <a:endParaRPr lang="en-US" altLang="ko-KR" dirty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비플식권</a:t>
            </a:r>
            <a:r>
              <a:rPr lang="ko-KR" altLang="en-US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 사용을 위해 회원가입을 진행합니다</a:t>
            </a:r>
            <a:r>
              <a:rPr lang="en-US" altLang="ko-KR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.</a:t>
            </a:r>
            <a:endParaRPr lang="en-US" altLang="ko-KR" dirty="0">
              <a:solidFill>
                <a:srgbClr val="003F8E"/>
              </a:solidFill>
              <a:ea typeface="나눔스퀘어 Bold" panose="020B0600000101010101"/>
              <a:sym typeface="Wingdings 3" panose="05040102010807070707" pitchFamily="18" charset="2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71691" y="4073928"/>
            <a:ext cx="2512769" cy="264887"/>
          </a:xfrm>
          <a:prstGeom prst="rect">
            <a:avLst/>
          </a:prstGeom>
          <a:noFill/>
          <a:ln w="158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7596336" y="5076895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5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815259" y="6381328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6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604942" y="3983928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3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706136" y="1785969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4</a:t>
            </a:r>
            <a:endParaRPr lang="ko-KR" altLang="en-US" sz="1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715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스퀘어 Bold" panose="020B0600000101010101"/>
              </a:rPr>
              <a:t>8. FAQ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>
                <a:ea typeface="나눔스퀘어 Bold" panose="020B0600000101010101"/>
              </a:rPr>
              <a:t>결제 취소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68664" y="491488"/>
            <a:ext cx="6912768" cy="6417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96838">
              <a:lnSpc>
                <a:spcPct val="150000"/>
              </a:lnSpc>
            </a:pPr>
            <a:r>
              <a:rPr lang="en-US" altLang="ko-KR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Q1. </a:t>
            </a:r>
            <a:r>
              <a:rPr lang="ko-KR" altLang="en-US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결제 취소는 어떻게 하나요</a:t>
            </a:r>
            <a:r>
              <a:rPr lang="en-US" altLang="ko-KR" sz="1200" dirty="0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?</a:t>
            </a:r>
          </a:p>
          <a:p>
            <a:pPr marL="358775" indent="-96838">
              <a:lnSpc>
                <a:spcPct val="150000"/>
              </a:lnSpc>
              <a:tabLst>
                <a:tab pos="268288" algn="l"/>
              </a:tabLst>
            </a:pP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</a:rPr>
              <a:t>A. </a:t>
            </a:r>
            <a:r>
              <a:rPr lang="ko-KR" altLang="en-US" sz="1000" dirty="0" err="1" smtClean="0">
                <a:latin typeface="나눔스퀘어" panose="020B0600000101010101" pitchFamily="50" charset="-127"/>
                <a:ea typeface="나눔스퀘어" panose="020B0600000101010101"/>
              </a:rPr>
              <a:t>비플식권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</a:rPr>
              <a:t> 결제 취소는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</a:rPr>
              <a:t>가맹점 점주에게 요청해야 합니다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</a:rPr>
              <a:t>. ( </a:t>
            </a:r>
            <a:r>
              <a:rPr lang="en-US" altLang="ko-KR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/>
              </a:rPr>
              <a:t>*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</a:rPr>
              <a:t>사용자가 직접 취소할 수 없습니다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/>
              </a:rPr>
              <a:t>.) </a:t>
            </a:r>
            <a:endParaRPr lang="en-US" altLang="ko-KR" sz="1000" dirty="0">
              <a:latin typeface="나눔스퀘어" panose="020B0600000101010101" pitchFamily="50" charset="-127"/>
              <a:ea typeface="나눔스퀘어" panose="020B0600000101010101"/>
            </a:endParaRPr>
          </a:p>
          <a:p>
            <a:pPr marL="358775" indent="-96838">
              <a:lnSpc>
                <a:spcPct val="150000"/>
              </a:lnSpc>
              <a:tabLst>
                <a:tab pos="268288" algn="l"/>
              </a:tabLst>
            </a:pP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</a:rPr>
              <a:t>   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</a:rPr>
              <a:t>가맹점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</a:rPr>
              <a:t>점주가 </a:t>
            </a:r>
            <a:r>
              <a:rPr lang="ko-KR" altLang="en-US" sz="1000" dirty="0" err="1">
                <a:latin typeface="나눔스퀘어" panose="020B0600000101010101" pitchFamily="50" charset="-127"/>
                <a:ea typeface="나눔스퀘어" panose="020B0600000101010101"/>
              </a:rPr>
              <a:t>제로페이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</a:rPr>
              <a:t> 가맹점 </a:t>
            </a:r>
            <a:r>
              <a:rPr lang="ko-KR" altLang="en-US" sz="1000" dirty="0" err="1" smtClean="0">
                <a:latin typeface="나눔스퀘어" panose="020B0600000101010101" pitchFamily="50" charset="-127"/>
                <a:ea typeface="나눔스퀘어" panose="020B0600000101010101"/>
              </a:rPr>
              <a:t>어플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</a:rPr>
              <a:t> 또는 </a:t>
            </a:r>
            <a:r>
              <a:rPr lang="ko-KR" altLang="en-US" sz="1000" dirty="0" err="1" smtClean="0">
                <a:latin typeface="나눔스퀘어" panose="020B0600000101010101" pitchFamily="50" charset="-127"/>
                <a:ea typeface="나눔스퀘어" panose="020B0600000101010101"/>
              </a:rPr>
              <a:t>포스기에서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</a:rPr>
              <a:t> 해당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</a:rPr>
              <a:t>세부결제내역 확인 후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/>
              </a:rPr>
              <a:t>결제 취소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/>
              </a:rPr>
              <a:t>가능합니다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/>
              </a:rPr>
              <a:t>. </a:t>
            </a:r>
          </a:p>
          <a:p>
            <a:pPr marL="180975" indent="-96838">
              <a:lnSpc>
                <a:spcPct val="150000"/>
              </a:lnSpc>
            </a:pPr>
            <a:endParaRPr lang="en-US" altLang="ko-KR" sz="1000" dirty="0" smtClean="0">
              <a:latin typeface="나눔스퀘어" panose="020B0600000101010101" pitchFamily="50" charset="-127"/>
              <a:ea typeface="나눔스퀘어" panose="020B0600000101010101"/>
            </a:endParaRPr>
          </a:p>
          <a:p>
            <a:pPr marL="180975" indent="-96838">
              <a:lnSpc>
                <a:spcPct val="150000"/>
              </a:lnSpc>
            </a:pPr>
            <a:endParaRPr lang="en-US" altLang="ko-KR" sz="1200" dirty="0" smtClean="0">
              <a:ln>
                <a:solidFill>
                  <a:srgbClr val="1E318B"/>
                </a:solidFill>
              </a:ln>
              <a:latin typeface="나눔스퀘어" panose="020B0600000101010101" pitchFamily="50" charset="-127"/>
              <a:ea typeface="나눔스퀘어" panose="020B0600000101010101"/>
            </a:endParaRPr>
          </a:p>
          <a:p>
            <a:pPr marL="180975" indent="-96838">
              <a:lnSpc>
                <a:spcPct val="150000"/>
              </a:lnSpc>
            </a:pPr>
            <a:endParaRPr lang="en-US" altLang="ko-KR" sz="1200" dirty="0">
              <a:ln>
                <a:solidFill>
                  <a:srgbClr val="1E318B"/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80975" indent="-96838">
              <a:lnSpc>
                <a:spcPct val="150000"/>
              </a:lnSpc>
            </a:pPr>
            <a:endParaRPr lang="en-US" altLang="ko-KR" sz="1200" dirty="0" smtClean="0">
              <a:ln>
                <a:solidFill>
                  <a:srgbClr val="1E318B"/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80975" indent="-96838">
              <a:lnSpc>
                <a:spcPct val="150000"/>
              </a:lnSpc>
            </a:pPr>
            <a:endParaRPr lang="en-US" altLang="ko-KR" sz="1200" dirty="0">
              <a:ln>
                <a:solidFill>
                  <a:srgbClr val="1E318B"/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80975" indent="-96838">
              <a:lnSpc>
                <a:spcPct val="150000"/>
              </a:lnSpc>
            </a:pPr>
            <a:endParaRPr lang="en-US" altLang="ko-KR" sz="1200" dirty="0" smtClean="0">
              <a:ln>
                <a:solidFill>
                  <a:srgbClr val="1E318B"/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80975" indent="-96838">
              <a:lnSpc>
                <a:spcPct val="150000"/>
              </a:lnSpc>
            </a:pPr>
            <a:endParaRPr lang="en-US" altLang="ko-KR" sz="1200" dirty="0">
              <a:ln>
                <a:solidFill>
                  <a:srgbClr val="1E318B"/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80975" indent="-96838">
              <a:lnSpc>
                <a:spcPct val="150000"/>
              </a:lnSpc>
            </a:pPr>
            <a:endParaRPr lang="en-US" altLang="ko-KR" sz="1200" dirty="0" smtClean="0">
              <a:ln>
                <a:solidFill>
                  <a:srgbClr val="1E318B"/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80975" indent="-96838">
              <a:lnSpc>
                <a:spcPct val="150000"/>
              </a:lnSpc>
            </a:pPr>
            <a:endParaRPr lang="en-US" altLang="ko-KR" sz="1200" dirty="0">
              <a:ln>
                <a:solidFill>
                  <a:srgbClr val="1E318B"/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80975" indent="-96838">
              <a:lnSpc>
                <a:spcPct val="150000"/>
              </a:lnSpc>
            </a:pPr>
            <a:endParaRPr lang="en-US" altLang="ko-KR" sz="1200" dirty="0" smtClean="0">
              <a:ln>
                <a:solidFill>
                  <a:srgbClr val="1E318B"/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80975" indent="-96838">
              <a:lnSpc>
                <a:spcPct val="150000"/>
              </a:lnSpc>
            </a:pPr>
            <a:endParaRPr lang="en-US" altLang="ko-KR" sz="1200" dirty="0">
              <a:ln>
                <a:solidFill>
                  <a:srgbClr val="1E318B"/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80975" indent="-96838">
              <a:lnSpc>
                <a:spcPct val="150000"/>
              </a:lnSpc>
            </a:pPr>
            <a:endParaRPr lang="en-US" altLang="ko-KR" sz="1200" dirty="0" smtClean="0">
              <a:ln>
                <a:solidFill>
                  <a:srgbClr val="1E318B"/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80975" indent="-96838">
              <a:lnSpc>
                <a:spcPct val="150000"/>
              </a:lnSpc>
            </a:pPr>
            <a:endParaRPr lang="en-US" altLang="ko-KR" sz="1200" dirty="0" smtClean="0">
              <a:ln>
                <a:solidFill>
                  <a:srgbClr val="1E318B"/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80975" indent="-96838">
              <a:lnSpc>
                <a:spcPct val="150000"/>
              </a:lnSpc>
            </a:pPr>
            <a:endParaRPr lang="en-US" altLang="ko-KR" sz="1200" dirty="0">
              <a:ln>
                <a:solidFill>
                  <a:srgbClr val="1E318B"/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80975" indent="-96838">
              <a:lnSpc>
                <a:spcPct val="150000"/>
              </a:lnSpc>
            </a:pPr>
            <a:endParaRPr lang="en-US" altLang="ko-KR" sz="1200" dirty="0" smtClean="0">
              <a:ln>
                <a:solidFill>
                  <a:srgbClr val="1E318B"/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80975" indent="-96838">
              <a:lnSpc>
                <a:spcPct val="150000"/>
              </a:lnSpc>
            </a:pPr>
            <a:r>
              <a:rPr lang="en-US" altLang="ko-KR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Q2. </a:t>
            </a:r>
            <a:r>
              <a:rPr lang="ko-KR" altLang="en-US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이전 결제 건에 대하여 취소할 수 있는 기간이 있나요</a:t>
            </a:r>
            <a:r>
              <a:rPr lang="en-US" altLang="ko-KR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?</a:t>
            </a:r>
          </a:p>
          <a:p>
            <a:pPr marL="358775" indent="-96838">
              <a:lnSpc>
                <a:spcPct val="150000"/>
              </a:lnSpc>
              <a:tabLst>
                <a:tab pos="268288" algn="l"/>
              </a:tabLst>
            </a:pP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네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결제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취소는 결제일 기준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180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이내에 가능합니다</a:t>
            </a:r>
            <a:r>
              <a:rPr lang="en-US" altLang="ko-KR" sz="1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58775" indent="-96838">
              <a:lnSpc>
                <a:spcPct val="150000"/>
              </a:lnSpc>
              <a:tabLst>
                <a:tab pos="268288" algn="l"/>
              </a:tabLst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80975" lvl="0" indent="-96838">
              <a:lnSpc>
                <a:spcPct val="150000"/>
              </a:lnSpc>
            </a:pPr>
            <a:r>
              <a:rPr lang="en-US" altLang="ko-KR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Q3. </a:t>
            </a:r>
            <a:r>
              <a:rPr lang="ko-KR" altLang="en-US" sz="1200" dirty="0" err="1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비플식권</a:t>
            </a:r>
            <a:r>
              <a:rPr lang="ko-KR" altLang="en-US" sz="1200" dirty="0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결제를 취소하면 식권 금액으로 바로 원복이 </a:t>
            </a:r>
            <a:r>
              <a:rPr lang="ko-KR" altLang="en-US" sz="1200" dirty="0" err="1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되는건가요</a:t>
            </a:r>
            <a:r>
              <a:rPr lang="en-US" altLang="ko-KR" sz="1200" dirty="0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?</a:t>
            </a:r>
          </a:p>
          <a:p>
            <a:pPr marL="261937" lvl="0">
              <a:lnSpc>
                <a:spcPct val="150000"/>
              </a:lnSpc>
              <a:tabLst>
                <a:tab pos="268288" algn="l"/>
              </a:tabLst>
            </a:pP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A. </a:t>
            </a:r>
            <a:r>
              <a:rPr lang="ko-KR" altLang="en-US" sz="1000" dirty="0" smtClean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네</a:t>
            </a:r>
            <a:r>
              <a:rPr lang="en-US" altLang="ko-KR" sz="10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0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결제 취소 시 금액과 사용자 한도는 </a:t>
            </a:r>
            <a:r>
              <a:rPr lang="ko-KR" altLang="en-US" sz="1000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원복됩니다</a:t>
            </a:r>
            <a:r>
              <a:rPr lang="en-US" altLang="ko-KR" sz="10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180975" indent="-96838">
              <a:lnSpc>
                <a:spcPct val="150000"/>
              </a:lnSpc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790592"/>
            <a:ext cx="1645714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083" y="1790592"/>
            <a:ext cx="1645714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내용 개체 틀 6"/>
          <p:cNvSpPr txBox="1">
            <a:spLocks/>
          </p:cNvSpPr>
          <p:nvPr/>
        </p:nvSpPr>
        <p:spPr>
          <a:xfrm>
            <a:off x="3320156" y="4712364"/>
            <a:ext cx="1765787" cy="600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 lvl="0" indent="-92075">
              <a:buNone/>
            </a:pPr>
            <a:r>
              <a:rPr lang="ko-KR" altLang="en-US" sz="90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① 결제내역에서 특정 결제내역을</a:t>
            </a:r>
            <a:r>
              <a:rPr lang="en-US" altLang="ko-KR" sz="90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90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90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90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눌러서 세부 </a:t>
            </a:r>
            <a:r>
              <a:rPr lang="ko-KR" altLang="en-US" sz="900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결제내역</a:t>
            </a:r>
            <a:r>
              <a:rPr lang="ko-KR" altLang="en-US" sz="90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확인</a:t>
            </a:r>
            <a:endParaRPr lang="en-US" altLang="ko-KR" sz="90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내용 개체 틀 6"/>
          <p:cNvSpPr txBox="1">
            <a:spLocks/>
          </p:cNvSpPr>
          <p:nvPr/>
        </p:nvSpPr>
        <p:spPr>
          <a:xfrm>
            <a:off x="5788846" y="4712364"/>
            <a:ext cx="1735481" cy="600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ko-KR" altLang="en-US" sz="90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② 세부 결제내역에서 환불 클릭</a:t>
            </a:r>
            <a:endParaRPr lang="en-US" altLang="ko-KR" sz="90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내용 개체 틀 6"/>
          <p:cNvSpPr txBox="1">
            <a:spLocks/>
          </p:cNvSpPr>
          <p:nvPr/>
        </p:nvSpPr>
        <p:spPr>
          <a:xfrm>
            <a:off x="3927936" y="1406494"/>
            <a:ext cx="2994223" cy="341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ko-KR" altLang="en-US" sz="1050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제로페이</a:t>
            </a:r>
            <a:r>
              <a:rPr lang="ko-KR" altLang="en-US" sz="105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가맹점 </a:t>
            </a:r>
            <a:r>
              <a:rPr lang="ko-KR" altLang="en-US" sz="1050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어플</a:t>
            </a:r>
            <a:r>
              <a:rPr lang="ko-KR" altLang="en-US" sz="1050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내 결제 취소 방법</a:t>
            </a:r>
            <a:endParaRPr lang="en-US" altLang="ko-KR" sz="1050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90236" y="3805459"/>
            <a:ext cx="1558520" cy="663773"/>
          </a:xfrm>
          <a:prstGeom prst="rect">
            <a:avLst/>
          </a:prstGeom>
          <a:noFill/>
          <a:ln w="158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150528" y="4199713"/>
            <a:ext cx="245592" cy="188837"/>
          </a:xfrm>
          <a:prstGeom prst="rect">
            <a:avLst/>
          </a:prstGeom>
          <a:noFill/>
          <a:ln w="158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86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나눔스퀘어 Bold" panose="020B0600000101010101"/>
              </a:rPr>
              <a:t>8</a:t>
            </a:r>
            <a:r>
              <a:rPr lang="en-US" altLang="ko-KR" dirty="0" smtClean="0">
                <a:ea typeface="나눔스퀘어 Bold" panose="020B0600000101010101"/>
              </a:rPr>
              <a:t>. FAQ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168209" y="813442"/>
            <a:ext cx="1442812" cy="711200"/>
          </a:xfrm>
        </p:spPr>
        <p:txBody>
          <a:bodyPr/>
          <a:lstStyle/>
          <a:p>
            <a:r>
              <a:rPr lang="ko-KR" altLang="en-US" dirty="0" smtClean="0">
                <a:ea typeface="나눔스퀘어 Bold" panose="020B0600000101010101"/>
              </a:rPr>
              <a:t>정산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2029590" y="499801"/>
            <a:ext cx="6480720" cy="3729600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ExtBd" panose="020B0902040504020204" pitchFamily="34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96838" defTabSz="457200">
              <a:lnSpc>
                <a:spcPct val="150000"/>
              </a:lnSpc>
            </a:pPr>
            <a:r>
              <a:rPr lang="en-US" altLang="ko-KR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+mn-cs"/>
              </a:rPr>
              <a:t>Q1.</a:t>
            </a:r>
            <a:r>
              <a:rPr lang="ko-KR" altLang="en-US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+mn-cs"/>
              </a:rPr>
              <a:t> 식권 사용 내역을 영수증으로 출력할 수 있나요</a:t>
            </a:r>
            <a:r>
              <a:rPr lang="en-US" altLang="ko-KR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+mn-cs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        A</a:t>
            </a: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네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가능합니다</a:t>
            </a: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. </a:t>
            </a: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우선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식권영수증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메뉴 내에서 영수증으로 출력할 이용내역을 선택합니다</a:t>
            </a: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. 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            [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식권영수증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출력</a:t>
            </a: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] </a:t>
            </a: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버튼에서 </a:t>
            </a: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[</a:t>
            </a: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상세</a:t>
            </a: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] </a:t>
            </a: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를 선택하여 영수증 출력이 가능합니다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  <a:endParaRPr lang="en-US" altLang="ko-KR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marL="180975" indent="-96838" defTabSz="457200">
              <a:lnSpc>
                <a:spcPct val="150000"/>
              </a:lnSpc>
            </a:pPr>
            <a:r>
              <a:rPr lang="en-US" altLang="ko-KR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+mn-cs"/>
              </a:rPr>
              <a:t>Q2.</a:t>
            </a:r>
            <a:r>
              <a:rPr lang="ko-KR" altLang="en-US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+mn-cs"/>
              </a:rPr>
              <a:t> </a:t>
            </a:r>
            <a:r>
              <a:rPr lang="ko-KR" altLang="en-US" sz="1200" dirty="0" err="1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+mn-cs"/>
              </a:rPr>
              <a:t>비플식권</a:t>
            </a:r>
            <a:r>
              <a:rPr lang="ko-KR" altLang="en-US" sz="1200" dirty="0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+mn-cs"/>
              </a:rPr>
              <a:t> </a:t>
            </a:r>
            <a:r>
              <a:rPr lang="ko-KR" altLang="en-US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+mn-cs"/>
              </a:rPr>
              <a:t>사용 내역 지출 증빙 처리는 어떻게 하나요</a:t>
            </a:r>
            <a:r>
              <a:rPr lang="en-US" altLang="ko-KR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+mn-cs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        A</a:t>
            </a: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.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비플식권은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현금영수증 대상이 아니며</a:t>
            </a: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법인세법상 신용카드 증빙입니다</a:t>
            </a: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. 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            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따라서 </a:t>
            </a: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기존 신용카드 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지출 증빙 </a:t>
            </a: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방식과 동일하게 진행하시면 됩니다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marL="180975" indent="-96838" defTabSz="457200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Q3.</a:t>
            </a:r>
            <a:r>
              <a:rPr lang="ko-KR" altLang="en-US" sz="1200" dirty="0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200" dirty="0" err="1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충전형</a:t>
            </a:r>
            <a:r>
              <a:rPr lang="ko-KR" altLang="en-US" sz="1200" dirty="0" smtClean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요금제의 </a:t>
            </a:r>
            <a:r>
              <a:rPr lang="ko-KR" altLang="en-US" sz="1200" dirty="0" err="1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충전금은</a:t>
            </a:r>
            <a:r>
              <a:rPr lang="ko-KR" altLang="en-US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세금계산서 발행 대상인가요</a:t>
            </a:r>
            <a:r>
              <a:rPr lang="en-US" altLang="ko-KR" sz="1200" dirty="0">
                <a:solidFill>
                  <a:srgbClr val="1E318B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  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      A</a:t>
            </a: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.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충전금은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세금계산서</a:t>
            </a: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현금영수증 발행 대상이 아닙니다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.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과금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항목이 아니기 때문에 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            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세금계산서가 발행되지 </a:t>
            </a: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않습니다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            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식대로 </a:t>
            </a: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쓸 돈을 </a:t>
            </a:r>
            <a:r>
              <a:rPr lang="ko-KR" altLang="en-US" sz="10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가상계좌에</a:t>
            </a: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 예치해 두고 잔액 이내에서 결제하는 방식이라고 이해하시면 됩니다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. </a:t>
            </a:r>
            <a:b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            </a:t>
            </a:r>
            <a:r>
              <a:rPr lang="ko-KR" altLang="en-US" sz="10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과금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항목인 </a:t>
            </a:r>
            <a:r>
              <a:rPr lang="ko-KR" altLang="en-US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월 서비스 </a:t>
            </a:r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이용료에 대해서만 세금계산서가 발행됩니다</a:t>
            </a:r>
            <a:r>
              <a:rPr lang="en-US" altLang="ko-KR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982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586" y="5912577"/>
            <a:ext cx="2257740" cy="82879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884" y="2027592"/>
            <a:ext cx="3435144" cy="388498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스퀘어 Bold" panose="020B0600000101010101"/>
              </a:rPr>
              <a:t>2. </a:t>
            </a:r>
            <a:r>
              <a:rPr lang="ko-KR" altLang="en-US" dirty="0" smtClean="0">
                <a:ea typeface="나눔스퀘어 Bold" panose="020B0600000101010101"/>
              </a:rPr>
              <a:t>요금제 가입 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>
                <a:ea typeface="나눔스퀘어 Bold" panose="020B0600000101010101"/>
              </a:rPr>
              <a:t>요금제 선택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10" name="내용 개체 틀 6"/>
          <p:cNvSpPr txBox="1">
            <a:spLocks/>
          </p:cNvSpPr>
          <p:nvPr/>
        </p:nvSpPr>
        <p:spPr>
          <a:xfrm>
            <a:off x="1835149" y="812792"/>
            <a:ext cx="7049813" cy="1211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69875" lvl="0" indent="-269875" defTabSz="914400">
              <a:lnSpc>
                <a:spcPct val="100000"/>
              </a:lnSpc>
              <a:spcBef>
                <a:spcPts val="300"/>
              </a:spcBef>
              <a:buFont typeface="+mj-ea"/>
              <a:buAutoNum type="circleNumDbPlain" startAt="5"/>
              <a:defRPr sz="110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oto Sans Light" panose="020B0402040504020204" pitchFamily="34"/>
              </a:defRPr>
            </a:lvl1pPr>
            <a:lvl2pPr marL="444500" indent="-174625" defTabSz="914400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defTabSz="91440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defTabSz="91440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defTabSz="91440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Font typeface="+mj-ea"/>
              <a:buAutoNum type="circleNumDbPlain"/>
            </a:pPr>
            <a:r>
              <a:rPr lang="ko-KR" altLang="en-US" dirty="0" smtClean="0">
                <a:ea typeface="나눔스퀘어" panose="020B0600000101010101"/>
              </a:rPr>
              <a:t>회원가입 후 최초 </a:t>
            </a:r>
            <a:r>
              <a:rPr lang="ko-KR" altLang="en-US" dirty="0">
                <a:ea typeface="나눔스퀘어" panose="020B0600000101010101"/>
              </a:rPr>
              <a:t>로그인 시 요금제 선택 창이 나타납니다</a:t>
            </a:r>
            <a:r>
              <a:rPr lang="en-US" altLang="ko-KR" dirty="0" smtClean="0">
                <a:ea typeface="나눔스퀘어" panose="020B0600000101010101"/>
              </a:rPr>
              <a:t>. </a:t>
            </a:r>
            <a:r>
              <a:rPr lang="ko-KR" altLang="en-US" dirty="0" smtClean="0">
                <a:ea typeface="나눔스퀘어" panose="020B0600000101010101"/>
              </a:rPr>
              <a:t>기업에 맞는 요금제를 선택해 주세요</a:t>
            </a:r>
            <a:r>
              <a:rPr lang="en-US" altLang="ko-KR" dirty="0" smtClean="0">
                <a:ea typeface="나눔스퀘어" panose="020B0600000101010101"/>
              </a:rPr>
              <a:t>. </a:t>
            </a:r>
            <a:endParaRPr lang="en-US" altLang="ko-KR" dirty="0">
              <a:ea typeface="나눔스퀘어" panose="020B0600000101010101"/>
            </a:endParaRPr>
          </a:p>
          <a:p>
            <a:pPr>
              <a:buFont typeface="+mj-ea"/>
              <a:buAutoNum type="circleNumDbPlain"/>
            </a:pPr>
            <a:r>
              <a:rPr lang="ko-KR" altLang="en-US" dirty="0" smtClean="0">
                <a:ea typeface="나눔스퀘어" panose="020B0600000101010101"/>
              </a:rPr>
              <a:t>약관에 동의합니다</a:t>
            </a:r>
            <a:r>
              <a:rPr lang="en-US" altLang="ko-KR" dirty="0" smtClean="0">
                <a:ea typeface="나눔스퀘어" panose="020B0600000101010101"/>
              </a:rPr>
              <a:t>.</a:t>
            </a:r>
            <a:r>
              <a:rPr lang="en-US" altLang="ko-KR" dirty="0">
                <a:ea typeface="나눔스퀘어" panose="020B0600000101010101"/>
              </a:rPr>
              <a:t> </a:t>
            </a:r>
            <a:r>
              <a:rPr lang="ko-KR" altLang="en-US" dirty="0" smtClean="0">
                <a:ea typeface="나눔스퀘어" panose="020B0600000101010101"/>
              </a:rPr>
              <a:t>추천인이 </a:t>
            </a:r>
            <a:r>
              <a:rPr lang="ko-KR" altLang="en-US" dirty="0">
                <a:ea typeface="나눔스퀘어" panose="020B0600000101010101"/>
              </a:rPr>
              <a:t>있는 경우</a:t>
            </a:r>
            <a:r>
              <a:rPr lang="en-US" altLang="ko-KR" dirty="0">
                <a:ea typeface="나눔스퀘어" panose="020B0600000101010101"/>
              </a:rPr>
              <a:t>, </a:t>
            </a:r>
            <a:r>
              <a:rPr lang="ko-KR" altLang="en-US" dirty="0">
                <a:ea typeface="나눔스퀘어" panose="020B0600000101010101"/>
              </a:rPr>
              <a:t>추천인 </a:t>
            </a:r>
            <a:r>
              <a:rPr lang="ko-KR" altLang="en-US" dirty="0" smtClean="0">
                <a:ea typeface="나눔스퀘어" panose="020B0600000101010101"/>
              </a:rPr>
              <a:t>코드</a:t>
            </a:r>
            <a:r>
              <a:rPr lang="en-US" altLang="ko-KR" dirty="0">
                <a:ea typeface="나눔스퀘어" panose="020B0600000101010101"/>
              </a:rPr>
              <a:t>(</a:t>
            </a:r>
            <a:r>
              <a:rPr lang="ko-KR" altLang="en-US" dirty="0">
                <a:ea typeface="나눔스퀘어" panose="020B0600000101010101"/>
              </a:rPr>
              <a:t>선택사항</a:t>
            </a:r>
            <a:r>
              <a:rPr lang="en-US" altLang="ko-KR" dirty="0">
                <a:ea typeface="나눔스퀘어" panose="020B0600000101010101"/>
              </a:rPr>
              <a:t>)</a:t>
            </a:r>
            <a:r>
              <a:rPr lang="ko-KR" altLang="en-US" dirty="0" smtClean="0">
                <a:ea typeface="나눔스퀘어" panose="020B0600000101010101"/>
              </a:rPr>
              <a:t>를 입력합니다</a:t>
            </a:r>
            <a:r>
              <a:rPr lang="en-US" altLang="ko-KR" dirty="0" smtClean="0">
                <a:ea typeface="나눔스퀘어" panose="020B0600000101010101"/>
              </a:rPr>
              <a:t>. </a:t>
            </a:r>
          </a:p>
          <a:p>
            <a:pPr>
              <a:buFont typeface="+mj-ea"/>
              <a:buAutoNum type="circleNumDbPlain"/>
            </a:pPr>
            <a:r>
              <a:rPr lang="en-US" altLang="ko-KR" b="1" dirty="0" smtClean="0">
                <a:ea typeface="나눔스퀘어" panose="020B0600000101010101"/>
              </a:rPr>
              <a:t>‘</a:t>
            </a:r>
            <a:r>
              <a:rPr lang="ko-KR" altLang="en-US" b="1" dirty="0" err="1" smtClean="0">
                <a:ea typeface="나눔스퀘어" panose="020B0600000101010101"/>
              </a:rPr>
              <a:t>비플식권</a:t>
            </a:r>
            <a:r>
              <a:rPr lang="ko-KR" altLang="en-US" b="1" dirty="0" smtClean="0">
                <a:ea typeface="나눔스퀘어" panose="020B0600000101010101"/>
              </a:rPr>
              <a:t> 시작하기</a:t>
            </a:r>
            <a:r>
              <a:rPr lang="en-US" altLang="ko-KR" b="1" dirty="0" smtClean="0">
                <a:ea typeface="나눔스퀘어" panose="020B0600000101010101"/>
              </a:rPr>
              <a:t>’ </a:t>
            </a:r>
            <a:r>
              <a:rPr lang="ko-KR" altLang="en-US" dirty="0" smtClean="0">
                <a:ea typeface="나눔스퀘어" panose="020B0600000101010101"/>
              </a:rPr>
              <a:t>를 클릭합니다</a:t>
            </a:r>
            <a:r>
              <a:rPr lang="en-US" altLang="ko-KR" dirty="0" smtClean="0">
                <a:ea typeface="나눔스퀘어" panose="020B0600000101010101"/>
              </a:rPr>
              <a:t>.</a:t>
            </a:r>
          </a:p>
          <a:p>
            <a:pPr marL="0" indent="0">
              <a:buNone/>
            </a:pPr>
            <a:endParaRPr lang="en-US" altLang="ko-KR" dirty="0" smtClean="0">
              <a:solidFill>
                <a:srgbClr val="0085D3"/>
              </a:solidFill>
              <a:ea typeface="나눔스퀘어" panose="020B0600000101010101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/>
                </a:solidFill>
                <a:ea typeface="나눔스퀘어" panose="020B0600000101010101"/>
              </a:rPr>
              <a:t>※  </a:t>
            </a:r>
            <a:r>
              <a:rPr lang="ko-KR" altLang="en-US" dirty="0" smtClean="0">
                <a:solidFill>
                  <a:schemeClr val="tx1"/>
                </a:solidFill>
                <a:ea typeface="나눔스퀘어" panose="020B0600000101010101"/>
              </a:rPr>
              <a:t>채널 별</a:t>
            </a:r>
            <a:r>
              <a:rPr lang="en-US" altLang="ko-KR" dirty="0" smtClean="0">
                <a:solidFill>
                  <a:schemeClr val="tx1"/>
                </a:solidFill>
                <a:ea typeface="나눔스퀘어" panose="020B0600000101010101"/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  <a:ea typeface="나눔스퀘어" panose="020B0600000101010101"/>
              </a:rPr>
              <a:t>경리나라</a:t>
            </a:r>
            <a:r>
              <a:rPr lang="en-US" altLang="ko-KR" dirty="0" smtClean="0">
                <a:solidFill>
                  <a:schemeClr val="tx1"/>
                </a:solidFill>
                <a:ea typeface="나눔스퀘어" panose="020B0600000101010101"/>
              </a:rPr>
              <a:t>/</a:t>
            </a:r>
            <a:r>
              <a:rPr lang="ko-KR" altLang="en-US" dirty="0" err="1" smtClean="0">
                <a:solidFill>
                  <a:schemeClr val="tx1"/>
                </a:solidFill>
                <a:ea typeface="나눔스퀘어" panose="020B0600000101010101"/>
              </a:rPr>
              <a:t>비즈플레이</a:t>
            </a:r>
            <a:r>
              <a:rPr lang="en-US" altLang="ko-KR" dirty="0" smtClean="0">
                <a:solidFill>
                  <a:schemeClr val="tx1"/>
                </a:solidFill>
                <a:ea typeface="나눔스퀘어" panose="020B0600000101010101"/>
              </a:rPr>
              <a:t>/SERP/FLOW), </a:t>
            </a:r>
            <a:r>
              <a:rPr lang="ko-KR" altLang="en-US" dirty="0" err="1" smtClean="0">
                <a:solidFill>
                  <a:schemeClr val="tx1"/>
                </a:solidFill>
                <a:ea typeface="나눔스퀘어" panose="020B0600000101010101"/>
              </a:rPr>
              <a:t>비플식권</a:t>
            </a:r>
            <a:r>
              <a:rPr lang="ko-KR" altLang="en-US" dirty="0" smtClean="0">
                <a:solidFill>
                  <a:schemeClr val="tx1"/>
                </a:solidFill>
                <a:ea typeface="나눔스퀘어" panose="020B0600000101010101"/>
              </a:rPr>
              <a:t> 사용료는</a:t>
            </a:r>
            <a:r>
              <a:rPr lang="en-US" altLang="ko-KR" dirty="0" smtClean="0">
                <a:solidFill>
                  <a:schemeClr val="tx1"/>
                </a:solidFill>
                <a:ea typeface="나눔스퀘어" panose="020B0600000101010101"/>
              </a:rPr>
              <a:t> </a:t>
            </a:r>
            <a:r>
              <a:rPr lang="ko-KR" altLang="en-US" dirty="0">
                <a:solidFill>
                  <a:schemeClr val="tx1"/>
                </a:solidFill>
                <a:ea typeface="나눔스퀘어" panose="020B0600000101010101"/>
              </a:rPr>
              <a:t>해당 채널 </a:t>
            </a:r>
            <a:r>
              <a:rPr lang="ko-KR" altLang="en-US" dirty="0" smtClean="0">
                <a:solidFill>
                  <a:schemeClr val="tx1"/>
                </a:solidFill>
                <a:ea typeface="나눔스퀘어" panose="020B0600000101010101"/>
              </a:rPr>
              <a:t>사용료와 합산되어 납부 요청됩니다</a:t>
            </a:r>
            <a:r>
              <a:rPr lang="en-US" altLang="ko-KR" dirty="0">
                <a:solidFill>
                  <a:srgbClr val="0085D3"/>
                </a:solidFill>
                <a:ea typeface="나눔스퀘어" panose="020B0600000101010101"/>
              </a:rPr>
              <a:t>. </a:t>
            </a:r>
          </a:p>
          <a:p>
            <a:pPr>
              <a:buFont typeface="+mj-ea"/>
              <a:buAutoNum type="circleNumDbPlain"/>
            </a:pPr>
            <a:endParaRPr lang="en-US" altLang="ko-KR" dirty="0" smtClean="0">
              <a:ea typeface="나눔스퀘어" panose="020B0600000101010101"/>
            </a:endParaRPr>
          </a:p>
          <a:p>
            <a:pPr>
              <a:buFont typeface="+mj-ea"/>
              <a:buAutoNum type="circleNumDbPlain"/>
            </a:pPr>
            <a:endParaRPr lang="en-US" altLang="ko-KR" dirty="0"/>
          </a:p>
          <a:p>
            <a:pPr>
              <a:buFont typeface="+mj-ea"/>
              <a:buAutoNum type="circleNumDbPlain"/>
            </a:pPr>
            <a:endParaRPr lang="en-US" altLang="ko-KR" dirty="0"/>
          </a:p>
        </p:txBody>
      </p:sp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요금제 </a:t>
            </a:r>
            <a:r>
              <a:rPr lang="ko-KR" altLang="en-US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선택 </a:t>
            </a:r>
            <a:r>
              <a:rPr lang="ko-KR" altLang="en-US" dirty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후</a:t>
            </a:r>
            <a:r>
              <a:rPr lang="en-US" altLang="ko-KR" dirty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, </a:t>
            </a:r>
            <a:r>
              <a:rPr lang="ko-KR" altLang="en-US" dirty="0" err="1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비플식권</a:t>
            </a:r>
            <a:r>
              <a:rPr lang="ko-KR" altLang="en-US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 </a:t>
            </a:r>
            <a:r>
              <a:rPr lang="ko-KR" altLang="en-US" dirty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사용이 가능합니다</a:t>
            </a:r>
            <a:r>
              <a:rPr lang="en-US" altLang="ko-KR" dirty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978343" y="5157192"/>
            <a:ext cx="2657616" cy="1296144"/>
          </a:xfrm>
          <a:prstGeom prst="rect">
            <a:avLst/>
          </a:prstGeom>
          <a:noFill/>
          <a:ln w="158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4716016" y="6507352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3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78343" y="4437112"/>
            <a:ext cx="2681889" cy="322032"/>
          </a:xfrm>
          <a:prstGeom prst="rect">
            <a:avLst/>
          </a:prstGeom>
          <a:noFill/>
          <a:ln w="158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872383" y="5067192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872383" y="4361184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1746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스퀘어 Bold" panose="020B0600000101010101"/>
              </a:rPr>
              <a:t>2. </a:t>
            </a:r>
            <a:r>
              <a:rPr lang="ko-KR" altLang="en-US" dirty="0" smtClean="0">
                <a:ea typeface="나눔스퀘어 Bold" panose="020B0600000101010101"/>
              </a:rPr>
              <a:t>요금제 가입 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FFFF00"/>
                </a:solidFill>
                <a:ea typeface="나눔스퀘어 Bold" panose="020B0600000101010101"/>
              </a:rPr>
              <a:t>충전형</a:t>
            </a:r>
            <a:r>
              <a:rPr lang="ko-KR" altLang="en-US" dirty="0" smtClean="0">
                <a:solidFill>
                  <a:srgbClr val="FFFF00"/>
                </a:solidFill>
                <a:ea typeface="나눔스퀘어 Bold" panose="020B0600000101010101"/>
              </a:rPr>
              <a:t> </a:t>
            </a:r>
            <a:r>
              <a:rPr lang="ko-KR" altLang="en-US" dirty="0" smtClean="0">
                <a:ea typeface="나눔스퀘어 Bold" panose="020B0600000101010101"/>
              </a:rPr>
              <a:t>요금제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10" name="내용 개체 틀 6"/>
          <p:cNvSpPr txBox="1">
            <a:spLocks/>
          </p:cNvSpPr>
          <p:nvPr/>
        </p:nvSpPr>
        <p:spPr>
          <a:xfrm>
            <a:off x="1835149" y="812792"/>
            <a:ext cx="7049813" cy="1211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이용신청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요금제 정보를 확인해 주세요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 (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최초 로그인 시 선택한 요금제로 적용됩니다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.)</a:t>
            </a:r>
          </a:p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기본정보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식권 담당자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세금계산서 담당자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정보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등 필수사항 </a:t>
            </a:r>
            <a:r>
              <a:rPr lang="ko-KR" altLang="en-US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/>
              </a:rPr>
              <a:t>*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을 입력합니다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endParaRPr lang="en-US" altLang="ko-KR" dirty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87BD4"/>
                </a:solidFill>
                <a:ea typeface="나눔스퀘어" panose="020B0600000101010101"/>
              </a:rPr>
              <a:t>※  </a:t>
            </a:r>
            <a:r>
              <a:rPr lang="ko-KR" altLang="en-US" dirty="0" smtClean="0">
                <a:solidFill>
                  <a:srgbClr val="087BD4"/>
                </a:solidFill>
                <a:ea typeface="나눔스퀘어" panose="020B0600000101010101"/>
              </a:rPr>
              <a:t>기본정보</a:t>
            </a:r>
            <a:r>
              <a:rPr lang="en-US" altLang="ko-KR" dirty="0">
                <a:solidFill>
                  <a:srgbClr val="087BD4"/>
                </a:solidFill>
                <a:ea typeface="나눔스퀘어" panose="020B0600000101010101"/>
              </a:rPr>
              <a:t>, </a:t>
            </a:r>
            <a:r>
              <a:rPr lang="ko-KR" altLang="en-US" dirty="0">
                <a:solidFill>
                  <a:srgbClr val="087BD4"/>
                </a:solidFill>
                <a:ea typeface="나눔스퀘어" panose="020B0600000101010101"/>
              </a:rPr>
              <a:t>식권 담당자</a:t>
            </a:r>
            <a:r>
              <a:rPr lang="en-US" altLang="ko-KR" dirty="0">
                <a:solidFill>
                  <a:srgbClr val="087BD4"/>
                </a:solidFill>
                <a:ea typeface="나눔스퀘어" panose="020B0600000101010101"/>
              </a:rPr>
              <a:t>, </a:t>
            </a:r>
            <a:r>
              <a:rPr lang="ko-KR" altLang="en-US" dirty="0">
                <a:solidFill>
                  <a:srgbClr val="087BD4"/>
                </a:solidFill>
                <a:ea typeface="나눔스퀘어" panose="020B0600000101010101"/>
              </a:rPr>
              <a:t>세금계산서 담당자 정보는 </a:t>
            </a:r>
            <a:r>
              <a:rPr lang="ko-KR" altLang="en-US" dirty="0" err="1">
                <a:solidFill>
                  <a:srgbClr val="087BD4"/>
                </a:solidFill>
                <a:ea typeface="나눔스퀘어" panose="020B0600000101010101"/>
              </a:rPr>
              <a:t>가입정보</a:t>
            </a:r>
            <a:r>
              <a:rPr lang="ko-KR" altLang="en-US" dirty="0">
                <a:solidFill>
                  <a:srgbClr val="087BD4"/>
                </a:solidFill>
                <a:ea typeface="나눔스퀘어" panose="020B0600000101010101"/>
              </a:rPr>
              <a:t> 메뉴에서 수정 가능합니다</a:t>
            </a:r>
            <a:r>
              <a:rPr lang="en-US" altLang="ko-KR" dirty="0">
                <a:solidFill>
                  <a:srgbClr val="087BD4"/>
                </a:solidFill>
                <a:ea typeface="나눔스퀘어" panose="020B0600000101010101"/>
              </a:rPr>
              <a:t>.</a:t>
            </a:r>
            <a:endParaRPr lang="en-US" altLang="ko-KR" dirty="0">
              <a:solidFill>
                <a:srgbClr val="087BD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/>
            <a:endParaRPr lang="en-US" altLang="ko-KR" dirty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lvl="0"/>
            <a:endParaRPr lang="en-US" altLang="ko-KR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텍스트 개체 틀 7"/>
          <p:cNvSpPr txBox="1">
            <a:spLocks/>
          </p:cNvSpPr>
          <p:nvPr/>
        </p:nvSpPr>
        <p:spPr>
          <a:xfrm>
            <a:off x="1835083" y="51751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충전형</a:t>
            </a:r>
            <a:r>
              <a:rPr lang="ko-KR" altLang="en-US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 요금제를 가입합니다</a:t>
            </a:r>
            <a:r>
              <a:rPr lang="en-US" altLang="ko-KR" dirty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835083" y="1844930"/>
            <a:ext cx="7129405" cy="4615074"/>
            <a:chOff x="1835083" y="1628800"/>
            <a:chExt cx="7129405" cy="4615074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083" y="1628800"/>
              <a:ext cx="7129405" cy="46150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" name="타원 17"/>
            <p:cNvSpPr/>
            <p:nvPr/>
          </p:nvSpPr>
          <p:spPr>
            <a:xfrm>
              <a:off x="2877060" y="1934063"/>
              <a:ext cx="180000" cy="180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atin typeface="+mj-ea"/>
                  <a:ea typeface="+mj-ea"/>
                </a:rPr>
                <a:t>1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877060" y="2419326"/>
              <a:ext cx="180000" cy="180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atin typeface="+mj-ea"/>
                  <a:ea typeface="+mj-ea"/>
                </a:rPr>
                <a:t>2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477" y="1672355"/>
              <a:ext cx="357188" cy="15240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6" t="15026" r="27807" b="9386"/>
            <a:stretch/>
          </p:blipFill>
          <p:spPr>
            <a:xfrm>
              <a:off x="1882276" y="1915350"/>
              <a:ext cx="728140" cy="1618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935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스퀘어 Bold" panose="020B0600000101010101"/>
              </a:rPr>
              <a:t>2. </a:t>
            </a:r>
            <a:r>
              <a:rPr lang="ko-KR" altLang="en-US" dirty="0" smtClean="0">
                <a:ea typeface="나눔스퀘어 Bold" panose="020B0600000101010101"/>
              </a:rPr>
              <a:t>요금제 가입 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FFFF00"/>
                </a:solidFill>
                <a:ea typeface="나눔스퀘어 Bold" panose="020B0600000101010101"/>
              </a:rPr>
              <a:t>충전형</a:t>
            </a:r>
            <a:r>
              <a:rPr lang="ko-KR" altLang="en-US" dirty="0" smtClean="0">
                <a:ea typeface="나눔스퀘어 Bold" panose="020B0600000101010101"/>
              </a:rPr>
              <a:t> 요금제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7" name="텍스트 개체 틀 7"/>
          <p:cNvSpPr txBox="1">
            <a:spLocks/>
          </p:cNvSpPr>
          <p:nvPr/>
        </p:nvSpPr>
        <p:spPr>
          <a:xfrm>
            <a:off x="1835083" y="51751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충전형</a:t>
            </a:r>
            <a:r>
              <a:rPr lang="ko-KR" altLang="en-US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 요금제를 가입합니다</a:t>
            </a:r>
            <a:r>
              <a:rPr lang="en-US" altLang="ko-KR" dirty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.</a:t>
            </a:r>
          </a:p>
        </p:txBody>
      </p:sp>
      <p:sp>
        <p:nvSpPr>
          <p:cNvPr id="9" name="내용 개체 틀 6"/>
          <p:cNvSpPr txBox="1">
            <a:spLocks/>
          </p:cNvSpPr>
          <p:nvPr/>
        </p:nvSpPr>
        <p:spPr>
          <a:xfrm>
            <a:off x="1835149" y="812792"/>
            <a:ext cx="7049813" cy="1211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+mj-ea"/>
              <a:buAutoNum type="circleNumDbPlain" startAt="3"/>
            </a:pP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이용료를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자동이체 할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계좌 정보를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입력합니다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등록한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출금계좌에서 매월 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10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일 자동 출금됩니다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>
              <a:buFont typeface="+mj-ea"/>
              <a:buAutoNum type="circleNumDbPlain" startAt="3"/>
            </a:pP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정기 </a:t>
            </a:r>
            <a:r>
              <a:rPr lang="ko-KR" altLang="en-US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과금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이용약관 동의 항목을 선택 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  <a:endParaRPr lang="en-US" altLang="ko-KR" dirty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lvl="0">
              <a:buFont typeface="+mj-ea"/>
              <a:buAutoNum type="circleNumDbPlain" startAt="3"/>
            </a:pPr>
            <a:r>
              <a:rPr lang="en-US" altLang="ko-KR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</a:t>
            </a:r>
            <a:r>
              <a:rPr lang="ko-KR" altLang="en-US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요금제 가입하기’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를 클릭하여 가입을 완료합니다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>
              <a:buFont typeface="+mj-ea"/>
              <a:buAutoNum type="circleNumDbPlain" startAt="3"/>
            </a:pPr>
            <a:endParaRPr lang="en-US" altLang="ko-KR" dirty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87BD4"/>
                </a:solidFill>
                <a:ea typeface="나눔스퀘어" panose="020B0600000101010101"/>
              </a:rPr>
              <a:t>※  </a:t>
            </a:r>
            <a:r>
              <a:rPr lang="ko-KR" altLang="en-US" dirty="0">
                <a:solidFill>
                  <a:srgbClr val="087BD4"/>
                </a:solidFill>
                <a:ea typeface="나눔스퀘어" panose="020B0600000101010101"/>
              </a:rPr>
              <a:t>이용료 자동이체 정보는 </a:t>
            </a:r>
            <a:r>
              <a:rPr lang="ko-KR" altLang="en-US" dirty="0" err="1">
                <a:solidFill>
                  <a:srgbClr val="087BD4"/>
                </a:solidFill>
                <a:ea typeface="나눔스퀘어" panose="020B0600000101010101"/>
              </a:rPr>
              <a:t>가입정보</a:t>
            </a:r>
            <a:r>
              <a:rPr lang="ko-KR" altLang="en-US" dirty="0">
                <a:solidFill>
                  <a:srgbClr val="087BD4"/>
                </a:solidFill>
                <a:ea typeface="나눔스퀘어" panose="020B0600000101010101"/>
              </a:rPr>
              <a:t> 메뉴에서 수정 가능합니다</a:t>
            </a:r>
            <a:r>
              <a:rPr lang="en-US" altLang="ko-KR" dirty="0">
                <a:solidFill>
                  <a:srgbClr val="087BD4"/>
                </a:solidFill>
                <a:ea typeface="나눔스퀘어" panose="020B0600000101010101"/>
              </a:rPr>
              <a:t>.</a:t>
            </a:r>
            <a:endParaRPr lang="en-US" altLang="ko-KR" dirty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marL="0" lvl="0" indent="0">
              <a:buNone/>
            </a:pPr>
            <a:endParaRPr lang="en-US" altLang="ko-KR" dirty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907703" y="2024064"/>
            <a:ext cx="7028793" cy="3901154"/>
            <a:chOff x="1835083" y="1916832"/>
            <a:chExt cx="7101414" cy="3842131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083" y="1916832"/>
              <a:ext cx="7101414" cy="38421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타원 14"/>
            <p:cNvSpPr/>
            <p:nvPr/>
          </p:nvSpPr>
          <p:spPr>
            <a:xfrm>
              <a:off x="3093867" y="2500242"/>
              <a:ext cx="180000" cy="180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atin typeface="+mj-ea"/>
                  <a:ea typeface="+mj-ea"/>
                </a:rPr>
                <a:t>3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3098625" y="3471570"/>
              <a:ext cx="180000" cy="180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atin typeface="+mj-ea"/>
                  <a:ea typeface="+mj-ea"/>
                </a:rPr>
                <a:t>4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5555173" y="5229200"/>
              <a:ext cx="180000" cy="180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latin typeface="+mj-ea"/>
                  <a:ea typeface="+mj-ea"/>
                </a:rPr>
                <a:t>5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982" y="1985173"/>
              <a:ext cx="357188" cy="15240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2" t="29669" r="35189" b="24431"/>
            <a:stretch/>
          </p:blipFill>
          <p:spPr>
            <a:xfrm>
              <a:off x="1893893" y="2262585"/>
              <a:ext cx="733891" cy="109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799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594" y="2372372"/>
            <a:ext cx="7147292" cy="33416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나눔스퀘어 Bold" panose="020B0600000101010101"/>
              </a:rPr>
              <a:t>3. </a:t>
            </a:r>
            <a:r>
              <a:rPr lang="ko-KR" altLang="en-US" dirty="0" smtClean="0">
                <a:ea typeface="나눔스퀘어 Bold" panose="020B0600000101010101"/>
              </a:rPr>
              <a:t>사용자</a:t>
            </a:r>
            <a:r>
              <a:rPr lang="en-US" altLang="ko-KR" dirty="0" smtClean="0">
                <a:ea typeface="나눔스퀘어 Bold" panose="020B0600000101010101"/>
              </a:rPr>
              <a:t>(</a:t>
            </a:r>
            <a:r>
              <a:rPr lang="ko-KR" altLang="en-US" dirty="0" smtClean="0">
                <a:ea typeface="나눔스퀘어 Bold" panose="020B0600000101010101"/>
              </a:rPr>
              <a:t>직원</a:t>
            </a:r>
            <a:r>
              <a:rPr lang="en-US" altLang="ko-KR" dirty="0" smtClean="0">
                <a:ea typeface="나눔스퀘어 Bold" panose="020B0600000101010101"/>
              </a:rPr>
              <a:t>) </a:t>
            </a:r>
            <a:r>
              <a:rPr lang="ko-KR" altLang="en-US" dirty="0" smtClean="0">
                <a:ea typeface="나눔스퀘어 Bold" panose="020B0600000101010101"/>
              </a:rPr>
              <a:t>등록 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>
                <a:ea typeface="나눔스퀘어 Bold" panose="020B0600000101010101"/>
              </a:rPr>
              <a:t>사용자 등록</a:t>
            </a:r>
            <a:endParaRPr lang="ko-KR" altLang="en-US" dirty="0">
              <a:ea typeface="나눔스퀘어 Bold" panose="020B0600000101010101"/>
            </a:endParaRPr>
          </a:p>
        </p:txBody>
      </p:sp>
      <p:sp>
        <p:nvSpPr>
          <p:cNvPr id="10" name="내용 개체 틀 6"/>
          <p:cNvSpPr txBox="1">
            <a:spLocks/>
          </p:cNvSpPr>
          <p:nvPr/>
        </p:nvSpPr>
        <p:spPr>
          <a:xfrm>
            <a:off x="1835149" y="812792"/>
            <a:ext cx="7049813" cy="1211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회원가입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및 로그인 완료 후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,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식권 사용자 추가를 위해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‘식권 사용자</a:t>
            </a:r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’ 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메뉴에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접속합니다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 </a:t>
            </a:r>
          </a:p>
          <a:p>
            <a:pPr lvl="0"/>
            <a:r>
              <a:rPr lang="en-US" altLang="ko-KR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‘</a:t>
            </a:r>
            <a:r>
              <a:rPr lang="ko-KR" altLang="en-US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식권 사용자 </a:t>
            </a:r>
            <a:r>
              <a:rPr lang="ko-KR" altLang="en-US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등록</a:t>
            </a:r>
            <a:r>
              <a:rPr lang="en-US" altLang="ko-KR" b="1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’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버튼을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클릭합니다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lvl="0"/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사용자는 엑셀 일괄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등록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dirty="0" smtClean="0">
                <a:solidFill>
                  <a:srgbClr val="087BD4"/>
                </a:solidFill>
                <a:latin typeface="나눔스퀘어" panose="020B0600000101010101" pitchFamily="50" charset="-127"/>
                <a:ea typeface="나눔스퀘어" panose="020B0600000101010101"/>
              </a:rPr>
              <a:t>또는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직접 </a:t>
            </a:r>
            <a:r>
              <a:rPr lang="ko-KR" altLang="en-US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등록이 가능합니다</a:t>
            </a:r>
            <a:r>
              <a:rPr lang="en-US" altLang="ko-KR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</a:p>
          <a:p>
            <a:pPr marL="0" lvl="0" indent="0">
              <a:buNone/>
            </a:pPr>
            <a:endParaRPr lang="en-US" altLang="ko-KR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  <a:p>
            <a:pPr marL="0" lvl="0" indent="0">
              <a:buNone/>
            </a:pPr>
            <a:r>
              <a:rPr lang="en-US" altLang="ko-KR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/>
              </a:rPr>
              <a:t>※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/>
              </a:rPr>
              <a:t> </a:t>
            </a:r>
            <a:r>
              <a:rPr lang="ko-KR" altLang="en-US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/>
              </a:rPr>
              <a:t>식권에 사용자를 추가하기 위해서는 사용자 등록이 선행되어야 합니다</a:t>
            </a:r>
            <a:r>
              <a:rPr lang="en-US" altLang="ko-KR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/>
              </a:rPr>
              <a:t>.</a:t>
            </a:r>
            <a:br>
              <a:rPr lang="en-US" altLang="ko-KR" dirty="0" smtClean="0">
                <a:solidFill>
                  <a:srgbClr val="0085D3"/>
                </a:solidFill>
                <a:latin typeface="나눔스퀘어" panose="020B0600000101010101" pitchFamily="50" charset="-127"/>
                <a:ea typeface="나눔스퀘어" panose="020B0600000101010101"/>
              </a:rPr>
            </a:br>
            <a:endParaRPr lang="en-US" altLang="ko-KR" dirty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식권 사용자를 등록합니다</a:t>
            </a:r>
            <a:r>
              <a:rPr lang="en-US" altLang="ko-KR" dirty="0" smtClean="0">
                <a:solidFill>
                  <a:srgbClr val="003F8E"/>
                </a:solidFill>
                <a:ea typeface="나눔스퀘어 Bold" panose="020B0600000101010101"/>
                <a:sym typeface="Wingdings 3" panose="05040102010807070707" pitchFamily="18" charset="2"/>
              </a:rPr>
              <a:t>.</a:t>
            </a:r>
            <a:endParaRPr lang="en-US" altLang="ko-KR" dirty="0">
              <a:solidFill>
                <a:srgbClr val="003F8E"/>
              </a:solidFill>
              <a:ea typeface="나눔스퀘어 Bold" panose="020B0600000101010101"/>
              <a:sym typeface="Wingdings 3" panose="05040102010807070707" pitchFamily="18" charset="2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20839" y="3080703"/>
            <a:ext cx="1044000" cy="21082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964689" y="2717899"/>
            <a:ext cx="711767" cy="180000"/>
          </a:xfrm>
          <a:prstGeom prst="rect">
            <a:avLst/>
          </a:prstGeom>
          <a:noFill/>
          <a:ln w="15875">
            <a:solidFill>
              <a:srgbClr val="F42D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725462" y="3006113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866376" y="2626041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j-ea"/>
                <a:ea typeface="+mj-ea"/>
              </a:rPr>
              <a:t>2</a:t>
            </a:r>
            <a:endParaRPr lang="ko-KR" altLang="en-US" sz="1000" b="1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525" y="3934196"/>
            <a:ext cx="5217430" cy="234916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직선 화살표 연결선 19"/>
          <p:cNvCxnSpPr>
            <a:stCxn id="14" idx="2"/>
          </p:cNvCxnSpPr>
          <p:nvPr/>
        </p:nvCxnSpPr>
        <p:spPr>
          <a:xfrm flipH="1">
            <a:off x="7380313" y="2897899"/>
            <a:ext cx="940260" cy="12511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2706525" y="3863203"/>
            <a:ext cx="180000" cy="180000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j-ea"/>
                <a:ea typeface="+mj-ea"/>
              </a:rPr>
              <a:t>3</a:t>
            </a:r>
            <a:endParaRPr lang="ko-KR" altLang="en-US" sz="1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533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21260</TotalTime>
  <Words>4360</Words>
  <Application>Microsoft Office PowerPoint</Application>
  <PresentationFormat>화면 슬라이드 쇼(4:3)</PresentationFormat>
  <Paragraphs>628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9" baseType="lpstr">
      <vt:lpstr>Noto Sans CJK KR Bold</vt:lpstr>
      <vt:lpstr>Noto Sans CJK KR DemiLight</vt:lpstr>
      <vt:lpstr>Noto Sans CJK KR Medium</vt:lpstr>
      <vt:lpstr>Noto Sans ExtBd</vt:lpstr>
      <vt:lpstr>Noto Sans Light</vt:lpstr>
      <vt:lpstr>나눔고딕</vt:lpstr>
      <vt:lpstr>나눔고딕 ExtraBold</vt:lpstr>
      <vt:lpstr>나눔스퀘어</vt:lpstr>
      <vt:lpstr>나눔스퀘어 Bold</vt:lpstr>
      <vt:lpstr>나눔스퀘어 ExtraBold</vt:lpstr>
      <vt:lpstr>돋움</vt:lpstr>
      <vt:lpstr>맑은 고딕</vt:lpstr>
      <vt:lpstr>Arial</vt:lpstr>
      <vt:lpstr>Calibri</vt:lpstr>
      <vt:lpstr>Calibri Light</vt:lpstr>
      <vt:lpstr>Wingdings</vt:lpstr>
      <vt:lpstr>Wingdings 3</vt:lpstr>
      <vt:lpstr>Office 테마</vt:lpstr>
      <vt:lpstr>비플식권</vt:lpstr>
      <vt:lpstr>비플식권 (관리자)</vt:lpstr>
      <vt:lpstr>시작하기 전</vt:lpstr>
      <vt:lpstr>1. 회원가입 </vt:lpstr>
      <vt:lpstr>1. 회원가입</vt:lpstr>
      <vt:lpstr>2. 요금제 가입 </vt:lpstr>
      <vt:lpstr>2. 요금제 가입 </vt:lpstr>
      <vt:lpstr>2. 요금제 가입 </vt:lpstr>
      <vt:lpstr>3. 사용자(직원) 등록 </vt:lpstr>
      <vt:lpstr>3. 사용자(직원) 등록 </vt:lpstr>
      <vt:lpstr>3. 사용자(직원) 등록 </vt:lpstr>
      <vt:lpstr>3. 사용자(직원) 등록 </vt:lpstr>
      <vt:lpstr>3. 사용자(직원) 등록 </vt:lpstr>
      <vt:lpstr>3. 사용자(직원) 등록 </vt:lpstr>
      <vt:lpstr>3. 사용자(직원) 등록 </vt:lpstr>
      <vt:lpstr>4. 식권 설정</vt:lpstr>
      <vt:lpstr>4. 식권 설정</vt:lpstr>
      <vt:lpstr>4. 식권 설정</vt:lpstr>
      <vt:lpstr>4. 식권 설정</vt:lpstr>
      <vt:lpstr>4. 식권 설정</vt:lpstr>
      <vt:lpstr>4. 식권 설정</vt:lpstr>
      <vt:lpstr>4. 식권 설정</vt:lpstr>
      <vt:lpstr>4. 식권 설정</vt:lpstr>
      <vt:lpstr>4. 식권 설정</vt:lpstr>
      <vt:lpstr>4. 식권 설정</vt:lpstr>
      <vt:lpstr>4. 식권 설정</vt:lpstr>
      <vt:lpstr>4. 식권 설정</vt:lpstr>
      <vt:lpstr>4. 식권 설정</vt:lpstr>
      <vt:lpstr>4. 식권 설정</vt:lpstr>
      <vt:lpstr>4. 식권 설정</vt:lpstr>
      <vt:lpstr>4. 식권 설정</vt:lpstr>
      <vt:lpstr>4. 식권 설정</vt:lpstr>
      <vt:lpstr>4. 식권 설정</vt:lpstr>
      <vt:lpstr>4. 식권 설정</vt:lpstr>
      <vt:lpstr>4. 식권 설정</vt:lpstr>
      <vt:lpstr>4. 식권 설정</vt:lpstr>
      <vt:lpstr>4. 식권 설정</vt:lpstr>
      <vt:lpstr>4. 식권 설정</vt:lpstr>
      <vt:lpstr>5. 식권이용내역     (식권영수증) 확인</vt:lpstr>
      <vt:lpstr>5. 식권이용내역     (식권관리) 확인</vt:lpstr>
      <vt:lpstr>6. 식권 보고서 확인</vt:lpstr>
      <vt:lpstr>6. 식권 보고서 확인</vt:lpstr>
      <vt:lpstr>6. 식권 보고서 확인</vt:lpstr>
      <vt:lpstr>7. 식대 전표처리</vt:lpstr>
      <vt:lpstr>8. FAQ</vt:lpstr>
      <vt:lpstr>8. FAQ</vt:lpstr>
      <vt:lpstr>8. FAQ</vt:lpstr>
      <vt:lpstr>8. FAQ</vt:lpstr>
      <vt:lpstr>8. FAQ</vt:lpstr>
      <vt:lpstr>8. FAQ</vt:lpstr>
      <vt:lpstr>8. FAQ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jung-hyun</dc:creator>
  <cp:lastModifiedBy>이하영</cp:lastModifiedBy>
  <cp:revision>1631</cp:revision>
  <cp:lastPrinted>2020-07-31T06:10:33Z</cp:lastPrinted>
  <dcterms:created xsi:type="dcterms:W3CDTF">2020-05-20T09:52:45Z</dcterms:created>
  <dcterms:modified xsi:type="dcterms:W3CDTF">2024-03-20T08:45:14Z</dcterms:modified>
</cp:coreProperties>
</file>