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20"/>
  </p:notesMasterIdLst>
  <p:handoutMasterIdLst>
    <p:handoutMasterId r:id="rId21"/>
  </p:handoutMasterIdLst>
  <p:sldIdLst>
    <p:sldId id="371" r:id="rId2"/>
    <p:sldId id="415" r:id="rId3"/>
    <p:sldId id="406" r:id="rId4"/>
    <p:sldId id="410" r:id="rId5"/>
    <p:sldId id="374" r:id="rId6"/>
    <p:sldId id="396" r:id="rId7"/>
    <p:sldId id="383" r:id="rId8"/>
    <p:sldId id="400" r:id="rId9"/>
    <p:sldId id="416" r:id="rId10"/>
    <p:sldId id="402" r:id="rId11"/>
    <p:sldId id="417" r:id="rId12"/>
    <p:sldId id="401" r:id="rId13"/>
    <p:sldId id="403" r:id="rId14"/>
    <p:sldId id="413" r:id="rId15"/>
    <p:sldId id="414" r:id="rId16"/>
    <p:sldId id="379" r:id="rId17"/>
    <p:sldId id="407" r:id="rId18"/>
    <p:sldId id="409" r:id="rId19"/>
  </p:sldIdLst>
  <p:sldSz cx="9144000" cy="6858000" type="screen4x3"/>
  <p:notesSz cx="6797675" cy="98742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비플식권_사용자용" id="{A194381F-41C9-4F86-B38F-5B3FD07E150A}">
          <p14:sldIdLst>
            <p14:sldId id="371"/>
            <p14:sldId id="415"/>
          </p14:sldIdLst>
        </p14:section>
        <p14:section name="1. 식권 확인하기" id="{27FA0F9D-91E9-4830-B3BC-AA21C6006EDC}">
          <p14:sldIdLst>
            <p14:sldId id="406"/>
          </p14:sldIdLst>
        </p14:section>
        <p14:section name="가맹점 확인하기" id="{E2FD516C-0A00-45C0-BF8B-8E2471ECAFCA}">
          <p14:sldIdLst>
            <p14:sldId id="410"/>
          </p14:sldIdLst>
        </p14:section>
        <p14:section name="결제하기" id="{5D889367-954B-4FA1-9222-3ACF77CB15D0}">
          <p14:sldIdLst>
            <p14:sldId id="374"/>
            <p14:sldId id="396"/>
            <p14:sldId id="383"/>
            <p14:sldId id="400"/>
            <p14:sldId id="416"/>
            <p14:sldId id="402"/>
            <p14:sldId id="417"/>
          </p14:sldIdLst>
        </p14:section>
        <p14:section name="결제취소 요청" id="{C8209EBA-EAB9-4A35-A6EA-6D4CC2CF822D}">
          <p14:sldIdLst>
            <p14:sldId id="401"/>
          </p14:sldIdLst>
        </p14:section>
        <p14:section name="요기요 배달주문" id="{28F56EEC-E8B5-4DF7-BC19-5A2DF03D98E8}">
          <p14:sldIdLst>
            <p14:sldId id="403"/>
            <p14:sldId id="413"/>
            <p14:sldId id="414"/>
          </p14:sldIdLst>
        </p14:section>
        <p14:section name="비플식권 이용내역" id="{E82F9488-EE28-4A5E-816B-D74F4468C4E0}">
          <p14:sldIdLst>
            <p14:sldId id="379"/>
          </p14:sldIdLst>
        </p14:section>
        <p14:section name="사용자 FAQ" id="{6CA9C59F-5EE7-40C8-96A9-F8E801ECF55F}">
          <p14:sldIdLst>
            <p14:sldId id="407"/>
            <p14:sldId id="409"/>
          </p14:sldIdLst>
        </p14:section>
      </p14:sectionLst>
    </p:ext>
    <p:ext uri="{EFAFB233-063F-42B5-8137-9DF3F51BA10A}">
      <p15:sldGuideLst xmlns:p15="http://schemas.microsoft.com/office/powerpoint/2012/main">
        <p15:guide id="2" pos="2880" userDrawn="1">
          <p15:clr>
            <a:srgbClr val="A4A3A4"/>
          </p15:clr>
        </p15:guide>
        <p15:guide id="4" orient="horz" pos="3929" userDrawn="1">
          <p15:clr>
            <a:srgbClr val="A4A3A4"/>
          </p15:clr>
        </p15:guide>
        <p15:guide id="5" orient="horz" pos="1321" userDrawn="1">
          <p15:clr>
            <a:srgbClr val="A4A3A4"/>
          </p15:clr>
        </p15:guide>
        <p15:guide id="6" orient="horz" pos="504" userDrawn="1">
          <p15:clr>
            <a:srgbClr val="A4A3A4"/>
          </p15:clr>
        </p15:guide>
        <p15:guide id="7" pos="9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5BAB"/>
    <a:srgbClr val="003F8E"/>
    <a:srgbClr val="005BAC"/>
    <a:srgbClr val="087BD4"/>
    <a:srgbClr val="0085D3"/>
    <a:srgbClr val="1E318B"/>
    <a:srgbClr val="ED7D31"/>
    <a:srgbClr val="C1C1C1"/>
    <a:srgbClr val="5A616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9666" autoAdjust="0"/>
    <p:restoredTop sz="96834" autoAdjust="0"/>
  </p:normalViewPr>
  <p:slideViewPr>
    <p:cSldViewPr snapToGrid="0" showGuides="1">
      <p:cViewPr varScale="1">
        <p:scale>
          <a:sx n="86" d="100"/>
          <a:sy n="86" d="100"/>
        </p:scale>
        <p:origin x="1627" y="72"/>
      </p:cViewPr>
      <p:guideLst>
        <p:guide pos="2880"/>
        <p:guide orient="horz" pos="3929"/>
        <p:guide orient="horz" pos="1321"/>
        <p:guide orient="horz" pos="504"/>
        <p:guide pos="9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9CE206-F65C-4C19-B217-EE49D429C8CC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63C8C7-CF26-417A-A83C-FDC5A045257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71138832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49688" y="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99F829-BE38-400A-8030-7D379E1942BF}" type="datetimeFigureOut">
              <a:rPr lang="ko-KR" altLang="en-US" smtClean="0"/>
              <a:t>2024-05-20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1177925" y="1235075"/>
            <a:ext cx="4441825" cy="3332163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79450" y="4751388"/>
            <a:ext cx="5438775" cy="38893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49688" y="9378950"/>
            <a:ext cx="2946400" cy="4953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DA9BD1-DEAD-42BC-95B8-EC0F443831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08977902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5" y="166456"/>
            <a:ext cx="665456" cy="20014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-1"/>
            <a:ext cx="1654629" cy="6858001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Noto Sans ExtBd" panose="020B0902040504020204" pitchFamily="34"/>
              <a:cs typeface="Noto Sans ExtBd" panose="020B09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49" y="812792"/>
            <a:ext cx="7049813" cy="1211271"/>
          </a:xfrm>
        </p:spPr>
        <p:txBody>
          <a:bodyPr>
            <a:noAutofit/>
          </a:bodyPr>
          <a:lstStyle>
            <a:lvl1pPr marL="269875" indent="-269875" latinLnBrk="0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1pPr>
            <a:lvl2pPr marL="444500" indent="-174625" latinLnBrk="0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2pPr>
            <a:lvl3pPr latinLnBrk="0">
              <a:lnSpc>
                <a:spcPct val="100000"/>
              </a:lnSpc>
              <a:spcBef>
                <a:spcPts val="30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3pPr>
            <a:lvl4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endParaRPr 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835149" y="491487"/>
            <a:ext cx="7049813" cy="295275"/>
          </a:xfrm>
        </p:spPr>
        <p:txBody>
          <a:bodyPr>
            <a:no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buNone/>
              <a:defRPr lang="ko-KR" altLang="en-US" sz="1400" kern="1200" dirty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  <a:sym typeface="Wingdings 3" panose="05040102010807070707" pitchFamily="18" charset="2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 lIns="36000" tIns="36000" rIns="36000" bIns="36000" anchor="t">
            <a:noAutofit/>
          </a:bodyPr>
          <a:lstStyle>
            <a:lvl1pPr latinLnBrk="0">
              <a:lnSpc>
                <a:spcPct val="100000"/>
              </a:lnSpc>
              <a:defRPr sz="1200">
                <a:solidFill>
                  <a:schemeClr val="tx1">
                    <a:lumMod val="85000"/>
                    <a:lumOff val="15000"/>
                  </a:schemeClr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6" name="그림 개체 틀 5"/>
          <p:cNvSpPr>
            <a:spLocks noGrp="1"/>
          </p:cNvSpPr>
          <p:nvPr>
            <p:ph type="pic" sz="quarter" idx="12"/>
          </p:nvPr>
        </p:nvSpPr>
        <p:spPr>
          <a:xfrm>
            <a:off x="1835149" y="2097088"/>
            <a:ext cx="7048800" cy="4222800"/>
          </a:xfrm>
        </p:spPr>
        <p:txBody>
          <a:bodyPr anchor="t" anchorCtr="0"/>
          <a:lstStyle/>
          <a:p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168275" y="760546"/>
            <a:ext cx="1442812" cy="711200"/>
          </a:xfrm>
        </p:spPr>
        <p:txBody>
          <a:bodyPr lIns="36000" tIns="36000" rIns="36000" bIns="36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Box 9"/>
          <p:cNvSpPr txBox="1"/>
          <p:nvPr userDrawn="1"/>
        </p:nvSpPr>
        <p:spPr>
          <a:xfrm>
            <a:off x="583058" y="6339839"/>
            <a:ext cx="48851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EA2AA33-050C-4D6D-9747-1B89083FA2EB}" type="slidenum">
              <a:rPr lang="ko-KR" altLang="en-US" sz="900" smtClean="0">
                <a:solidFill>
                  <a:schemeClr val="bg1">
                    <a:lumMod val="50000"/>
                  </a:schemeClr>
                </a:solidFill>
                <a:latin typeface="Noto Sans Light" panose="020B0402040504020204" pitchFamily="34"/>
                <a:cs typeface="Noto Sans Light" panose="020B0402040504020204" pitchFamily="34"/>
              </a:rPr>
              <a:pPr algn="ctr"/>
              <a:t>‹#›</a:t>
            </a:fld>
            <a:endParaRPr lang="ko-KR" altLang="en-US" sz="900" dirty="0">
              <a:solidFill>
                <a:schemeClr val="bg1">
                  <a:lumMod val="50000"/>
                </a:schemeClr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145623802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321">
          <p15:clr>
            <a:srgbClr val="FBAE40"/>
          </p15:clr>
        </p15:guide>
        <p15:guide id="2" pos="5602">
          <p15:clr>
            <a:srgbClr val="FBAE40"/>
          </p15:clr>
        </p15:guide>
        <p15:guide id="3" pos="1156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pos="1043">
          <p15:clr>
            <a:srgbClr val="FBAE40"/>
          </p15:clr>
        </p15:guide>
        <p15:guide id="7" orient="horz" pos="3997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그림 1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5" y="166456"/>
            <a:ext cx="665456" cy="200143"/>
          </a:xfrm>
          <a:prstGeom prst="rect">
            <a:avLst/>
          </a:prstGeom>
        </p:spPr>
      </p:pic>
      <p:sp>
        <p:nvSpPr>
          <p:cNvPr id="10" name="직사각형 9"/>
          <p:cNvSpPr/>
          <p:nvPr userDrawn="1"/>
        </p:nvSpPr>
        <p:spPr>
          <a:xfrm>
            <a:off x="0" y="-1"/>
            <a:ext cx="1654629" cy="6858001"/>
          </a:xfrm>
          <a:prstGeom prst="rect">
            <a:avLst/>
          </a:prstGeom>
          <a:solidFill>
            <a:srgbClr val="003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Noto Sans ExtBd" panose="020B0902040504020204" pitchFamily="34"/>
              <a:cs typeface="Noto Sans ExtBd" panose="020B0902040504020204" pitchFamily="34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35149" y="812792"/>
            <a:ext cx="7049813" cy="1211271"/>
          </a:xfrm>
        </p:spPr>
        <p:txBody>
          <a:bodyPr>
            <a:noAutofit/>
          </a:bodyPr>
          <a:lstStyle>
            <a:lvl1pPr marL="269875" indent="-269875" latinLnBrk="0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>
                <a:solidFill>
                  <a:schemeClr val="tx1">
                    <a:lumMod val="85000"/>
                    <a:lumOff val="1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1pPr>
            <a:lvl2pPr marL="444500" indent="-174625" latinLnBrk="0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>
                <a:solidFill>
                  <a:schemeClr val="tx1">
                    <a:lumMod val="65000"/>
                    <a:lumOff val="3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2pPr>
            <a:lvl3pPr latinLnBrk="0">
              <a:lnSpc>
                <a:spcPct val="100000"/>
              </a:lnSpc>
              <a:spcBef>
                <a:spcPts val="300"/>
              </a:spcBef>
              <a:defRPr sz="10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  <a:cs typeface="Noto Sans Light" panose="020B0402040504020204" pitchFamily="34"/>
              </a:defRPr>
            </a:lvl3pPr>
            <a:lvl4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latinLnBrk="0">
              <a:lnSpc>
                <a:spcPct val="100000"/>
              </a:lnSpc>
              <a:spcBef>
                <a:spcPts val="300"/>
              </a:spcBef>
              <a:defRPr sz="900"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  <a:p>
            <a:pPr lvl="1"/>
            <a:r>
              <a:rPr lang="ko-KR" altLang="en-US" dirty="0" smtClean="0"/>
              <a:t>둘째 수준</a:t>
            </a:r>
          </a:p>
          <a:p>
            <a:pPr lvl="2"/>
            <a:endParaRPr lang="en-US" dirty="0"/>
          </a:p>
        </p:txBody>
      </p:sp>
      <p:sp>
        <p:nvSpPr>
          <p:cNvPr id="14" name="텍스트 개체 틀 13"/>
          <p:cNvSpPr>
            <a:spLocks noGrp="1"/>
          </p:cNvSpPr>
          <p:nvPr>
            <p:ph type="body" sz="quarter" idx="11"/>
          </p:nvPr>
        </p:nvSpPr>
        <p:spPr>
          <a:xfrm>
            <a:off x="1835149" y="491487"/>
            <a:ext cx="7049813" cy="295275"/>
          </a:xfrm>
        </p:spPr>
        <p:txBody>
          <a:bodyPr>
            <a:noAutofit/>
          </a:bodyPr>
          <a:lstStyle>
            <a:lvl1pPr marL="228600" indent="-228600">
              <a:lnSpc>
                <a:spcPct val="120000"/>
              </a:lnSpc>
              <a:spcBef>
                <a:spcPts val="0"/>
              </a:spcBef>
              <a:buNone/>
              <a:defRPr lang="ko-KR" altLang="en-US" sz="1400" kern="1200" dirty="0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  <a:sym typeface="Wingdings 3" panose="05040102010807070707" pitchFamily="18" charset="2"/>
              </a:defRPr>
            </a:lvl1pPr>
          </a:lstStyle>
          <a:p>
            <a:pPr marL="0" lv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</a:pPr>
            <a:r>
              <a:rPr lang="ko-KR" altLang="en-US" dirty="0" smtClean="0"/>
              <a:t>마스터 텍스트 스타일을 편집합니다</a:t>
            </a:r>
            <a:endParaRPr lang="ko-KR" alt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67589" y="491488"/>
            <a:ext cx="1444564" cy="231324"/>
          </a:xfrm>
        </p:spPr>
        <p:txBody>
          <a:bodyPr lIns="36000" tIns="36000" rIns="36000" bIns="36000" anchor="t">
            <a:noAutofit/>
          </a:bodyPr>
          <a:lstStyle>
            <a:lvl1pPr latinLnBrk="0">
              <a:lnSpc>
                <a:spcPct val="100000"/>
              </a:lnSpc>
              <a:defRPr sz="1200" b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</a:t>
            </a:r>
            <a:r>
              <a:rPr lang="en-US" altLang="ko-KR" dirty="0" smtClean="0"/>
              <a:t/>
            </a:r>
            <a:br>
              <a:rPr lang="en-US" altLang="ko-KR" dirty="0" smtClean="0"/>
            </a:br>
            <a:r>
              <a:rPr lang="ko-KR" altLang="en-US" dirty="0" smtClean="0"/>
              <a:t>집</a:t>
            </a:r>
            <a:endParaRPr lang="en-US" dirty="0"/>
          </a:p>
        </p:txBody>
      </p:sp>
      <p:sp>
        <p:nvSpPr>
          <p:cNvPr id="6" name="그림 개체 틀 5"/>
          <p:cNvSpPr>
            <a:spLocks noGrp="1" noChangeAspect="1"/>
          </p:cNvSpPr>
          <p:nvPr>
            <p:ph type="pic" sz="quarter" idx="12"/>
          </p:nvPr>
        </p:nvSpPr>
        <p:spPr>
          <a:xfrm>
            <a:off x="1835149" y="2097089"/>
            <a:ext cx="7049813" cy="4248150"/>
          </a:xfrm>
        </p:spPr>
        <p:txBody>
          <a:bodyPr anchor="t" anchorCtr="0"/>
          <a:lstStyle/>
          <a:p>
            <a:endParaRPr lang="ko-KR" alt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168274" y="967032"/>
            <a:ext cx="1443879" cy="711200"/>
          </a:xfrm>
        </p:spPr>
        <p:txBody>
          <a:bodyPr lIns="36000" tIns="36000" rIns="36000" bIns="36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83058" y="6339839"/>
            <a:ext cx="48851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EA2AA33-050C-4D6D-9747-1B89083FA2EB}" type="slidenum">
              <a:rPr lang="ko-KR" altLang="en-US" sz="900" smtClean="0">
                <a:solidFill>
                  <a:schemeClr val="bg1"/>
                </a:solidFill>
                <a:latin typeface="Noto Sans Light" panose="020B0402040504020204" pitchFamily="34"/>
                <a:cs typeface="Noto Sans Light" panose="020B0402040504020204" pitchFamily="34"/>
              </a:rPr>
              <a:pPr algn="ctr"/>
              <a:t>‹#›</a:t>
            </a:fld>
            <a:endParaRPr lang="ko-KR" altLang="en-US" sz="900" dirty="0">
              <a:solidFill>
                <a:schemeClr val="bg1"/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3216760449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321">
          <p15:clr>
            <a:srgbClr val="FBAE40"/>
          </p15:clr>
        </p15:guide>
        <p15:guide id="2" pos="5602">
          <p15:clr>
            <a:srgbClr val="FBAE40"/>
          </p15:clr>
        </p15:guide>
        <p15:guide id="3" pos="1156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4020">
          <p15:clr>
            <a:srgbClr val="FBAE40"/>
          </p15:clr>
        </p15:guide>
        <p15:guide id="6" orient="horz" pos="3997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그림 8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10255" y="166456"/>
            <a:ext cx="665456" cy="200143"/>
          </a:xfrm>
          <a:prstGeom prst="rect">
            <a:avLst/>
          </a:prstGeom>
        </p:spPr>
      </p:pic>
      <p:sp>
        <p:nvSpPr>
          <p:cNvPr id="7" name="직사각형 6"/>
          <p:cNvSpPr/>
          <p:nvPr userDrawn="1"/>
        </p:nvSpPr>
        <p:spPr>
          <a:xfrm>
            <a:off x="0" y="-1"/>
            <a:ext cx="1654629" cy="6858001"/>
          </a:xfrm>
          <a:prstGeom prst="rect">
            <a:avLst/>
          </a:prstGeom>
          <a:solidFill>
            <a:srgbClr val="003F8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700" dirty="0">
              <a:latin typeface="Noto Sans ExtBd" panose="020B0902040504020204" pitchFamily="34"/>
              <a:cs typeface="Noto Sans ExtBd" panose="020B0902040504020204" pitchFamily="34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 lIns="36000" tIns="36000" rIns="36000" bIns="36000" anchor="t">
            <a:noAutofit/>
          </a:bodyPr>
          <a:lstStyle>
            <a:lvl1pPr latinLnBrk="0">
              <a:lnSpc>
                <a:spcPct val="100000"/>
              </a:lnSpc>
              <a:defRPr sz="12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15" name="내용 개체 틀 14"/>
          <p:cNvSpPr>
            <a:spLocks noGrp="1"/>
          </p:cNvSpPr>
          <p:nvPr>
            <p:ph sz="quarter" idx="13"/>
          </p:nvPr>
        </p:nvSpPr>
        <p:spPr>
          <a:xfrm>
            <a:off x="168275" y="760546"/>
            <a:ext cx="1442812" cy="711200"/>
          </a:xfrm>
        </p:spPr>
        <p:txBody>
          <a:bodyPr lIns="36000" tIns="36000" rIns="36000" bIns="3600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1" name="TextBox 10"/>
          <p:cNvSpPr txBox="1"/>
          <p:nvPr userDrawn="1"/>
        </p:nvSpPr>
        <p:spPr>
          <a:xfrm>
            <a:off x="583058" y="6339839"/>
            <a:ext cx="488511" cy="230832"/>
          </a:xfrm>
          <a:prstGeom prst="rect">
            <a:avLst/>
          </a:prstGeom>
          <a:noFill/>
        </p:spPr>
        <p:txBody>
          <a:bodyPr wrap="square" rtlCol="0" anchor="ctr">
            <a:spAutoFit/>
          </a:bodyPr>
          <a:lstStyle/>
          <a:p>
            <a:pPr algn="ctr"/>
            <a:fld id="{7EA2AA33-050C-4D6D-9747-1B89083FA2EB}" type="slidenum">
              <a:rPr lang="ko-KR" altLang="en-US" sz="900" smtClean="0">
                <a:solidFill>
                  <a:schemeClr val="bg1"/>
                </a:solidFill>
                <a:latin typeface="Noto Sans Light" panose="020B0402040504020204" pitchFamily="34"/>
                <a:cs typeface="Noto Sans Light" panose="020B0402040504020204" pitchFamily="34"/>
              </a:rPr>
              <a:pPr algn="ctr"/>
              <a:t>‹#›</a:t>
            </a:fld>
            <a:endParaRPr lang="ko-KR" altLang="en-US" sz="900" dirty="0">
              <a:solidFill>
                <a:schemeClr val="bg1"/>
              </a:solidFill>
              <a:latin typeface="Noto Sans Light" panose="020B0402040504020204" pitchFamily="34"/>
              <a:cs typeface="Noto Sans Light" panose="020B0402040504020204" pitchFamily="34"/>
            </a:endParaRPr>
          </a:p>
        </p:txBody>
      </p:sp>
    </p:spTree>
    <p:extLst>
      <p:ext uri="{BB962C8B-B14F-4D97-AF65-F5344CB8AC3E}">
        <p14:creationId xmlns:p14="http://schemas.microsoft.com/office/powerpoint/2010/main" val="4493025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412">
          <p15:clr>
            <a:srgbClr val="FBAE40"/>
          </p15:clr>
        </p15:guide>
        <p15:guide id="2" pos="5602">
          <p15:clr>
            <a:srgbClr val="FBAE40"/>
          </p15:clr>
        </p15:guide>
        <p15:guide id="3" pos="1156">
          <p15:clr>
            <a:srgbClr val="FBAE40"/>
          </p15:clr>
        </p15:guide>
        <p15:guide id="4" orient="horz" pos="300">
          <p15:clr>
            <a:srgbClr val="FBAE40"/>
          </p15:clr>
        </p15:guide>
        <p15:guide id="5" orient="horz" pos="3974">
          <p15:clr>
            <a:srgbClr val="FBAE40"/>
          </p15:clr>
        </p15:guide>
        <p15:guide id="6" pos="1043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1_구역 머리글">
    <p:bg>
      <p:bgPr>
        <a:solidFill>
          <a:srgbClr val="003F8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8213" y="444735"/>
            <a:ext cx="855915" cy="255481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18820" y="1800742"/>
            <a:ext cx="7706043" cy="1628695"/>
          </a:xfrm>
        </p:spPr>
        <p:txBody>
          <a:bodyPr anchor="b">
            <a:normAutofit/>
          </a:bodyPr>
          <a:lstStyle>
            <a:lvl1pPr algn="r">
              <a:defRPr sz="540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8820" y="3983351"/>
            <a:ext cx="7706043" cy="394339"/>
          </a:xfrm>
        </p:spPr>
        <p:txBody>
          <a:bodyPr>
            <a:normAutofit/>
          </a:bodyPr>
          <a:lstStyle>
            <a:lvl1pPr marL="0" indent="0" algn="l">
              <a:buNone/>
              <a:defRPr sz="18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cxnSp>
        <p:nvCxnSpPr>
          <p:cNvPr id="7" name="직선 연결선 6"/>
          <p:cNvCxnSpPr/>
          <p:nvPr userDrawn="1"/>
        </p:nvCxnSpPr>
        <p:spPr>
          <a:xfrm>
            <a:off x="718820" y="4316730"/>
            <a:ext cx="7680960" cy="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 Placeholder 2"/>
          <p:cNvSpPr>
            <a:spLocks noGrp="1"/>
          </p:cNvSpPr>
          <p:nvPr>
            <p:ph type="body" idx="10"/>
          </p:nvPr>
        </p:nvSpPr>
        <p:spPr>
          <a:xfrm>
            <a:off x="719138" y="4452940"/>
            <a:ext cx="7705724" cy="1052510"/>
          </a:xfrm>
        </p:spPr>
        <p:txBody>
          <a:bodyPr>
            <a:normAutofit/>
          </a:bodyPr>
          <a:lstStyle>
            <a:lvl1pPr marL="0" indent="0" algn="l">
              <a:lnSpc>
                <a:spcPct val="80000"/>
              </a:lnSpc>
              <a:buNone/>
              <a:defRPr sz="1400">
                <a:solidFill>
                  <a:schemeClr val="bg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10" name="Text Placeholder 2"/>
          <p:cNvSpPr>
            <a:spLocks noGrp="1"/>
          </p:cNvSpPr>
          <p:nvPr>
            <p:ph type="body" idx="11"/>
          </p:nvPr>
        </p:nvSpPr>
        <p:spPr>
          <a:xfrm>
            <a:off x="719138" y="6002651"/>
            <a:ext cx="7705725" cy="394339"/>
          </a:xfrm>
        </p:spPr>
        <p:txBody>
          <a:bodyPr anchor="b">
            <a:normAutofit/>
          </a:bodyPr>
          <a:lstStyle>
            <a:lvl1pPr marL="0" indent="0" algn="r">
              <a:buNone/>
              <a:defRPr sz="1200">
                <a:solidFill>
                  <a:schemeClr val="bg1">
                    <a:lumMod val="75000"/>
                  </a:schemeClr>
                </a:solidFill>
                <a:latin typeface="나눔스퀘어 ExtraBold" panose="020B0600000101010101" pitchFamily="50" charset="-127"/>
                <a:ea typeface="나눔스퀘어 ExtraBold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418545312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pos="2880">
          <p15:clr>
            <a:srgbClr val="FBAE40"/>
          </p15:clr>
        </p15:guide>
        <p15:guide id="2" pos="453">
          <p15:clr>
            <a:srgbClr val="FBAE40"/>
          </p15:clr>
        </p15:guide>
        <p15:guide id="3" orient="horz" pos="2160">
          <p15:clr>
            <a:srgbClr val="FBAE40"/>
          </p15:clr>
        </p15:guide>
        <p15:guide id="4" pos="5307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2_구역 머리글"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79500" y="1562735"/>
            <a:ext cx="6985000" cy="929640"/>
          </a:xfrm>
        </p:spPr>
        <p:txBody>
          <a:bodyPr anchor="ctr">
            <a:normAutofit/>
          </a:bodyPr>
          <a:lstStyle>
            <a:lvl1pPr algn="ctr">
              <a:defRPr sz="4400" u="none">
                <a:solidFill>
                  <a:srgbClr val="003F8E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defRPr>
            </a:lvl1pPr>
          </a:lstStyle>
          <a:p>
            <a:r>
              <a:rPr lang="ko-KR" altLang="en-US" dirty="0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9500" y="2960688"/>
            <a:ext cx="3253218" cy="2241551"/>
          </a:xfrm>
          <a:noFill/>
        </p:spPr>
        <p:txBody>
          <a:bodyPr>
            <a:noAutofit/>
          </a:bodyPr>
          <a:lstStyle>
            <a:lvl1pPr marL="342900" indent="-342900" algn="l">
              <a:lnSpc>
                <a:spcPct val="150000"/>
              </a:lnSpc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 typeface="+mj-lt"/>
              <a:buAutoNum type="arabicPeriod"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  <p:sp>
        <p:nvSpPr>
          <p:cNvPr id="7" name="Text Placeholder 2"/>
          <p:cNvSpPr>
            <a:spLocks noGrp="1"/>
          </p:cNvSpPr>
          <p:nvPr>
            <p:ph type="body" idx="10"/>
          </p:nvPr>
        </p:nvSpPr>
        <p:spPr>
          <a:xfrm>
            <a:off x="4572000" y="2960688"/>
            <a:ext cx="3492500" cy="2241551"/>
          </a:xfrm>
          <a:noFill/>
        </p:spPr>
        <p:txBody>
          <a:bodyPr>
            <a:noAutofit/>
          </a:bodyPr>
          <a:lstStyle>
            <a:lvl1pPr marL="0" indent="0" algn="r">
              <a:lnSpc>
                <a:spcPct val="150000"/>
              </a:lnSpc>
              <a:spcBef>
                <a:spcPts val="300"/>
              </a:spcBef>
              <a:buClr>
                <a:schemeClr val="tx1">
                  <a:lumMod val="75000"/>
                  <a:lumOff val="25000"/>
                </a:schemeClr>
              </a:buClr>
              <a:buFontTx/>
              <a:buNone/>
              <a:defRPr sz="1600">
                <a:solidFill>
                  <a:schemeClr val="tx1">
                    <a:lumMod val="75000"/>
                    <a:lumOff val="25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dirty="0" smtClean="0"/>
              <a:t>마스터 텍스트 스타일을 편집합니다</a:t>
            </a:r>
          </a:p>
        </p:txBody>
      </p:sp>
    </p:spTree>
    <p:extLst>
      <p:ext uri="{BB962C8B-B14F-4D97-AF65-F5344CB8AC3E}">
        <p14:creationId xmlns:p14="http://schemas.microsoft.com/office/powerpoint/2010/main" val="2535136475"/>
      </p:ext>
    </p:extLst>
  </p:cSld>
  <p:clrMapOvr>
    <a:masterClrMapping/>
  </p:clrMapOvr>
  <p:timing>
    <p:tnLst>
      <p:par>
        <p:cTn id="1" dur="indefinite" restart="never" nodeType="tmRoot"/>
      </p:par>
    </p:tnLst>
  </p:timing>
  <p:extLst mod="1">
    <p:ext uri="{DCECCB84-F9BA-43D5-87BE-67443E8EF086}">
      <p15:sldGuideLst xmlns:p15="http://schemas.microsoft.com/office/powerpoint/2012/main">
        <p15:guide id="1" orient="horz" pos="1865">
          <p15:clr>
            <a:srgbClr val="FBAE40"/>
          </p15:clr>
        </p15:guide>
        <p15:guide id="2" pos="2880">
          <p15:clr>
            <a:srgbClr val="FBAE40"/>
          </p15:clr>
        </p15:guide>
        <p15:guide id="3" orient="horz" pos="1570">
          <p15:clr>
            <a:srgbClr val="FBAE40"/>
          </p15:clr>
        </p15:guide>
        <p15:guide id="4" pos="5375">
          <p15:clr>
            <a:srgbClr val="FBAE40"/>
          </p15:clr>
        </p15:guide>
        <p15:guide id="5" pos="385">
          <p15:clr>
            <a:srgbClr val="FBAE40"/>
          </p15:clr>
        </p15:guide>
        <p15:guide id="6" pos="680">
          <p15:clr>
            <a:srgbClr val="FBAE40"/>
          </p15:clr>
        </p15:guide>
        <p15:guide id="7" pos="5080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339A233-85F7-45B0-8294-752A8BA97971}" type="datetimeFigureOut">
              <a:rPr lang="ko-KR" altLang="en-US" smtClean="0"/>
              <a:t>2024-05-20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BE08F5-68C5-4CFB-AA81-ABA0AB950D20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648624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4" r:id="rId3"/>
    <p:sldLayoutId id="2147483675" r:id="rId4"/>
    <p:sldLayoutId id="2147483676" r:id="rId5"/>
  </p:sldLayoutIdLst>
  <p:timing>
    <p:tnLst>
      <p:par>
        <p:cTn id="1" dur="indefinite" restart="never" nodeType="tmRoot"/>
      </p:par>
    </p:tnLst>
  </p:timing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lnSpc>
                <a:spcPct val="100000"/>
              </a:lnSpc>
            </a:pPr>
            <a:r>
              <a:rPr lang="ko-KR" altLang="en-US" dirty="0" err="1" smtClean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비플식권</a:t>
            </a:r>
            <a:endParaRPr lang="ko-KR" altLang="en-US" sz="36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9" name="텍스트 개체 틀 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smtClean="0">
                <a:solidFill>
                  <a:srgbClr val="FFFF00"/>
                </a:solidFill>
              </a:rPr>
              <a:t>사용자</a:t>
            </a:r>
            <a:r>
              <a:rPr lang="ko-KR" altLang="en-US" smtClean="0"/>
              <a:t> 매뉴얼</a:t>
            </a:r>
            <a:endParaRPr lang="ko-KR" altLang="en-US" dirty="0"/>
          </a:p>
        </p:txBody>
      </p:sp>
      <p:sp>
        <p:nvSpPr>
          <p:cNvPr id="8" name="텍스트 개체 틀 7"/>
          <p:cNvSpPr>
            <a:spLocks noGrp="1"/>
          </p:cNvSpPr>
          <p:nvPr>
            <p:ph type="body" idx="10"/>
          </p:nvPr>
        </p:nvSpPr>
        <p:spPr/>
        <p:txBody>
          <a:bodyPr>
            <a:normAutofit/>
          </a:bodyPr>
          <a:lstStyle/>
          <a:p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모바일 전자 식권 비플식권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</a:t>
            </a:r>
            <a:r>
              <a:rPr lang="ko-KR" altLang="en-US" smtClean="0">
                <a:solidFill>
                  <a:srgbClr val="FFFF00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사용자를 위한 사용 매뉴얼</a:t>
            </a:r>
            <a:r>
              <a:rPr lang="ko-KR" altLang="en-US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입니다</a:t>
            </a:r>
            <a:r>
              <a:rPr lang="en-US" altLang="ko-KR" smtClean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</a:t>
            </a:r>
            <a:endParaRPr lang="en-US" altLang="ko-KR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0" name="텍스트 개체 틀 9"/>
          <p:cNvSpPr>
            <a:spLocks noGrp="1"/>
          </p:cNvSpPr>
          <p:nvPr>
            <p:ph type="body" idx="11"/>
          </p:nvPr>
        </p:nvSpPr>
        <p:spPr/>
        <p:txBody>
          <a:bodyPr/>
          <a:lstStyle/>
          <a:p>
            <a:r>
              <a:rPr lang="en-US" altLang="ko-KR" smtClean="0"/>
              <a:t>Ver.2023</a:t>
            </a:r>
            <a:endParaRPr lang="en-US" altLang="ko-KR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959991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‘</a:t>
            </a:r>
            <a:r>
              <a:rPr lang="ko-KR" altLang="en-US" dirty="0" smtClean="0">
                <a:solidFill>
                  <a:srgbClr val="003F8E"/>
                </a:solidFill>
              </a:rPr>
              <a:t>식권</a:t>
            </a:r>
            <a:r>
              <a:rPr lang="en-US" altLang="ko-KR" dirty="0">
                <a:solidFill>
                  <a:srgbClr val="003F8E"/>
                </a:solidFill>
              </a:rPr>
              <a:t>+</a:t>
            </a:r>
            <a:r>
              <a:rPr lang="ko-KR" altLang="en-US" dirty="0">
                <a:solidFill>
                  <a:srgbClr val="003F8E"/>
                </a:solidFill>
              </a:rPr>
              <a:t>내돈</a:t>
            </a:r>
            <a:r>
              <a:rPr lang="en-US" altLang="ko-KR" dirty="0">
                <a:solidFill>
                  <a:srgbClr val="003F8E"/>
                </a:solidFill>
              </a:rPr>
              <a:t>' </a:t>
            </a:r>
            <a:r>
              <a:rPr lang="ko-KR" altLang="en-US" dirty="0">
                <a:solidFill>
                  <a:srgbClr val="003F8E"/>
                </a:solidFill>
              </a:rPr>
              <a:t>결제를 </a:t>
            </a:r>
            <a:r>
              <a:rPr lang="ko-KR" altLang="en-US" dirty="0" smtClean="0">
                <a:solidFill>
                  <a:srgbClr val="003F8E"/>
                </a:solidFill>
              </a:rPr>
              <a:t>지원합니다</a:t>
            </a:r>
            <a:r>
              <a:rPr lang="en-US" altLang="ko-KR" dirty="0">
                <a:solidFill>
                  <a:srgbClr val="003F8E"/>
                </a:solidFill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0"/>
            <a:ext cx="7308851" cy="192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① 식권 결제 시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b="1" dirty="0">
                <a:ea typeface="나눔스퀘어" panose="020B0600000101010101"/>
              </a:rPr>
              <a:t>초과 금액에 대해 </a:t>
            </a:r>
            <a:r>
              <a:rPr lang="ko-KR" altLang="en-US" b="1" dirty="0" err="1">
                <a:ea typeface="나눔스퀘어" panose="020B0600000101010101"/>
              </a:rPr>
              <a:t>비플머니</a:t>
            </a:r>
            <a:r>
              <a:rPr lang="en-US" altLang="ko-KR" b="1" dirty="0">
                <a:ea typeface="나눔스퀘어" panose="020B0600000101010101"/>
              </a:rPr>
              <a:t>(</a:t>
            </a:r>
            <a:r>
              <a:rPr lang="ko-KR" altLang="en-US" b="1" dirty="0">
                <a:ea typeface="나눔스퀘어" panose="020B0600000101010101"/>
              </a:rPr>
              <a:t>개인 금액</a:t>
            </a:r>
            <a:r>
              <a:rPr lang="en-US" altLang="ko-KR" b="1" dirty="0">
                <a:ea typeface="나눔스퀘어" panose="020B0600000101010101"/>
              </a:rPr>
              <a:t>)</a:t>
            </a:r>
            <a:r>
              <a:rPr lang="ko-KR" altLang="en-US" b="1" dirty="0">
                <a:ea typeface="나눔스퀘어" panose="020B0600000101010101"/>
              </a:rPr>
              <a:t>로 복합 결제</a:t>
            </a:r>
            <a:r>
              <a:rPr lang="ko-KR" altLang="en-US" dirty="0">
                <a:ea typeface="나눔스퀘어" panose="020B0600000101010101"/>
              </a:rPr>
              <a:t>를 할 수 있습니다</a:t>
            </a:r>
            <a:r>
              <a:rPr lang="en-US" altLang="ko-KR" dirty="0">
                <a:ea typeface="나눔스퀘어" panose="020B0600000101010101"/>
              </a:rPr>
              <a:t>.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② 보유 </a:t>
            </a:r>
            <a:r>
              <a:rPr lang="ko-KR" altLang="en-US" dirty="0" err="1">
                <a:ea typeface="나눔스퀘어" panose="020B0600000101010101"/>
              </a:rPr>
              <a:t>비플머니가</a:t>
            </a:r>
            <a:r>
              <a:rPr lang="ko-KR" altLang="en-US" dirty="0">
                <a:ea typeface="나눔스퀘어" panose="020B0600000101010101"/>
              </a:rPr>
              <a:t> 부족한 경우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등록된 계좌에서 </a:t>
            </a:r>
            <a:r>
              <a:rPr lang="ko-KR" altLang="en-US" dirty="0" err="1">
                <a:ea typeface="나눔스퀘어" panose="020B0600000101010101"/>
              </a:rPr>
              <a:t>비플머니가</a:t>
            </a:r>
            <a:r>
              <a:rPr lang="ko-KR" altLang="en-US" dirty="0">
                <a:ea typeface="나눔스퀘어" panose="020B0600000101010101"/>
              </a:rPr>
              <a:t> 자동 충전됩니다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③ 등록된 계좌가 없을 경우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결제 화면에서 계좌 등록이 가능합니다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④ 계좌 관리에서 </a:t>
            </a:r>
            <a:r>
              <a:rPr lang="ko-KR" altLang="en-US" b="1" dirty="0" err="1">
                <a:ea typeface="나눔스퀘어" panose="020B0600000101010101"/>
              </a:rPr>
              <a:t>비플머니</a:t>
            </a:r>
            <a:r>
              <a:rPr lang="ko-KR" altLang="en-US" b="1" dirty="0">
                <a:ea typeface="나눔스퀘어" panose="020B0600000101010101"/>
              </a:rPr>
              <a:t> 충전 계좌를 등록</a:t>
            </a:r>
            <a:r>
              <a:rPr lang="ko-KR" altLang="en-US" dirty="0">
                <a:ea typeface="나눔스퀘어" panose="020B0600000101010101"/>
              </a:rPr>
              <a:t>할 수 있습니다</a:t>
            </a:r>
            <a:r>
              <a:rPr lang="en-US" altLang="ko-KR" dirty="0">
                <a:ea typeface="나눔스퀘어" panose="020B0600000101010101"/>
              </a:rPr>
              <a:t>.</a:t>
            </a:r>
            <a:endParaRPr lang="en-US" altLang="ko-KR" dirty="0" smtClean="0">
              <a:solidFill>
                <a:srgbClr val="087BD4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5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비플머니</a:t>
            </a:r>
            <a:endParaRPr lang="en-US" altLang="ko-KR" dirty="0" smtClean="0"/>
          </a:p>
          <a:p>
            <a:r>
              <a:rPr lang="ko-KR" altLang="en-US" dirty="0" err="1" smtClean="0"/>
              <a:t>복합결제</a:t>
            </a:r>
            <a:endParaRPr lang="ko-KR" altLang="en-US" dirty="0"/>
          </a:p>
        </p:txBody>
      </p:sp>
      <p:sp>
        <p:nvSpPr>
          <p:cNvPr id="26" name="제목 3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2313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결제하기</a:t>
            </a:r>
            <a:endParaRPr lang="ko-KR" altLang="en-US" dirty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2714" y="2424553"/>
            <a:ext cx="6605306" cy="38697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02143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‘</a:t>
            </a:r>
            <a:r>
              <a:rPr lang="ko-KR" altLang="en-US" dirty="0" smtClean="0">
                <a:solidFill>
                  <a:srgbClr val="003F8E"/>
                </a:solidFill>
              </a:rPr>
              <a:t>식권</a:t>
            </a:r>
            <a:r>
              <a:rPr lang="en-US" altLang="ko-KR" dirty="0">
                <a:solidFill>
                  <a:srgbClr val="003F8E"/>
                </a:solidFill>
              </a:rPr>
              <a:t>+</a:t>
            </a:r>
            <a:r>
              <a:rPr lang="ko-KR" altLang="en-US" dirty="0">
                <a:solidFill>
                  <a:srgbClr val="003F8E"/>
                </a:solidFill>
              </a:rPr>
              <a:t>내돈</a:t>
            </a:r>
            <a:r>
              <a:rPr lang="en-US" altLang="ko-KR" dirty="0">
                <a:solidFill>
                  <a:srgbClr val="003F8E"/>
                </a:solidFill>
              </a:rPr>
              <a:t>' </a:t>
            </a:r>
            <a:r>
              <a:rPr lang="ko-KR" altLang="en-US" dirty="0">
                <a:solidFill>
                  <a:srgbClr val="003F8E"/>
                </a:solidFill>
              </a:rPr>
              <a:t>결제를 </a:t>
            </a:r>
            <a:r>
              <a:rPr lang="ko-KR" altLang="en-US" dirty="0" smtClean="0">
                <a:solidFill>
                  <a:srgbClr val="003F8E"/>
                </a:solidFill>
              </a:rPr>
              <a:t>지원합니다</a:t>
            </a:r>
            <a:r>
              <a:rPr lang="en-US" altLang="ko-KR" dirty="0">
                <a:solidFill>
                  <a:srgbClr val="003F8E"/>
                </a:solidFill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0"/>
            <a:ext cx="7308851" cy="192280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⑤ 계좌 등록 후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부족한 금액만큼 </a:t>
            </a:r>
            <a:r>
              <a:rPr lang="ko-KR" altLang="en-US" dirty="0" err="1">
                <a:ea typeface="나눔스퀘어" panose="020B0600000101010101"/>
              </a:rPr>
              <a:t>비플머니가</a:t>
            </a:r>
            <a:r>
              <a:rPr lang="ko-KR" altLang="en-US" dirty="0">
                <a:ea typeface="나눔스퀘어" panose="020B0600000101010101"/>
              </a:rPr>
              <a:t> 자동 충전되고 결제가 진행됩니다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>
                <a:ea typeface="나눔스퀘어" panose="020B0600000101010101"/>
              </a:rPr>
              <a:t>(*</a:t>
            </a:r>
            <a:r>
              <a:rPr lang="ko-KR" altLang="en-US" b="1" dirty="0" err="1">
                <a:ea typeface="나눔스퀘어" panose="020B0600000101010101"/>
              </a:rPr>
              <a:t>비플머니는</a:t>
            </a:r>
            <a:r>
              <a:rPr lang="ko-KR" altLang="en-US" b="1" dirty="0">
                <a:ea typeface="나눔스퀘어" panose="020B0600000101010101"/>
              </a:rPr>
              <a:t> </a:t>
            </a:r>
            <a:r>
              <a:rPr lang="en-US" altLang="ko-KR" b="1" dirty="0">
                <a:ea typeface="나눔스퀘어" panose="020B0600000101010101"/>
              </a:rPr>
              <a:t>1</a:t>
            </a:r>
            <a:r>
              <a:rPr lang="ko-KR" altLang="en-US" b="1" dirty="0">
                <a:ea typeface="나눔스퀘어" panose="020B0600000101010101"/>
              </a:rPr>
              <a:t>만원 단위로 충전됩니다</a:t>
            </a:r>
            <a:r>
              <a:rPr lang="en-US" altLang="ko-KR" b="1" dirty="0">
                <a:ea typeface="나눔스퀘어" panose="020B0600000101010101"/>
              </a:rPr>
              <a:t>.) </a:t>
            </a:r>
            <a:endParaRPr lang="en-US" altLang="ko-KR" b="1" dirty="0" smtClean="0"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⑥ 결제를 완료하면 전자 영수증에서 식권 사용 금액과 </a:t>
            </a:r>
            <a:r>
              <a:rPr lang="ko-KR" altLang="en-US" dirty="0" err="1">
                <a:ea typeface="나눔스퀘어" panose="020B0600000101010101"/>
              </a:rPr>
              <a:t>비플머니</a:t>
            </a:r>
            <a:r>
              <a:rPr lang="ko-KR" altLang="en-US" dirty="0">
                <a:ea typeface="나눔스퀘어" panose="020B0600000101010101"/>
              </a:rPr>
              <a:t> 금액이 분리되어 보여집니다</a:t>
            </a:r>
            <a:r>
              <a:rPr lang="en-US" altLang="ko-KR" dirty="0">
                <a:ea typeface="나눔스퀘어" panose="020B0600000101010101"/>
              </a:rPr>
              <a:t>. </a:t>
            </a:r>
            <a:endParaRPr lang="en-US" altLang="ko-KR" dirty="0" smtClean="0"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⑦ 이용 내역 확인 시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결제된 전체 금액을 확인할 수 있습니다</a:t>
            </a:r>
            <a:r>
              <a:rPr lang="en-US" altLang="ko-KR" dirty="0">
                <a:ea typeface="나눔스퀘어" panose="020B0600000101010101"/>
              </a:rPr>
              <a:t>.</a:t>
            </a:r>
            <a:endParaRPr lang="en-US" altLang="ko-KR" dirty="0" smtClean="0">
              <a:solidFill>
                <a:srgbClr val="087BD4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5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비플머니</a:t>
            </a:r>
            <a:endParaRPr lang="en-US" altLang="ko-KR" dirty="0" smtClean="0"/>
          </a:p>
          <a:p>
            <a:r>
              <a:rPr lang="ko-KR" altLang="en-US" dirty="0" err="1" smtClean="0"/>
              <a:t>복합결제</a:t>
            </a:r>
            <a:endParaRPr lang="ko-KR" altLang="en-US" dirty="0"/>
          </a:p>
        </p:txBody>
      </p:sp>
      <p:sp>
        <p:nvSpPr>
          <p:cNvPr id="26" name="제목 3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2313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결제하기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3588" y="2450005"/>
            <a:ext cx="6666630" cy="37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7940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4. </a:t>
            </a:r>
            <a:r>
              <a:rPr lang="ko-KR" altLang="en-US" dirty="0" err="1" smtClean="0"/>
              <a:t>결제취소</a:t>
            </a:r>
            <a:r>
              <a:rPr lang="ko-KR" altLang="en-US" dirty="0" smtClean="0"/>
              <a:t> 요청</a:t>
            </a:r>
            <a:endParaRPr lang="ko-KR" altLang="en-US" dirty="0"/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>
                <a:solidFill>
                  <a:srgbClr val="003F8E"/>
                </a:solidFill>
              </a:rPr>
              <a:t>비플식권</a:t>
            </a:r>
            <a:r>
              <a:rPr lang="ko-KR" altLang="en-US" dirty="0">
                <a:solidFill>
                  <a:srgbClr val="003F8E"/>
                </a:solidFill>
              </a:rPr>
              <a:t> 결제 취소는 가맹점에 요청해야 합니다</a:t>
            </a:r>
            <a:r>
              <a:rPr lang="en-US" altLang="ko-KR" dirty="0">
                <a:solidFill>
                  <a:srgbClr val="003F8E"/>
                </a:solidFill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1"/>
            <a:ext cx="7049813" cy="1092209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err="1">
                <a:ea typeface="나눔스퀘어" panose="020B0600000101010101"/>
              </a:rPr>
              <a:t>결제취소는</a:t>
            </a:r>
            <a:r>
              <a:rPr lang="ko-KR" altLang="en-US" dirty="0">
                <a:ea typeface="나눔스퀘어" panose="020B0600000101010101"/>
              </a:rPr>
              <a:t> 저희가 할 </a:t>
            </a:r>
            <a:r>
              <a:rPr lang="ko-KR" altLang="en-US" dirty="0" smtClean="0">
                <a:ea typeface="나눔스퀘어" panose="020B0600000101010101"/>
              </a:rPr>
              <a:t>수가 없습니다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점주가 </a:t>
            </a:r>
            <a:r>
              <a:rPr lang="ko-KR" altLang="en-US" dirty="0" err="1">
                <a:ea typeface="나눔스퀘어" panose="020B0600000101010101"/>
              </a:rPr>
              <a:t>제로페이</a:t>
            </a:r>
            <a:r>
              <a:rPr lang="ko-KR" altLang="en-US" dirty="0">
                <a:ea typeface="나눔스퀘어" panose="020B0600000101010101"/>
              </a:rPr>
              <a:t> 가맹점 </a:t>
            </a:r>
            <a:r>
              <a:rPr lang="ko-KR" altLang="en-US" dirty="0" err="1">
                <a:ea typeface="나눔스퀘어" panose="020B0600000101010101"/>
              </a:rPr>
              <a:t>어플</a:t>
            </a:r>
            <a:r>
              <a:rPr lang="ko-KR" altLang="en-US" dirty="0">
                <a:ea typeface="나눔스퀘어" panose="020B0600000101010101"/>
              </a:rPr>
              <a:t> 또는 </a:t>
            </a:r>
            <a:r>
              <a:rPr lang="ko-KR" altLang="en-US" dirty="0" err="1">
                <a:ea typeface="나눔스퀘어" panose="020B0600000101010101"/>
              </a:rPr>
              <a:t>포스기에서</a:t>
            </a:r>
            <a:r>
              <a:rPr lang="ko-KR" altLang="en-US" dirty="0">
                <a:ea typeface="나눔스퀘어" panose="020B0600000101010101"/>
              </a:rPr>
              <a:t> 해당 세부결제내역 확인 후 취소 가능합니다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ea typeface="나눔스퀘어" panose="020B0600000101010101"/>
              </a:rPr>
              <a:t>※ </a:t>
            </a:r>
            <a:r>
              <a:rPr lang="ko-KR" altLang="en-US" b="1" dirty="0" smtClean="0">
                <a:ea typeface="나눔스퀘어" panose="020B0600000101010101"/>
              </a:rPr>
              <a:t>결제 </a:t>
            </a:r>
            <a:r>
              <a:rPr lang="ko-KR" altLang="en-US" b="1" dirty="0">
                <a:ea typeface="나눔스퀘어" panose="020B0600000101010101"/>
              </a:rPr>
              <a:t>취소는 결제일 기준 </a:t>
            </a:r>
            <a:r>
              <a:rPr lang="en-US" altLang="ko-KR" b="1" dirty="0">
                <a:ea typeface="나눔스퀘어" panose="020B0600000101010101"/>
              </a:rPr>
              <a:t>180</a:t>
            </a:r>
            <a:r>
              <a:rPr lang="ko-KR" altLang="en-US" b="1" dirty="0">
                <a:ea typeface="나눔스퀘어" panose="020B0600000101010101"/>
              </a:rPr>
              <a:t>일 이내에 가능합니다</a:t>
            </a:r>
            <a:r>
              <a:rPr lang="en-US" altLang="ko-KR" b="1" dirty="0">
                <a:ea typeface="나눔스퀘어" panose="020B0600000101010101"/>
              </a:rPr>
              <a:t>. </a:t>
            </a:r>
            <a:endParaRPr lang="en-US" altLang="ko-KR" b="1" dirty="0" smtClean="0"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>
                <a:ea typeface="나눔스퀘어" panose="020B0600000101010101"/>
              </a:rPr>
              <a:t>※ </a:t>
            </a:r>
            <a:r>
              <a:rPr lang="ko-KR" altLang="en-US" b="1" dirty="0" smtClean="0">
                <a:ea typeface="나눔스퀘어" panose="020B0600000101010101"/>
              </a:rPr>
              <a:t>결제 </a:t>
            </a:r>
            <a:r>
              <a:rPr lang="ko-KR" altLang="en-US" b="1" dirty="0">
                <a:ea typeface="나눔스퀘어" panose="020B0600000101010101"/>
              </a:rPr>
              <a:t>취소 시 금액과 사용자 한도는 복원됩니다</a:t>
            </a:r>
            <a:r>
              <a:rPr lang="en-US" altLang="ko-KR" b="1" dirty="0">
                <a:ea typeface="나눔스퀘어" panose="020B0600000101010101"/>
              </a:rPr>
              <a:t>.</a:t>
            </a:r>
            <a:endParaRPr lang="en-US" altLang="ko-KR" b="1" dirty="0" smtClean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2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err="1" smtClean="0"/>
              <a:t>비플식권</a:t>
            </a:r>
            <a:endParaRPr lang="en-US" altLang="ko-KR" dirty="0" smtClean="0"/>
          </a:p>
          <a:p>
            <a:r>
              <a:rPr lang="ko-KR" altLang="en-US" dirty="0" smtClean="0"/>
              <a:t>결제 취소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95415" y="2372730"/>
            <a:ext cx="4938045" cy="40244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47116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요기요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배달주문</a:t>
            </a:r>
            <a:endParaRPr lang="ko-KR" altLang="en-US" dirty="0"/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>
                <a:solidFill>
                  <a:srgbClr val="003F8E"/>
                </a:solidFill>
              </a:rPr>
              <a:t>요기요</a:t>
            </a:r>
            <a:r>
              <a:rPr lang="ko-KR" altLang="en-US" dirty="0">
                <a:solidFill>
                  <a:srgbClr val="003F8E"/>
                </a:solidFill>
              </a:rPr>
              <a:t> 배달에 </a:t>
            </a:r>
            <a:r>
              <a:rPr lang="ko-KR" altLang="en-US" dirty="0" err="1">
                <a:solidFill>
                  <a:srgbClr val="003F8E"/>
                </a:solidFill>
              </a:rPr>
              <a:t>비플식권을</a:t>
            </a:r>
            <a:r>
              <a:rPr lang="ko-KR" altLang="en-US" dirty="0">
                <a:solidFill>
                  <a:srgbClr val="003F8E"/>
                </a:solidFill>
              </a:rPr>
              <a:t> 사용할 수 있습니다</a:t>
            </a:r>
            <a:r>
              <a:rPr lang="en-US" altLang="ko-KR" dirty="0">
                <a:solidFill>
                  <a:srgbClr val="003F8E"/>
                </a:solidFill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1"/>
            <a:ext cx="7049813" cy="148621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ea typeface="나눔스퀘어" panose="020B0600000101010101"/>
              </a:rPr>
              <a:t>① </a:t>
            </a:r>
            <a:r>
              <a:rPr lang="ko-KR" altLang="en-US" dirty="0" err="1">
                <a:ea typeface="나눔스퀘어" panose="020B0600000101010101"/>
              </a:rPr>
              <a:t>비플페이</a:t>
            </a:r>
            <a:r>
              <a:rPr lang="ko-KR" altLang="en-US" dirty="0">
                <a:ea typeface="나눔스퀘어" panose="020B0600000101010101"/>
              </a:rPr>
              <a:t> 앱 하단의 </a:t>
            </a:r>
            <a:r>
              <a:rPr lang="en-US" altLang="ko-KR" dirty="0">
                <a:ea typeface="나눔스퀘어" panose="020B0600000101010101"/>
              </a:rPr>
              <a:t>'</a:t>
            </a:r>
            <a:r>
              <a:rPr lang="ko-KR" altLang="en-US" dirty="0" err="1">
                <a:ea typeface="나눔스퀘어" panose="020B0600000101010101"/>
              </a:rPr>
              <a:t>더보기</a:t>
            </a:r>
            <a:r>
              <a:rPr lang="en-US" altLang="ko-KR" dirty="0">
                <a:ea typeface="나눔스퀘어" panose="020B0600000101010101"/>
              </a:rPr>
              <a:t>' </a:t>
            </a:r>
            <a:r>
              <a:rPr lang="ko-KR" altLang="en-US" dirty="0">
                <a:ea typeface="나눔스퀘어" panose="020B0600000101010101"/>
              </a:rPr>
              <a:t>메뉴를 클릭해 줍니다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② </a:t>
            </a:r>
            <a:r>
              <a:rPr lang="ko-KR" altLang="en-US" b="1" dirty="0">
                <a:ea typeface="나눔스퀘어" panose="020B0600000101010101"/>
              </a:rPr>
              <a:t>부가서비스 창에 나타나는 </a:t>
            </a:r>
            <a:r>
              <a:rPr lang="en-US" altLang="ko-KR" b="1" dirty="0">
                <a:ea typeface="나눔스퀘어" panose="020B0600000101010101"/>
              </a:rPr>
              <a:t>'</a:t>
            </a:r>
            <a:r>
              <a:rPr lang="ko-KR" altLang="en-US" b="1" dirty="0" err="1">
                <a:ea typeface="나눔스퀘어" panose="020B0600000101010101"/>
              </a:rPr>
              <a:t>요기요</a:t>
            </a:r>
            <a:r>
              <a:rPr lang="en-US" altLang="ko-KR" b="1" dirty="0">
                <a:ea typeface="나눔스퀘어" panose="020B0600000101010101"/>
              </a:rPr>
              <a:t>' </a:t>
            </a:r>
            <a:r>
              <a:rPr lang="ko-KR" altLang="en-US" dirty="0">
                <a:ea typeface="나눔스퀘어" panose="020B0600000101010101"/>
              </a:rPr>
              <a:t>서비스를 클릭합니다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③ 배달 받으실 주소 및 주문하실 메뉴를 선택해 줍니다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>
                <a:ea typeface="나눔스퀘어" panose="020B0600000101010101"/>
              </a:rPr>
              <a:t>※ </a:t>
            </a:r>
            <a:r>
              <a:rPr lang="ko-KR" altLang="en-US" b="1" dirty="0" smtClean="0">
                <a:ea typeface="나눔스퀘어" panose="020B0600000101010101"/>
              </a:rPr>
              <a:t>포장 </a:t>
            </a:r>
            <a:r>
              <a:rPr lang="ko-KR" altLang="en-US" b="1" dirty="0">
                <a:ea typeface="나눔스퀘어" panose="020B0600000101010101"/>
              </a:rPr>
              <a:t>주문을 원하시는 경우</a:t>
            </a:r>
            <a:r>
              <a:rPr lang="en-US" altLang="ko-KR" b="1" dirty="0">
                <a:ea typeface="나눔스퀘어" panose="020B0600000101010101"/>
              </a:rPr>
              <a:t>, </a:t>
            </a:r>
            <a:r>
              <a:rPr lang="ko-KR" altLang="en-US" b="1" dirty="0">
                <a:ea typeface="나눔스퀘어" panose="020B0600000101010101"/>
              </a:rPr>
              <a:t>우측 상단에서 포장 탭을 클릭하여 포장 주문하실 수 있습니다</a:t>
            </a:r>
            <a:r>
              <a:rPr lang="en-US" altLang="ko-KR" b="1" dirty="0">
                <a:ea typeface="나눔스퀘어" panose="020B0600000101010101"/>
              </a:rPr>
              <a:t>.</a:t>
            </a:r>
            <a:endParaRPr lang="en-US" altLang="ko-KR" b="1" dirty="0" smtClean="0">
              <a:solidFill>
                <a:srgbClr val="087BD4"/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8" y="2351434"/>
            <a:ext cx="6810375" cy="4040484"/>
          </a:xfrm>
          <a:prstGeom prst="rect">
            <a:avLst/>
          </a:prstGeom>
        </p:spPr>
      </p:pic>
      <p:sp>
        <p:nvSpPr>
          <p:cNvPr id="29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배달 주문하기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3338527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>
                <a:solidFill>
                  <a:srgbClr val="003F8E"/>
                </a:solidFill>
              </a:rPr>
              <a:t>요기요</a:t>
            </a:r>
            <a:r>
              <a:rPr lang="ko-KR" altLang="en-US" dirty="0">
                <a:solidFill>
                  <a:srgbClr val="003F8E"/>
                </a:solidFill>
              </a:rPr>
              <a:t> 배달에 </a:t>
            </a:r>
            <a:r>
              <a:rPr lang="ko-KR" altLang="en-US" dirty="0" err="1">
                <a:solidFill>
                  <a:srgbClr val="003F8E"/>
                </a:solidFill>
              </a:rPr>
              <a:t>비플식권을</a:t>
            </a:r>
            <a:r>
              <a:rPr lang="ko-KR" altLang="en-US" dirty="0">
                <a:solidFill>
                  <a:srgbClr val="003F8E"/>
                </a:solidFill>
              </a:rPr>
              <a:t> 사용할 수 있습니다</a:t>
            </a:r>
            <a:r>
              <a:rPr lang="en-US" altLang="ko-KR" dirty="0">
                <a:solidFill>
                  <a:srgbClr val="003F8E"/>
                </a:solidFill>
              </a:rPr>
              <a:t>.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5" name="내용 개체 틀 6"/>
          <p:cNvSpPr txBox="1">
            <a:spLocks/>
          </p:cNvSpPr>
          <p:nvPr/>
        </p:nvSpPr>
        <p:spPr>
          <a:xfrm>
            <a:off x="1835148" y="831320"/>
            <a:ext cx="7049813" cy="1841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④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메뉴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선택이 완료되었으면 장바구니로 이동하여 주문하기 버튼을 클릭해 줍니다</a:t>
            </a:r>
            <a:r>
              <a:rPr lang="en-US" altLang="ko-KR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sz="1000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endParaRPr lang="en-US" altLang="ko-KR" sz="1000" dirty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⑤ 주문자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정보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상세주소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및 연락처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 입력한 뒤 요청사항을 선택해 줍니다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⑥ 식대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포인트를 사용 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혼자결제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또는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함께결제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여부를 선택한 뒤 금액을 입력해 줍니다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⑦ 식대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포인트가 부족할 경우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통해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복합결제도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가능합니다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시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금액이 부족해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복합결제를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진행할 경우 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진행자의 </a:t>
            </a:r>
            <a:r>
              <a:rPr lang="ko-KR" altLang="en-US" b="1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비플머니에서</a:t>
            </a:r>
            <a:r>
              <a:rPr lang="ko-KR" altLang="en-US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초과 금액이 납부됩니다</a:t>
            </a:r>
            <a:r>
              <a:rPr lang="en-US" altLang="ko-KR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br>
              <a:rPr lang="en-US" altLang="ko-KR" b="1" dirty="0">
                <a:solidFill>
                  <a:srgbClr val="0070C0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※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포인트 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사용안함을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선택할 시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보유하고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있는 </a:t>
            </a:r>
            <a:r>
              <a:rPr lang="ko-KR" altLang="en-US" b="1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비플머니로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결제가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가능합니다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0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배달 주문하기</a:t>
            </a:r>
            <a:endParaRPr lang="en-US" altLang="ko-KR" dirty="0" smtClean="0"/>
          </a:p>
        </p:txBody>
      </p:sp>
      <p:pic>
        <p:nvPicPr>
          <p:cNvPr id="16" name="그림 1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8" y="2850536"/>
            <a:ext cx="6735325" cy="3713697"/>
          </a:xfrm>
          <a:prstGeom prst="rect">
            <a:avLst/>
          </a:prstGeom>
        </p:spPr>
      </p:pic>
      <p:sp>
        <p:nvSpPr>
          <p:cNvPr id="25" name="제목 3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요기요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배달주문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8093702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5BAB"/>
                </a:solidFill>
              </a:rPr>
              <a:t>배달 내역 확인 및 주문 취소</a:t>
            </a:r>
            <a:endParaRPr lang="en-US" altLang="ko-KR" dirty="0">
              <a:solidFill>
                <a:srgbClr val="005BAB"/>
              </a:solidFill>
              <a:sym typeface="Wingdings 3" panose="05040102010807070707" pitchFamily="18" charset="2"/>
            </a:endParaRPr>
          </a:p>
        </p:txBody>
      </p:sp>
      <p:sp>
        <p:nvSpPr>
          <p:cNvPr id="5" name="내용 개체 틀 6"/>
          <p:cNvSpPr txBox="1">
            <a:spLocks/>
          </p:cNvSpPr>
          <p:nvPr/>
        </p:nvSpPr>
        <p:spPr>
          <a:xfrm>
            <a:off x="1835148" y="831320"/>
            <a:ext cx="7049813" cy="184108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dirty="0" err="1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요기요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solidFill>
                  <a:sysClr val="windowText" lastClr="000000">
                    <a:lumMod val="85000"/>
                    <a:lumOff val="15000"/>
                  </a:sys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메인 화면에서 주문 내역 아이콘을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선택해 줍니다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②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내역 클릭 시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상세 내역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배달정보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취소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등의 내용을 확인할 수 있습니다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③ 주문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취소를 원할 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내역 내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취소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버튼을 클릭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하여 진행해 줍니다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 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※ 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취소는 주문 접수 전까지 가능하며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주문 접수 후에는 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err="1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요기요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고객센터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를 </a:t>
            </a:r>
            <a:r>
              <a:rPr lang="ko-KR" altLang="en-US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통해서만 취소가 가능합니다</a:t>
            </a:r>
            <a:r>
              <a:rPr lang="en-US" altLang="ko-KR" b="1" dirty="0" smtClean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/>
            </a:r>
            <a:br>
              <a:rPr lang="en-US" altLang="ko-KR" b="1" dirty="0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</a:br>
            <a:endParaRPr lang="en-US" altLang="ko-KR" b="1" dirty="0" smtClean="0">
              <a:solidFill>
                <a:schemeClr val="tx1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pic>
        <p:nvPicPr>
          <p:cNvPr id="9" name="그림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82546" y="2513517"/>
            <a:ext cx="6584406" cy="3868686"/>
          </a:xfrm>
          <a:prstGeom prst="rect">
            <a:avLst/>
          </a:prstGeom>
        </p:spPr>
      </p:pic>
      <p:sp>
        <p:nvSpPr>
          <p:cNvPr id="27" name="제목 3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/>
          <a:lstStyle/>
          <a:p>
            <a:r>
              <a:rPr lang="en-US" altLang="ko-KR" dirty="0" smtClean="0"/>
              <a:t>5. </a:t>
            </a:r>
            <a:r>
              <a:rPr lang="ko-KR" altLang="en-US" dirty="0" err="1" smtClean="0"/>
              <a:t>요기요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배달주문</a:t>
            </a:r>
            <a:endParaRPr lang="ko-KR" altLang="en-US" dirty="0"/>
          </a:p>
        </p:txBody>
      </p:sp>
      <p:sp>
        <p:nvSpPr>
          <p:cNvPr id="28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배달 주문하기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4555455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smtClean="0"/>
              <a:t>6. </a:t>
            </a:r>
            <a:r>
              <a:rPr lang="ko-KR" altLang="en-US" dirty="0" err="1" smtClean="0"/>
              <a:t>이용내역</a:t>
            </a:r>
            <a:r>
              <a:rPr lang="ko-KR" altLang="en-US" dirty="0" smtClean="0"/>
              <a:t> 확인</a:t>
            </a:r>
            <a:endParaRPr lang="ko-KR" altLang="en-US" dirty="0"/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8" y="812791"/>
            <a:ext cx="7049813" cy="157335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비플페이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화면 하단의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더보기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클릭합니다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부가서비스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 내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결제 내역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메뉴를 클릭해 줍니다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지금까지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제로페이로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결제한 내역을 확인할 수 있습니다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결제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내역을 클릭하면 영수증을 확인할 수 있습니다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ko-KR" altLang="en-US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sym typeface="Wingdings 3" panose="05040102010807070707" pitchFamily="18" charset="2"/>
              </a:rPr>
              <a:t>비플식권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 </a:t>
            </a:r>
            <a:r>
              <a:rPr lang="ko-KR" altLang="en-US" dirty="0" err="1" smtClean="0">
                <a:solidFill>
                  <a:srgbClr val="003F8E"/>
                </a:solidFill>
                <a:sym typeface="Wingdings 3" panose="05040102010807070707" pitchFamily="18" charset="2"/>
              </a:rPr>
              <a:t>이용내역</a:t>
            </a:r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(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영수증</a:t>
            </a:r>
            <a:r>
              <a:rPr lang="en-US" altLang="ko-KR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) 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확인 하기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9" name="내용 개체 틀 6"/>
          <p:cNvSpPr txBox="1">
            <a:spLocks/>
          </p:cNvSpPr>
          <p:nvPr/>
        </p:nvSpPr>
        <p:spPr>
          <a:xfrm>
            <a:off x="1835148" y="2028183"/>
            <a:ext cx="7049813" cy="598943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/>
              </a:rPr>
              <a:t>※  </a:t>
            </a:r>
            <a:r>
              <a:rPr lang="ko-KR" altLang="en-US" b="1" dirty="0">
                <a:ea typeface="나눔스퀘어" panose="020B0600000101010101"/>
              </a:rPr>
              <a:t>결제 내역을 선택하여 하단의 영수증 공유하기를 통해 영수증을 메일로 발송할 수 있습니다</a:t>
            </a:r>
            <a:r>
              <a:rPr lang="en-US" altLang="ko-KR" b="1" dirty="0">
                <a:ea typeface="나눔스퀘어" panose="020B0600000101010101"/>
              </a:rPr>
              <a:t>. </a:t>
            </a:r>
            <a:endParaRPr lang="en-US" altLang="ko-KR" b="1" dirty="0" smtClean="0">
              <a:ea typeface="나눔스퀘어" panose="020B0600000101010101"/>
            </a:endParaRP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/>
              </a:rPr>
              <a:t>※ 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/>
              </a:rPr>
              <a:t>결제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/>
              </a:rPr>
              <a:t>내역 조회 및 영수증 확인 시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/>
              </a:rPr>
              <a:t>혼자 결제 </a:t>
            </a:r>
            <a:r>
              <a:rPr lang="en-US" altLang="ko-KR" b="1" dirty="0">
                <a:latin typeface="나눔스퀘어" panose="020B0600000101010101" pitchFamily="50" charset="-127"/>
                <a:ea typeface="나눔스퀘어" panose="020B0600000101010101"/>
              </a:rPr>
              <a:t>/ 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/>
              </a:rPr>
              <a:t>함께 결제한 </a:t>
            </a:r>
            <a:r>
              <a:rPr lang="ko-KR" altLang="en-US" b="1" dirty="0">
                <a:latin typeface="나눔스퀘어" panose="020B0600000101010101" pitchFamily="50" charset="-127"/>
                <a:ea typeface="나눔스퀘어" panose="020B0600000101010101"/>
              </a:rPr>
              <a:t>내역 또한 조회가 가능합니다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/>
              </a:rPr>
              <a:t>.</a:t>
            </a:r>
            <a:endParaRPr lang="ko-KR" altLang="en-US" b="1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25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영수증</a:t>
            </a:r>
            <a:endParaRPr lang="en-US" altLang="ko-KR" dirty="0" smtClean="0"/>
          </a:p>
          <a:p>
            <a:r>
              <a:rPr lang="ko-KR" altLang="en-US" dirty="0" smtClean="0"/>
              <a:t>확인하기</a:t>
            </a:r>
            <a:endParaRPr lang="en-US" altLang="ko-KR" dirty="0" smtClean="0"/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27708" y="2745748"/>
            <a:ext cx="6710265" cy="39391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6116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4" name="직사각형 3"/>
          <p:cNvSpPr/>
          <p:nvPr/>
        </p:nvSpPr>
        <p:spPr>
          <a:xfrm>
            <a:off x="1979712" y="491488"/>
            <a:ext cx="6912768" cy="567847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96838">
              <a:lnSpc>
                <a:spcPct val="150000"/>
              </a:lnSpc>
            </a:pP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Q</a:t>
            </a: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타인 명의 휴대폰으로 이용할 수 있나요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?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err="1" smtClean="0">
                <a:ea typeface="나눔스퀘어" panose="020B0600000101010101"/>
              </a:rPr>
              <a:t>비플식권</a:t>
            </a:r>
            <a:r>
              <a:rPr lang="ko-KR" altLang="en-US" sz="1100" dirty="0" smtClean="0">
                <a:ea typeface="나눔스퀘어" panose="020B0600000101010101"/>
              </a:rPr>
              <a:t> </a:t>
            </a:r>
            <a:r>
              <a:rPr lang="ko-KR" altLang="en-US" sz="1100" dirty="0">
                <a:ea typeface="나눔스퀘어" panose="020B0600000101010101"/>
              </a:rPr>
              <a:t>사용자 정보를 본인이 아닌 타인으로 등록이 가능하다면 이용하실 수 있습니다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>
                <a:ea typeface="나눔스퀘어" panose="020B0600000101010101"/>
              </a:rPr>
              <a:t>(</a:t>
            </a:r>
            <a:r>
              <a:rPr lang="ko-KR" altLang="en-US" sz="1100" dirty="0">
                <a:ea typeface="나눔스퀘어" panose="020B0600000101010101"/>
              </a:rPr>
              <a:t>사용자 타인 명의 등록 사용 관련하여 회사 식대관리자와 협의 필요</a:t>
            </a:r>
            <a:r>
              <a:rPr lang="en-US" altLang="ko-KR" sz="1100" dirty="0">
                <a:ea typeface="나눔스퀘어" panose="020B0600000101010101"/>
              </a:rPr>
              <a:t>) 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휴대폰을 변경했습니다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휴대폰 </a:t>
            </a:r>
            <a:r>
              <a:rPr lang="ko-KR" altLang="en-US" sz="1100" dirty="0">
                <a:ea typeface="나눔스퀘어" panose="020B0600000101010101"/>
              </a:rPr>
              <a:t>번호가 그대로인 경우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새로운 기기에서 </a:t>
            </a:r>
            <a:r>
              <a:rPr lang="ko-KR" altLang="en-US" sz="1100" dirty="0" err="1">
                <a:ea typeface="나눔스퀘어" panose="020B0600000101010101"/>
              </a:rPr>
              <a:t>본인인증만</a:t>
            </a:r>
            <a:r>
              <a:rPr lang="ko-KR" altLang="en-US" sz="1100" dirty="0">
                <a:ea typeface="나눔스퀘어" panose="020B0600000101010101"/>
              </a:rPr>
              <a:t> 진행하면 바로 사용 가능합니다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번호가 변경되었을 경우엔 관리자에게 요청하여 </a:t>
            </a:r>
            <a:r>
              <a:rPr lang="ko-KR" altLang="en-US" sz="1100" dirty="0" err="1">
                <a:ea typeface="나눔스퀘어" panose="020B0600000101010101"/>
              </a:rPr>
              <a:t>비플식권</a:t>
            </a:r>
            <a:r>
              <a:rPr lang="ko-KR" altLang="en-US" sz="1100" dirty="0">
                <a:ea typeface="나눔스퀘어" panose="020B0600000101010101"/>
              </a:rPr>
              <a:t> 사이트에서 수정이 필요합니다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식권이 안보입니다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관리자가 </a:t>
            </a:r>
            <a:r>
              <a:rPr lang="ko-KR" altLang="en-US" sz="1100" dirty="0" err="1">
                <a:ea typeface="나눔스퀘어" panose="020B0600000101010101"/>
              </a:rPr>
              <a:t>비플식권</a:t>
            </a:r>
            <a:r>
              <a:rPr lang="ko-KR" altLang="en-US" sz="1100" dirty="0">
                <a:ea typeface="나눔스퀘어" panose="020B0600000101010101"/>
              </a:rPr>
              <a:t> 사이트에 등록한 사용자의 휴대폰 번호 및 성함이 사용자가 </a:t>
            </a:r>
            <a:r>
              <a:rPr lang="ko-KR" altLang="en-US" sz="1100" dirty="0" smtClean="0">
                <a:ea typeface="나눔스퀘어" panose="020B0600000101010101"/>
              </a:rPr>
              <a:t>앱 가입시 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인증한 정보와 일치하는지 확인 부탁드립니다</a:t>
            </a:r>
            <a:r>
              <a:rPr lang="en-US" altLang="ko-KR" sz="1100" dirty="0">
                <a:ea typeface="나눔스퀘어" panose="020B0600000101010101"/>
              </a:rPr>
              <a:t>. </a:t>
            </a:r>
            <a:r>
              <a:rPr lang="ko-KR" altLang="en-US" sz="1100" dirty="0">
                <a:ea typeface="나눔스퀘어" panose="020B0600000101010101"/>
              </a:rPr>
              <a:t>사용자의 실명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휴대폰 번호가 일치하지 않을 </a:t>
            </a:r>
            <a:r>
              <a:rPr lang="ko-KR" altLang="en-US" sz="1100" dirty="0" smtClean="0">
                <a:ea typeface="나눔스퀘어" panose="020B0600000101010101"/>
              </a:rPr>
              <a:t>경우</a:t>
            </a:r>
            <a:r>
              <a:rPr lang="en-US" altLang="ko-KR" sz="1100" dirty="0">
                <a:ea typeface="나눔스퀘어" panose="020B0600000101010101"/>
              </a:rPr>
              <a:t> 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 smtClean="0">
                <a:ea typeface="나눔스퀘어" panose="020B0600000101010101"/>
              </a:rPr>
              <a:t>식권이 </a:t>
            </a:r>
            <a:r>
              <a:rPr lang="ko-KR" altLang="en-US" sz="1100" dirty="0">
                <a:ea typeface="나눔스퀘어" panose="020B0600000101010101"/>
              </a:rPr>
              <a:t>부여되지 않습니다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식권이 </a:t>
            </a: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0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원입니다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식권으로 </a:t>
            </a:r>
            <a:r>
              <a:rPr lang="ko-KR" altLang="en-US" sz="1100" dirty="0">
                <a:ea typeface="나눔스퀘어" panose="020B0600000101010101"/>
              </a:rPr>
              <a:t>결제하여 지급된 한도를 전부 소진하면 잔여 한도가 </a:t>
            </a:r>
            <a:r>
              <a:rPr lang="en-US" altLang="ko-KR" sz="1100" dirty="0">
                <a:ea typeface="나눔스퀘어" panose="020B0600000101010101"/>
              </a:rPr>
              <a:t>0</a:t>
            </a:r>
            <a:r>
              <a:rPr lang="ko-KR" altLang="en-US" sz="1100" dirty="0">
                <a:ea typeface="나눔스퀘어" panose="020B0600000101010101"/>
              </a:rPr>
              <a:t>원으로 조회됩니다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또는 식권 기본정보 </a:t>
            </a:r>
            <a:r>
              <a:rPr lang="en-US" altLang="ko-KR" sz="1100" dirty="0">
                <a:ea typeface="나눔스퀘어" panose="020B0600000101010101"/>
              </a:rPr>
              <a:t>&gt; </a:t>
            </a:r>
            <a:r>
              <a:rPr lang="ko-KR" altLang="en-US" sz="1100" dirty="0">
                <a:ea typeface="나눔스퀘어" panose="020B0600000101010101"/>
              </a:rPr>
              <a:t>이용안내에 적혀진 사용시간을 확인해보세요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>
                <a:ea typeface="나눔스퀘어" panose="020B0600000101010101"/>
              </a:rPr>
              <a:t>(</a:t>
            </a:r>
            <a:r>
              <a:rPr lang="ko-KR" altLang="en-US" sz="1100" dirty="0">
                <a:ea typeface="나눔스퀘어" panose="020B0600000101010101"/>
              </a:rPr>
              <a:t>해당 시간이 아닐 때에는 잔여 한도가 </a:t>
            </a:r>
            <a:r>
              <a:rPr lang="en-US" altLang="ko-KR" sz="1100" dirty="0">
                <a:ea typeface="나눔스퀘어" panose="020B0600000101010101"/>
              </a:rPr>
              <a:t>0</a:t>
            </a:r>
            <a:r>
              <a:rPr lang="ko-KR" altLang="en-US" sz="1100" dirty="0">
                <a:ea typeface="나눔스퀘어" panose="020B0600000101010101"/>
              </a:rPr>
              <a:t>원으로 조회됩니다</a:t>
            </a:r>
            <a:r>
              <a:rPr lang="en-US" altLang="ko-KR" sz="1100" dirty="0" smtClean="0">
                <a:ea typeface="나눔스퀘어" panose="020B0600000101010101"/>
              </a:rPr>
              <a:t>)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/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 err="1">
                <a:solidFill>
                  <a:srgbClr val="005BAB"/>
                </a:solidFill>
                <a:ea typeface="나눔스퀘어 Bold" panose="020B0600000101010101"/>
              </a:rPr>
              <a:t>요기요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 주문에 식권이 안보입니다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사용 </a:t>
            </a:r>
            <a:r>
              <a:rPr lang="ko-KR" altLang="en-US" sz="1100" dirty="0">
                <a:ea typeface="나눔스퀘어" panose="020B0600000101010101"/>
              </a:rPr>
              <a:t>식권의 </a:t>
            </a:r>
            <a:r>
              <a:rPr lang="en-US" altLang="ko-KR" sz="1100" dirty="0">
                <a:ea typeface="나눔스퀘어" panose="020B0600000101010101"/>
              </a:rPr>
              <a:t>'</a:t>
            </a:r>
            <a:r>
              <a:rPr lang="ko-KR" altLang="en-US" sz="1100" dirty="0" err="1">
                <a:ea typeface="나눔스퀘어" panose="020B0600000101010101"/>
              </a:rPr>
              <a:t>배달결제</a:t>
            </a:r>
            <a:r>
              <a:rPr lang="en-US" altLang="ko-KR" sz="1100" dirty="0">
                <a:ea typeface="나눔스퀘어" panose="020B0600000101010101"/>
              </a:rPr>
              <a:t>' </a:t>
            </a:r>
            <a:r>
              <a:rPr lang="ko-KR" altLang="en-US" sz="1100" dirty="0">
                <a:ea typeface="나눔스퀘어" panose="020B0600000101010101"/>
              </a:rPr>
              <a:t>기능 설정 여부 확인을 해주세요</a:t>
            </a:r>
            <a:r>
              <a:rPr lang="en-US" altLang="ko-KR" sz="1100" dirty="0">
                <a:ea typeface="나눔스퀘어" panose="020B0600000101010101"/>
              </a:rPr>
              <a:t>.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배달 결제를 위해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식권 관리자에게 배달 버튼을 </a:t>
            </a:r>
            <a:r>
              <a:rPr lang="en-US" altLang="ko-KR" sz="1100" dirty="0">
                <a:ea typeface="나눔스퀘어" panose="020B0600000101010101"/>
              </a:rPr>
              <a:t>'ON' </a:t>
            </a:r>
            <a:r>
              <a:rPr lang="ko-KR" altLang="en-US" sz="1100" dirty="0">
                <a:ea typeface="나눔스퀘어" panose="020B0600000101010101"/>
              </a:rPr>
              <a:t>설정하도록 요청하셔야 합니다</a:t>
            </a:r>
            <a:r>
              <a:rPr lang="en-US" altLang="ko-KR" sz="1100" dirty="0">
                <a:ea typeface="나눔스퀘어" panose="020B0600000101010101"/>
              </a:rPr>
              <a:t>.</a:t>
            </a:r>
            <a:endParaRPr lang="en-US" altLang="ko-KR" sz="11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이용 관련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067782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직사각형 6"/>
          <p:cNvSpPr/>
          <p:nvPr/>
        </p:nvSpPr>
        <p:spPr>
          <a:xfrm>
            <a:off x="1966652" y="491488"/>
            <a:ext cx="7063047" cy="443198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 err="1">
                <a:solidFill>
                  <a:srgbClr val="005BAB"/>
                </a:solidFill>
                <a:ea typeface="나눔스퀘어 Bold" panose="020B0600000101010101"/>
              </a:rPr>
              <a:t>비플머니가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 </a:t>
            </a: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1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만원이 충전됩니다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err="1" smtClean="0">
                <a:ea typeface="나눔스퀘어" panose="020B0600000101010101"/>
              </a:rPr>
              <a:t>비플머니는</a:t>
            </a:r>
            <a:r>
              <a:rPr lang="ko-KR" altLang="en-US" sz="1100" dirty="0" smtClean="0">
                <a:ea typeface="나눔스퀘어" panose="020B0600000101010101"/>
              </a:rPr>
              <a:t> </a:t>
            </a:r>
            <a:r>
              <a:rPr lang="ko-KR" altLang="en-US" sz="1100" dirty="0">
                <a:ea typeface="나눔스퀘어" panose="020B0600000101010101"/>
              </a:rPr>
              <a:t>기본적으로 </a:t>
            </a:r>
            <a:r>
              <a:rPr lang="en-US" altLang="ko-KR" sz="1100" dirty="0">
                <a:ea typeface="나눔스퀘어" panose="020B0600000101010101"/>
              </a:rPr>
              <a:t>1</a:t>
            </a:r>
            <a:r>
              <a:rPr lang="ko-KR" altLang="en-US" sz="1100" dirty="0">
                <a:ea typeface="나눔스퀘어" panose="020B0600000101010101"/>
              </a:rPr>
              <a:t>만원 단위로 자동 충전됩니다</a:t>
            </a:r>
            <a:r>
              <a:rPr lang="en-US" altLang="ko-KR" sz="1100" dirty="0">
                <a:ea typeface="나눔스퀘어" panose="020B0600000101010101"/>
              </a:rPr>
              <a:t>. (1</a:t>
            </a:r>
            <a:r>
              <a:rPr lang="ko-KR" altLang="en-US" sz="1100" dirty="0">
                <a:ea typeface="나눔스퀘어" panose="020B0600000101010101"/>
              </a:rPr>
              <a:t>만원 이하 충전 불가</a:t>
            </a:r>
            <a:r>
              <a:rPr lang="en-US" altLang="ko-KR" sz="1100" dirty="0" smtClean="0">
                <a:ea typeface="나눔스퀘어" panose="020B0600000101010101"/>
              </a:rPr>
              <a:t>)</a:t>
            </a: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 err="1">
                <a:ea typeface="나눔스퀘어" panose="020B0600000101010101"/>
              </a:rPr>
              <a:t>비플머니는</a:t>
            </a:r>
            <a:r>
              <a:rPr lang="ko-KR" altLang="en-US" sz="1100" dirty="0">
                <a:ea typeface="나눔스퀘어" panose="020B0600000101010101"/>
              </a:rPr>
              <a:t> 충전 금액 소진 시 연결 등록 된 계좌를 통해 자동으로 충전됩니다</a:t>
            </a:r>
            <a:r>
              <a:rPr lang="en-US" altLang="ko-KR" sz="1100" dirty="0">
                <a:ea typeface="나눔스퀘어" panose="020B0600000101010101"/>
              </a:rPr>
              <a:t>.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endParaRPr lang="en-US" altLang="ko-KR" sz="1000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식권 이용시간이 아닙니다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관리자가 </a:t>
            </a:r>
            <a:r>
              <a:rPr lang="ko-KR" altLang="en-US" sz="1100" dirty="0">
                <a:ea typeface="나눔스퀘어" panose="020B0600000101010101"/>
              </a:rPr>
              <a:t>지정한 식권 이용시간이 아닙니다</a:t>
            </a:r>
            <a:r>
              <a:rPr lang="en-US" altLang="ko-KR" sz="1100" dirty="0">
                <a:ea typeface="나눔스퀘어" panose="020B0600000101010101"/>
              </a:rPr>
              <a:t>. </a:t>
            </a:r>
            <a:r>
              <a:rPr lang="ko-KR" altLang="en-US" sz="1100" dirty="0" err="1">
                <a:ea typeface="나눔스퀘어" panose="020B0600000101010101"/>
              </a:rPr>
              <a:t>식권상세</a:t>
            </a:r>
            <a:r>
              <a:rPr lang="ko-KR" altLang="en-US" sz="1100" dirty="0">
                <a:ea typeface="나눔스퀘어" panose="020B0600000101010101"/>
              </a:rPr>
              <a:t> </a:t>
            </a:r>
            <a:r>
              <a:rPr lang="en-US" altLang="ko-KR" sz="1100" dirty="0">
                <a:ea typeface="나눔스퀘어" panose="020B0600000101010101"/>
              </a:rPr>
              <a:t>&gt; </a:t>
            </a:r>
            <a:r>
              <a:rPr lang="ko-KR" altLang="en-US" sz="1100" dirty="0">
                <a:ea typeface="나눔스퀘어" panose="020B0600000101010101"/>
              </a:rPr>
              <a:t>이용시간을 확인해보세요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  <a:r>
              <a:rPr lang="ko-KR" altLang="en-US" sz="1100" dirty="0">
                <a:ea typeface="나눔스퀘어" panose="020B0600000101010101"/>
              </a:rPr>
              <a:t> 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(</a:t>
            </a:r>
            <a:r>
              <a:rPr lang="ko-KR" altLang="en-US" sz="1100" dirty="0">
                <a:ea typeface="나눔스퀘어" panose="020B0600000101010101"/>
              </a:rPr>
              <a:t>평일</a:t>
            </a:r>
            <a:r>
              <a:rPr lang="en-US" altLang="ko-KR" sz="1100" dirty="0">
                <a:ea typeface="나눔스퀘어" panose="020B0600000101010101"/>
              </a:rPr>
              <a:t>/</a:t>
            </a:r>
            <a:r>
              <a:rPr lang="ko-KR" altLang="en-US" sz="1100" dirty="0">
                <a:ea typeface="나눔스퀘어" panose="020B0600000101010101"/>
              </a:rPr>
              <a:t>토요일</a:t>
            </a:r>
            <a:r>
              <a:rPr lang="en-US" altLang="ko-KR" sz="1100" dirty="0">
                <a:ea typeface="나눔스퀘어" panose="020B0600000101010101"/>
              </a:rPr>
              <a:t>/</a:t>
            </a:r>
            <a:r>
              <a:rPr lang="ko-KR" altLang="en-US" sz="1100" dirty="0">
                <a:ea typeface="나눔스퀘어" panose="020B0600000101010101"/>
              </a:rPr>
              <a:t>공휴일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시간 등의 설정을 확인할 수 있습니다</a:t>
            </a:r>
            <a:r>
              <a:rPr lang="en-US" altLang="ko-KR" sz="1100" dirty="0" smtClean="0">
                <a:ea typeface="나눔스퀘어" panose="020B0600000101010101"/>
              </a:rPr>
              <a:t>)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/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관리자가 지정한 업종이 아닙니다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해당 </a:t>
            </a:r>
            <a:r>
              <a:rPr lang="ko-KR" altLang="en-US" sz="1100" dirty="0">
                <a:ea typeface="나눔스퀘어" panose="020B0600000101010101"/>
              </a:rPr>
              <a:t>식권은 특정 업종만 지정해서 사용하고 있는 식권입니다</a:t>
            </a:r>
            <a:r>
              <a:rPr lang="en-US" altLang="ko-KR" sz="1100" dirty="0">
                <a:ea typeface="나눔스퀘어" panose="020B0600000101010101"/>
              </a:rPr>
              <a:t>. 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>
                <a:ea typeface="나눔스퀘어" panose="020B0600000101010101"/>
              </a:rPr>
              <a:t>(</a:t>
            </a:r>
            <a:r>
              <a:rPr lang="ko-KR" altLang="en-US" sz="1100" dirty="0">
                <a:ea typeface="나눔스퀘어" panose="020B0600000101010101"/>
              </a:rPr>
              <a:t>일반음식점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카페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편의점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마트</a:t>
            </a:r>
            <a:r>
              <a:rPr lang="en-US" altLang="ko-KR" sz="1100" dirty="0">
                <a:ea typeface="나눔스퀘어" panose="020B0600000101010101"/>
              </a:rPr>
              <a:t>, </a:t>
            </a:r>
            <a:r>
              <a:rPr lang="ko-KR" altLang="en-US" sz="1100" dirty="0">
                <a:ea typeface="나눔스퀘어" panose="020B0600000101010101"/>
              </a:rPr>
              <a:t>그 외 업종 등 관리자가 이용 제한 설정</a:t>
            </a:r>
            <a:r>
              <a:rPr lang="en-US" altLang="ko-KR" sz="1100" dirty="0" smtClean="0">
                <a:ea typeface="나눔스퀘어" panose="020B0600000101010101"/>
              </a:rPr>
              <a:t>)</a:t>
            </a: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사용 가능한 업종 확인은 관리자에게 문의 해주시면 됩니다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endParaRPr lang="en-US" altLang="ko-KR" sz="1000" dirty="0"/>
          </a:p>
          <a:p>
            <a:pPr marL="180975" indent="-96838">
              <a:lnSpc>
                <a:spcPct val="150000"/>
              </a:lnSpc>
            </a:pPr>
            <a:r>
              <a:rPr lang="en-US" altLang="ko-KR" sz="1200" b="1" dirty="0">
                <a:solidFill>
                  <a:srgbClr val="005BAB"/>
                </a:solidFill>
                <a:ea typeface="나눔스퀘어 Bold" panose="020B0600000101010101"/>
              </a:rPr>
              <a:t>Q. </a:t>
            </a:r>
            <a:r>
              <a:rPr lang="ko-KR" altLang="en-US" sz="1200" b="1" dirty="0">
                <a:solidFill>
                  <a:srgbClr val="005BAB"/>
                </a:solidFill>
                <a:ea typeface="나눔스퀘어 Bold" panose="020B0600000101010101"/>
              </a:rPr>
              <a:t>관리자가 지정한 가맹점이 아닙니다</a:t>
            </a:r>
            <a:r>
              <a:rPr lang="en-US" altLang="ko-KR" sz="1200" b="1" dirty="0" smtClean="0">
                <a:solidFill>
                  <a:srgbClr val="005BAB"/>
                </a:solidFill>
                <a:ea typeface="나눔스퀘어 Bold" panose="020B0600000101010101"/>
              </a:rPr>
              <a:t>.</a:t>
            </a: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A. </a:t>
            </a:r>
            <a:r>
              <a:rPr lang="ko-KR" altLang="en-US" sz="1100" dirty="0" smtClean="0">
                <a:ea typeface="나눔스퀘어" panose="020B0600000101010101"/>
              </a:rPr>
              <a:t>해당 </a:t>
            </a:r>
            <a:r>
              <a:rPr lang="ko-KR" altLang="en-US" sz="1100" dirty="0">
                <a:ea typeface="나눔스퀘어" panose="020B0600000101010101"/>
              </a:rPr>
              <a:t>식권은 특정 가맹점을 지정하여 사용하고 있는 식권입니다</a:t>
            </a:r>
            <a:r>
              <a:rPr lang="en-US" altLang="ko-KR" sz="1100" dirty="0">
                <a:ea typeface="나눔스퀘어" panose="020B0600000101010101"/>
              </a:rPr>
              <a:t>. </a:t>
            </a:r>
            <a:endParaRPr lang="en-US" altLang="ko-KR" sz="1100" dirty="0" smtClean="0">
              <a:ea typeface="나눔스퀘어" panose="020B0600000101010101"/>
            </a:endParaRPr>
          </a:p>
          <a:p>
            <a:pPr marL="180975" indent="-96838">
              <a:lnSpc>
                <a:spcPct val="150000"/>
              </a:lnSpc>
            </a:pPr>
            <a:r>
              <a:rPr lang="en-US" altLang="ko-KR" sz="1100" dirty="0">
                <a:ea typeface="나눔스퀘어" panose="020B0600000101010101"/>
              </a:rPr>
              <a:t>(</a:t>
            </a:r>
            <a:r>
              <a:rPr lang="ko-KR" altLang="en-US" sz="1100" dirty="0">
                <a:ea typeface="나눔스퀘어" panose="020B0600000101010101"/>
              </a:rPr>
              <a:t>전체 가맹점이 아닌 특정 가맹점만 지정하여 관리자가 이용 제한 설정</a:t>
            </a:r>
            <a:r>
              <a:rPr lang="en-US" altLang="ko-KR" sz="1100" dirty="0" smtClean="0">
                <a:ea typeface="나눔스퀘어" panose="020B0600000101010101"/>
              </a:rPr>
              <a:t>)</a:t>
            </a:r>
          </a:p>
          <a:p>
            <a:pPr marL="180975" indent="-96838"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사용 가능한 지정 가맹점 확인은 관리자에게 문의 해주시면 됩니다</a:t>
            </a:r>
            <a:r>
              <a:rPr lang="en-US" altLang="ko-KR" sz="1100" dirty="0">
                <a:ea typeface="나눔스퀘어" panose="020B0600000101010101"/>
              </a:rPr>
              <a:t>.</a:t>
            </a:r>
            <a:endParaRPr lang="en-US" altLang="ko-KR" sz="1100" dirty="0" smtClean="0">
              <a:ea typeface="나눔스퀘어" panose="020B0600000101010101"/>
            </a:endParaRPr>
          </a:p>
        </p:txBody>
      </p:sp>
      <p:sp>
        <p:nvSpPr>
          <p:cNvPr id="8" name="제목 1"/>
          <p:cNvSpPr>
            <a:spLocks noGrp="1"/>
          </p:cNvSpPr>
          <p:nvPr>
            <p:ph type="title"/>
          </p:nvPr>
        </p:nvSpPr>
        <p:spPr>
          <a:xfrm>
            <a:off x="167588" y="491488"/>
            <a:ext cx="1443433" cy="231324"/>
          </a:xfrm>
        </p:spPr>
        <p:txBody>
          <a:bodyPr/>
          <a:lstStyle/>
          <a:p>
            <a:r>
              <a:rPr lang="en-US" altLang="ko-KR" dirty="0"/>
              <a:t>5</a:t>
            </a:r>
            <a:r>
              <a:rPr lang="en-US" altLang="ko-KR" dirty="0" smtClean="0"/>
              <a:t>. </a:t>
            </a:r>
            <a:r>
              <a:rPr lang="ko-KR" altLang="en-US" dirty="0" smtClean="0"/>
              <a:t>사용자 </a:t>
            </a:r>
            <a:r>
              <a:rPr lang="en-US" altLang="ko-KR" dirty="0" smtClean="0"/>
              <a:t>FAQ</a:t>
            </a:r>
            <a:endParaRPr lang="ko-KR" altLang="en-US" dirty="0"/>
          </a:p>
        </p:txBody>
      </p:sp>
      <p:sp>
        <p:nvSpPr>
          <p:cNvPr id="9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이용 관련</a:t>
            </a:r>
            <a:endParaRPr lang="en-US" altLang="ko-KR" dirty="0" smtClean="0"/>
          </a:p>
          <a:p>
            <a:r>
              <a:rPr lang="en-US" altLang="ko-KR" dirty="0" smtClean="0"/>
              <a:t>Q&amp;A</a:t>
            </a:r>
          </a:p>
        </p:txBody>
      </p:sp>
    </p:spTree>
    <p:extLst>
      <p:ext uri="{BB962C8B-B14F-4D97-AF65-F5344CB8AC3E}">
        <p14:creationId xmlns:p14="http://schemas.microsoft.com/office/powerpoint/2010/main" val="1787928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err="1" smtClean="0"/>
              <a:t>비플식권</a:t>
            </a:r>
            <a:r>
              <a:rPr lang="ko-KR" altLang="en-US" dirty="0" smtClean="0"/>
              <a:t> </a:t>
            </a:r>
            <a:r>
              <a:rPr lang="en-US" altLang="ko-KR" sz="3600" dirty="0" smtClean="0"/>
              <a:t>(</a:t>
            </a:r>
            <a:r>
              <a:rPr lang="ko-KR" altLang="en-US" sz="3600" dirty="0" smtClean="0"/>
              <a:t>사용자</a:t>
            </a:r>
            <a:r>
              <a:rPr lang="en-US" altLang="ko-KR" sz="3600" dirty="0" smtClean="0"/>
              <a:t>)</a:t>
            </a:r>
            <a:endParaRPr lang="ko-KR" altLang="en-US" sz="3600" dirty="0"/>
          </a:p>
        </p:txBody>
      </p:sp>
      <p:sp>
        <p:nvSpPr>
          <p:cNvPr id="5" name="텍스트 개체 틀 4"/>
          <p:cNvSpPr>
            <a:spLocks noGrp="1"/>
          </p:cNvSpPr>
          <p:nvPr>
            <p:ph type="body" idx="1"/>
          </p:nvPr>
        </p:nvSpPr>
        <p:spPr>
          <a:xfrm>
            <a:off x="1079500" y="2960688"/>
            <a:ext cx="3423489" cy="2791719"/>
          </a:xfrm>
        </p:spPr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식권 확인하기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가맹점 확인하기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결제하기 </a:t>
            </a:r>
            <a:r>
              <a:rPr lang="en-US" altLang="ko-KR" dirty="0" smtClean="0"/>
              <a:t>(</a:t>
            </a:r>
            <a:r>
              <a:rPr lang="ko-KR" altLang="en-US" dirty="0" smtClean="0"/>
              <a:t>혼자</a:t>
            </a:r>
            <a:r>
              <a:rPr lang="en-US" altLang="ko-KR" dirty="0" smtClean="0"/>
              <a:t>/</a:t>
            </a:r>
            <a:r>
              <a:rPr lang="ko-KR" altLang="en-US" dirty="0" smtClean="0"/>
              <a:t>함께</a:t>
            </a:r>
            <a:r>
              <a:rPr lang="en-US" altLang="ko-KR" dirty="0" smtClean="0"/>
              <a:t>/</a:t>
            </a:r>
            <a:r>
              <a:rPr lang="ko-KR" altLang="en-US" dirty="0" smtClean="0"/>
              <a:t>복합</a:t>
            </a:r>
            <a:r>
              <a:rPr lang="en-US" altLang="ko-KR" dirty="0" smtClean="0"/>
              <a:t>)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결제취소</a:t>
            </a:r>
            <a:r>
              <a:rPr lang="ko-KR" altLang="en-US" dirty="0" smtClean="0"/>
              <a:t> 요청하기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요기요</a:t>
            </a:r>
            <a:r>
              <a:rPr lang="ko-KR" altLang="en-US" dirty="0" smtClean="0"/>
              <a:t> </a:t>
            </a:r>
            <a:r>
              <a:rPr lang="ko-KR" altLang="en-US" dirty="0" err="1" smtClean="0"/>
              <a:t>배달주문</a:t>
            </a:r>
            <a:endParaRPr lang="en-US" altLang="ko-KR" dirty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err="1" smtClean="0"/>
              <a:t>이용내역</a:t>
            </a:r>
            <a:r>
              <a:rPr lang="ko-KR" altLang="en-US" dirty="0" smtClean="0"/>
              <a:t> 확인</a:t>
            </a:r>
            <a:endParaRPr lang="en-US" altLang="ko-KR" dirty="0" smtClean="0"/>
          </a:p>
          <a:p>
            <a:pPr marL="342900" indent="-342900">
              <a:buFont typeface="+mj-lt"/>
              <a:buAutoNum type="arabicPeriod"/>
            </a:pPr>
            <a:r>
              <a:rPr lang="ko-KR" altLang="en-US" dirty="0" smtClean="0"/>
              <a:t>사용자 </a:t>
            </a:r>
            <a:r>
              <a:rPr lang="en-US" altLang="ko-KR" dirty="0" smtClean="0"/>
              <a:t>FAQ</a:t>
            </a:r>
            <a:endParaRPr lang="en-US" altLang="ko-KR" dirty="0"/>
          </a:p>
        </p:txBody>
      </p:sp>
      <p:sp>
        <p:nvSpPr>
          <p:cNvPr id="2" name="텍스트 개체 틀 1"/>
          <p:cNvSpPr>
            <a:spLocks noGrp="1"/>
          </p:cNvSpPr>
          <p:nvPr>
            <p:ph type="body" idx="10"/>
          </p:nvPr>
        </p:nvSpPr>
        <p:spPr>
          <a:xfrm>
            <a:off x="4572000" y="2960688"/>
            <a:ext cx="3492500" cy="2858221"/>
          </a:xfrm>
        </p:spPr>
        <p:txBody>
          <a:bodyPr/>
          <a:lstStyle/>
          <a:p>
            <a:r>
              <a:rPr lang="en-US" altLang="ko-KR" dirty="0" smtClean="0"/>
              <a:t>03</a:t>
            </a:r>
            <a:endParaRPr lang="en-US" altLang="ko-KR" dirty="0"/>
          </a:p>
          <a:p>
            <a:r>
              <a:rPr lang="en-US" altLang="ko-KR" dirty="0" smtClean="0"/>
              <a:t>04</a:t>
            </a:r>
            <a:endParaRPr lang="en-US" altLang="ko-KR" dirty="0"/>
          </a:p>
          <a:p>
            <a:r>
              <a:rPr lang="en-US" altLang="ko-KR" dirty="0" smtClean="0"/>
              <a:t>05</a:t>
            </a:r>
            <a:endParaRPr lang="en-US" altLang="ko-KR" dirty="0" smtClean="0"/>
          </a:p>
          <a:p>
            <a:r>
              <a:rPr lang="en-US" altLang="ko-KR" dirty="0" smtClean="0"/>
              <a:t>12</a:t>
            </a:r>
            <a:endParaRPr lang="en-US" altLang="ko-KR" dirty="0"/>
          </a:p>
          <a:p>
            <a:r>
              <a:rPr lang="en-US" altLang="ko-KR" dirty="0" smtClean="0"/>
              <a:t>13</a:t>
            </a:r>
            <a:endParaRPr lang="en-US" altLang="ko-KR" dirty="0" smtClean="0"/>
          </a:p>
          <a:p>
            <a:r>
              <a:rPr lang="en-US" altLang="ko-KR" dirty="0" smtClean="0"/>
              <a:t>16</a:t>
            </a:r>
            <a:endParaRPr lang="en-US" altLang="ko-KR" dirty="0" smtClean="0"/>
          </a:p>
          <a:p>
            <a:r>
              <a:rPr lang="en-US" altLang="ko-KR" dirty="0" smtClean="0"/>
              <a:t>17</a:t>
            </a:r>
            <a:endParaRPr lang="ko-KR" altLang="en-US" dirty="0"/>
          </a:p>
        </p:txBody>
      </p:sp>
      <p:cxnSp>
        <p:nvCxnSpPr>
          <p:cNvPr id="6" name="직선 연결선 5"/>
          <p:cNvCxnSpPr/>
          <p:nvPr/>
        </p:nvCxnSpPr>
        <p:spPr>
          <a:xfrm>
            <a:off x="4572000" y="3229839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직선 연결선 6"/>
          <p:cNvCxnSpPr/>
          <p:nvPr/>
        </p:nvCxnSpPr>
        <p:spPr>
          <a:xfrm>
            <a:off x="4572000" y="3630800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직선 연결선 7"/>
          <p:cNvCxnSpPr/>
          <p:nvPr/>
        </p:nvCxnSpPr>
        <p:spPr>
          <a:xfrm>
            <a:off x="4572000" y="4031761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직선 연결선 8"/>
          <p:cNvCxnSpPr/>
          <p:nvPr/>
        </p:nvCxnSpPr>
        <p:spPr>
          <a:xfrm>
            <a:off x="4572000" y="4432722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직선 연결선 9"/>
          <p:cNvCxnSpPr/>
          <p:nvPr/>
        </p:nvCxnSpPr>
        <p:spPr>
          <a:xfrm>
            <a:off x="4572000" y="4833683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/>
        </p:nvCxnSpPr>
        <p:spPr>
          <a:xfrm>
            <a:off x="4572000" y="5245897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연결선 11"/>
          <p:cNvCxnSpPr/>
          <p:nvPr/>
        </p:nvCxnSpPr>
        <p:spPr>
          <a:xfrm>
            <a:off x="4572000" y="5647681"/>
            <a:ext cx="2867009" cy="0"/>
          </a:xfrm>
          <a:prstGeom prst="line">
            <a:avLst/>
          </a:prstGeom>
          <a:ln w="12700" cap="rnd">
            <a:solidFill>
              <a:schemeClr val="tx1">
                <a:lumMod val="50000"/>
                <a:lumOff val="50000"/>
              </a:schemeClr>
            </a:solidFill>
            <a:prstDash val="sysDot"/>
            <a:round/>
            <a:headEnd type="none" w="sm" len="sm"/>
            <a:tailEnd type="oval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67115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제목 6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397974"/>
          </a:xfrm>
        </p:spPr>
        <p:txBody>
          <a:bodyPr/>
          <a:lstStyle/>
          <a:p>
            <a:r>
              <a:rPr lang="en-US" altLang="ko-KR" dirty="0" smtClean="0"/>
              <a:t>1. </a:t>
            </a:r>
            <a:r>
              <a:rPr lang="ko-KR" altLang="en-US" dirty="0" smtClean="0"/>
              <a:t>식권 확인하기</a:t>
            </a:r>
            <a:endParaRPr lang="ko-KR" altLang="en-US" dirty="0"/>
          </a:p>
        </p:txBody>
      </p:sp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우리 회사</a:t>
            </a:r>
            <a:endParaRPr lang="en-US" altLang="ko-KR" dirty="0" smtClean="0"/>
          </a:p>
          <a:p>
            <a:r>
              <a:rPr lang="ko-KR" altLang="en-US" dirty="0" smtClean="0"/>
              <a:t>식권 확인</a:t>
            </a:r>
            <a:endParaRPr lang="ko-KR" altLang="en-US" dirty="0"/>
          </a:p>
        </p:txBody>
      </p:sp>
      <p:sp>
        <p:nvSpPr>
          <p:cNvPr id="12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835149" y="491487"/>
            <a:ext cx="7049813" cy="295275"/>
          </a:xfrm>
        </p:spPr>
        <p:txBody>
          <a:bodyPr/>
          <a:lstStyle/>
          <a:p>
            <a:r>
              <a:rPr lang="ko-KR" altLang="en-US" dirty="0"/>
              <a:t>부여 받은 식권을 확인하세요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1893766" y="872837"/>
            <a:ext cx="7049813" cy="1211271"/>
          </a:xfrm>
        </p:spPr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① 회사에서 받은 식권이 </a:t>
            </a:r>
            <a:r>
              <a:rPr lang="en-US" altLang="ko-KR" dirty="0"/>
              <a:t>1</a:t>
            </a:r>
            <a:r>
              <a:rPr lang="ko-KR" altLang="en-US" dirty="0"/>
              <a:t>개인 경우</a:t>
            </a:r>
            <a:r>
              <a:rPr lang="en-US" altLang="ko-KR" b="1" dirty="0"/>
              <a:t>, </a:t>
            </a:r>
            <a:r>
              <a:rPr lang="ko-KR" altLang="en-US" b="1" dirty="0" err="1"/>
              <a:t>비플페이</a:t>
            </a:r>
            <a:r>
              <a:rPr lang="ko-KR" altLang="en-US" b="1" dirty="0"/>
              <a:t> </a:t>
            </a:r>
            <a:r>
              <a:rPr lang="en-US" altLang="ko-KR" b="1" dirty="0"/>
              <a:t>APP </a:t>
            </a:r>
            <a:r>
              <a:rPr lang="ko-KR" altLang="en-US" b="1" dirty="0"/>
              <a:t>홈 화면에서</a:t>
            </a:r>
            <a:r>
              <a:rPr lang="ko-KR" altLang="en-US" dirty="0"/>
              <a:t> 식권을 확인할 수 있습니다</a:t>
            </a:r>
            <a:r>
              <a:rPr lang="en-US" altLang="ko-KR" dirty="0"/>
              <a:t>. 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/>
              <a:t>② </a:t>
            </a:r>
            <a:r>
              <a:rPr lang="ko-KR" altLang="en-US" dirty="0"/>
              <a:t>회사에서 받은 식권이 </a:t>
            </a:r>
            <a:r>
              <a:rPr lang="en-US" altLang="ko-KR" dirty="0"/>
              <a:t>2</a:t>
            </a:r>
            <a:r>
              <a:rPr lang="ko-KR" altLang="en-US" dirty="0"/>
              <a:t>개 이상인 경우</a:t>
            </a:r>
            <a:r>
              <a:rPr lang="en-US" altLang="ko-KR" dirty="0"/>
              <a:t>, </a:t>
            </a:r>
            <a:r>
              <a:rPr lang="en-US" altLang="ko-KR" b="1" dirty="0"/>
              <a:t>‘</a:t>
            </a:r>
            <a:r>
              <a:rPr lang="ko-KR" altLang="en-US" b="1" dirty="0"/>
              <a:t>최근 등록된 식권 순으로‘</a:t>
            </a:r>
            <a:r>
              <a:rPr lang="ko-KR" altLang="en-US" dirty="0"/>
              <a:t> 상단 내역에 </a:t>
            </a:r>
            <a:r>
              <a:rPr lang="ko-KR" altLang="en-US" dirty="0" smtClean="0"/>
              <a:t>나타납니다</a:t>
            </a:r>
            <a:r>
              <a:rPr lang="en-US" altLang="ko-KR" dirty="0" smtClean="0"/>
              <a:t>.</a:t>
            </a:r>
            <a:endParaRPr lang="en-US" altLang="ko-KR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③ </a:t>
            </a:r>
            <a:r>
              <a:rPr lang="ko-KR" altLang="en-US" b="1" dirty="0" err="1"/>
              <a:t>식권명</a:t>
            </a:r>
            <a:r>
              <a:rPr lang="ko-KR" altLang="en-US" b="1" dirty="0"/>
              <a:t> 클릭 시</a:t>
            </a:r>
            <a:r>
              <a:rPr lang="en-US" altLang="ko-KR" dirty="0"/>
              <a:t>, </a:t>
            </a:r>
            <a:r>
              <a:rPr lang="ko-KR" altLang="en-US" dirty="0"/>
              <a:t>식권 정보를 확인할 수 있습니다</a:t>
            </a:r>
            <a:r>
              <a:rPr lang="en-US" altLang="ko-KR" dirty="0"/>
              <a:t>. (</a:t>
            </a:r>
            <a:r>
              <a:rPr lang="ko-KR" altLang="en-US" dirty="0"/>
              <a:t>이용시간</a:t>
            </a:r>
            <a:r>
              <a:rPr lang="en-US" altLang="ko-KR" dirty="0"/>
              <a:t>, </a:t>
            </a:r>
            <a:r>
              <a:rPr lang="ko-KR" altLang="en-US" dirty="0"/>
              <a:t>월 한도</a:t>
            </a:r>
            <a:r>
              <a:rPr lang="en-US" altLang="ko-KR" dirty="0"/>
              <a:t>, </a:t>
            </a:r>
            <a:r>
              <a:rPr lang="ko-KR" altLang="en-US" dirty="0"/>
              <a:t>일 한도 등 식권 사용 정책 표기</a:t>
            </a:r>
            <a:r>
              <a:rPr lang="en-US" altLang="ko-KR" dirty="0"/>
              <a:t>)</a:t>
            </a:r>
            <a:endParaRPr lang="en-US" altLang="ko-KR" dirty="0"/>
          </a:p>
        </p:txBody>
      </p:sp>
      <p:pic>
        <p:nvPicPr>
          <p:cNvPr id="13" name="그림 1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9156" y="2329980"/>
            <a:ext cx="6548050" cy="39731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66881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내용 개체 틀 4"/>
          <p:cNvSpPr>
            <a:spLocks noGrp="1"/>
          </p:cNvSpPr>
          <p:nvPr>
            <p:ph sz="quarter" idx="13"/>
          </p:nvPr>
        </p:nvSpPr>
        <p:spPr/>
        <p:txBody>
          <a:bodyPr/>
          <a:lstStyle/>
          <a:p>
            <a:r>
              <a:rPr lang="ko-KR" altLang="en-US" dirty="0" smtClean="0"/>
              <a:t>이용 가맹점 확인</a:t>
            </a:r>
            <a:endParaRPr lang="en-US" altLang="ko-KR" dirty="0" smtClean="0"/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35149" y="812792"/>
            <a:ext cx="7049813" cy="1211271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ko-KR" sz="1200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직사각형 12"/>
          <p:cNvSpPr/>
          <p:nvPr/>
        </p:nvSpPr>
        <p:spPr>
          <a:xfrm>
            <a:off x="1835149" y="1128413"/>
            <a:ext cx="6984655" cy="136191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① </a:t>
            </a:r>
            <a:r>
              <a:rPr lang="ko-KR" altLang="en-US" sz="1100" dirty="0" err="1">
                <a:ea typeface="나눔스퀘어" panose="020B0600000101010101"/>
              </a:rPr>
              <a:t>비플페이</a:t>
            </a:r>
            <a:r>
              <a:rPr lang="ko-KR" altLang="en-US" sz="1100" dirty="0">
                <a:ea typeface="나눔스퀘어" panose="020B0600000101010101"/>
              </a:rPr>
              <a:t> 앱 화면 하단의 ‘</a:t>
            </a:r>
            <a:r>
              <a:rPr lang="ko-KR" altLang="en-US" sz="1100" dirty="0" err="1">
                <a:ea typeface="나눔스퀘어" panose="020B0600000101010101"/>
              </a:rPr>
              <a:t>더보기</a:t>
            </a:r>
            <a:r>
              <a:rPr lang="ko-KR" altLang="en-US" sz="1100" dirty="0">
                <a:ea typeface="나눔스퀘어" panose="020B0600000101010101"/>
              </a:rPr>
              <a:t>’ </a:t>
            </a:r>
            <a:r>
              <a:rPr lang="en-US" altLang="ko-KR" sz="1100" dirty="0">
                <a:ea typeface="나눔스퀘어" panose="020B0600000101010101"/>
              </a:rPr>
              <a:t>&gt; </a:t>
            </a:r>
            <a:r>
              <a:rPr lang="en-US" altLang="ko-KR" sz="1100" b="1" dirty="0">
                <a:ea typeface="나눔스퀘어" panose="020B0600000101010101"/>
              </a:rPr>
              <a:t>'</a:t>
            </a:r>
            <a:r>
              <a:rPr lang="ko-KR" altLang="en-US" sz="1100" b="1" dirty="0">
                <a:ea typeface="나눔스퀘어" panose="020B0600000101010101"/>
              </a:rPr>
              <a:t>가맹점 찾기</a:t>
            </a:r>
            <a:r>
              <a:rPr lang="en-US" altLang="ko-KR" sz="1100" b="1" dirty="0">
                <a:ea typeface="나눔스퀘어" panose="020B0600000101010101"/>
              </a:rPr>
              <a:t>'</a:t>
            </a:r>
            <a:r>
              <a:rPr lang="ko-KR" altLang="en-US" sz="1100" dirty="0">
                <a:ea typeface="나눔스퀘어" panose="020B0600000101010101"/>
              </a:rPr>
              <a:t>를 선택합니다</a:t>
            </a:r>
            <a:r>
              <a:rPr lang="en-US" altLang="ko-KR" sz="1100" dirty="0">
                <a:ea typeface="나눔스퀘어" panose="020B0600000101010101"/>
              </a:rPr>
              <a:t>. </a:t>
            </a:r>
            <a:endParaRPr lang="en-US" altLang="ko-KR" sz="1100" dirty="0" smtClean="0"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② </a:t>
            </a:r>
            <a:r>
              <a:rPr lang="en-US" altLang="ko-KR" sz="1100" b="1" dirty="0">
                <a:ea typeface="나눔스퀘어" panose="020B0600000101010101"/>
              </a:rPr>
              <a:t>'</a:t>
            </a:r>
            <a:r>
              <a:rPr lang="ko-KR" altLang="en-US" sz="1100" b="1" dirty="0">
                <a:ea typeface="나눔스퀘어" panose="020B0600000101010101"/>
              </a:rPr>
              <a:t>전체 가맹점</a:t>
            </a:r>
            <a:r>
              <a:rPr lang="en-US" altLang="ko-KR" sz="1100" b="1" dirty="0">
                <a:ea typeface="나눔스퀘어" panose="020B0600000101010101"/>
              </a:rPr>
              <a:t>'</a:t>
            </a:r>
            <a:r>
              <a:rPr lang="ko-KR" altLang="en-US" sz="1100" dirty="0">
                <a:ea typeface="나눔스퀘어" panose="020B0600000101010101"/>
              </a:rPr>
              <a:t>을 선택합니다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r>
              <a:rPr lang="ko-KR" altLang="en-US" sz="1100" dirty="0">
                <a:ea typeface="나눔스퀘어" panose="020B0600000101010101"/>
              </a:rPr>
              <a:t>③ 업종별로 거리 순</a:t>
            </a:r>
            <a:r>
              <a:rPr lang="en-US" altLang="ko-KR" sz="1100" dirty="0">
                <a:ea typeface="나눔스퀘어" panose="020B0600000101010101"/>
              </a:rPr>
              <a:t>/</a:t>
            </a:r>
            <a:r>
              <a:rPr lang="ko-KR" altLang="en-US" sz="1100" dirty="0">
                <a:ea typeface="나눔스퀘어" panose="020B0600000101010101"/>
              </a:rPr>
              <a:t>인기 순으로 가맹점을 검색할 수 있습니다</a:t>
            </a:r>
            <a:r>
              <a:rPr lang="en-US" altLang="ko-KR" sz="1100" dirty="0" smtClean="0">
                <a:ea typeface="나눔스퀘어" panose="020B0600000101010101"/>
              </a:rPr>
              <a:t>.</a:t>
            </a:r>
          </a:p>
          <a:p>
            <a:pPr>
              <a:lnSpc>
                <a:spcPct val="150000"/>
              </a:lnSpc>
            </a:pPr>
            <a:endParaRPr lang="en-US" altLang="ko-KR" sz="1100" dirty="0">
              <a:latin typeface="나눔스퀘어" panose="020B0600000101010101" pitchFamily="50" charset="-127"/>
              <a:ea typeface="나눔스퀘어" panose="020B0600000101010101"/>
            </a:endParaRPr>
          </a:p>
          <a:p>
            <a:pPr>
              <a:lnSpc>
                <a:spcPct val="150000"/>
              </a:lnSpc>
            </a:pPr>
            <a:r>
              <a:rPr lang="en-US" altLang="ko-KR" sz="1100" dirty="0" smtClean="0">
                <a:ea typeface="나눔스퀘어" panose="020B0600000101010101"/>
              </a:rPr>
              <a:t>※</a:t>
            </a:r>
            <a:r>
              <a:rPr lang="ko-KR" altLang="en-US" sz="1100" dirty="0" smtClean="0">
                <a:ea typeface="나눔스퀘어" panose="020B0600000101010101"/>
              </a:rPr>
              <a:t> </a:t>
            </a:r>
            <a:r>
              <a:rPr lang="en-US" altLang="ko-KR" sz="1100" b="1" dirty="0">
                <a:ea typeface="나눔스퀘어" panose="020B0600000101010101"/>
              </a:rPr>
              <a:t>'</a:t>
            </a:r>
            <a:r>
              <a:rPr lang="ko-KR" altLang="en-US" sz="1100" b="1" dirty="0">
                <a:ea typeface="나눔스퀘어" panose="020B0600000101010101"/>
              </a:rPr>
              <a:t>지도로 찾기</a:t>
            </a:r>
            <a:r>
              <a:rPr lang="en-US" altLang="ko-KR" sz="1100" b="1" dirty="0">
                <a:ea typeface="나눔스퀘어" panose="020B0600000101010101"/>
              </a:rPr>
              <a:t>'</a:t>
            </a:r>
            <a:r>
              <a:rPr lang="ko-KR" altLang="en-US" sz="1100" b="1" dirty="0">
                <a:ea typeface="나눔스퀘어" panose="020B0600000101010101"/>
              </a:rPr>
              <a:t>를 클릭하면 현재 위치 주변 가맹점을 확인할 수 있습니다</a:t>
            </a:r>
            <a:r>
              <a:rPr lang="en-US" altLang="ko-KR" sz="1100" b="1" dirty="0">
                <a:ea typeface="나눔스퀘어" panose="020B0600000101010101"/>
              </a:rPr>
              <a:t>.</a:t>
            </a:r>
            <a:endParaRPr lang="ko-KR" altLang="en-US" sz="1100" dirty="0"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8" name="텍스트 개체 틀 2"/>
          <p:cNvSpPr>
            <a:spLocks noGrp="1"/>
          </p:cNvSpPr>
          <p:nvPr>
            <p:ph type="body" sz="quarter" idx="11"/>
          </p:nvPr>
        </p:nvSpPr>
        <p:spPr>
          <a:xfrm>
            <a:off x="1835149" y="491487"/>
            <a:ext cx="7049813" cy="295275"/>
          </a:xfrm>
        </p:spPr>
        <p:txBody>
          <a:bodyPr/>
          <a:lstStyle/>
          <a:p>
            <a:r>
              <a:rPr lang="ko-KR" altLang="en-US" dirty="0" err="1" smtClean="0"/>
              <a:t>제로페이</a:t>
            </a:r>
            <a:r>
              <a:rPr lang="ko-KR" altLang="en-US" dirty="0" smtClean="0"/>
              <a:t> 가맹점에서 이용할 수 있습니다</a:t>
            </a:r>
            <a:r>
              <a:rPr lang="en-US" altLang="ko-KR" dirty="0" smtClean="0"/>
              <a:t>. </a:t>
            </a:r>
            <a:r>
              <a:rPr lang="ko-KR" altLang="en-US" dirty="0" err="1" smtClean="0"/>
              <a:t>제로페이</a:t>
            </a:r>
            <a:r>
              <a:rPr lang="ko-KR" altLang="en-US" dirty="0" smtClean="0"/>
              <a:t> 스티커</a:t>
            </a:r>
            <a:r>
              <a:rPr lang="en-US" altLang="ko-KR" dirty="0" smtClean="0"/>
              <a:t>, </a:t>
            </a:r>
          </a:p>
          <a:p>
            <a:r>
              <a:rPr lang="en-US" altLang="ko-KR" dirty="0" smtClean="0"/>
              <a:t>QR</a:t>
            </a:r>
            <a:r>
              <a:rPr lang="ko-KR" altLang="en-US" dirty="0" smtClean="0"/>
              <a:t>이 비치된 가맹점을 이용하세요</a:t>
            </a:r>
            <a:r>
              <a:rPr lang="en-US" altLang="ko-KR" dirty="0" smtClean="0"/>
              <a:t>. </a:t>
            </a:r>
            <a:r>
              <a:rPr lang="ko-KR" altLang="en-US" dirty="0" smtClean="0"/>
              <a:t>모바일 앱에서 </a:t>
            </a:r>
            <a:r>
              <a:rPr lang="ko-KR" altLang="en-US" dirty="0" smtClean="0"/>
              <a:t>가맹점 찾기를 이용하세요</a:t>
            </a:r>
            <a:r>
              <a:rPr lang="en-US" altLang="ko-KR" dirty="0" smtClean="0"/>
              <a:t>.</a:t>
            </a:r>
            <a:endParaRPr lang="ko-KR" altLang="en-US" dirty="0"/>
          </a:p>
        </p:txBody>
      </p:sp>
      <p:sp>
        <p:nvSpPr>
          <p:cNvPr id="26" name="제목 6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397974"/>
          </a:xfrm>
        </p:spPr>
        <p:txBody>
          <a:bodyPr/>
          <a:lstStyle/>
          <a:p>
            <a:r>
              <a:rPr lang="en-US" altLang="ko-KR" dirty="0"/>
              <a:t>2</a:t>
            </a:r>
            <a:r>
              <a:rPr lang="en-US" altLang="ko-KR" dirty="0" smtClean="0"/>
              <a:t>. </a:t>
            </a:r>
            <a:r>
              <a:rPr lang="ko-KR" altLang="en-US" dirty="0" smtClean="0"/>
              <a:t>가맹점 확인하기</a:t>
            </a:r>
            <a:endParaRPr lang="ko-KR" altLang="en-US" dirty="0"/>
          </a:p>
        </p:txBody>
      </p:sp>
      <p:pic>
        <p:nvPicPr>
          <p:cNvPr id="12" name="그림 1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07916" y="2601193"/>
            <a:ext cx="6639119" cy="39993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81642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</a:t>
            </a:r>
            <a:r>
              <a:rPr lang="en-US" altLang="ko-KR" dirty="0" smtClean="0"/>
              <a:t>. </a:t>
            </a:r>
            <a:r>
              <a:rPr lang="ko-KR" altLang="en-US" dirty="0" smtClean="0"/>
              <a:t>결제</a:t>
            </a:r>
            <a:r>
              <a:rPr lang="ko-KR" altLang="en-US" dirty="0" smtClean="0"/>
              <a:t>하기</a:t>
            </a:r>
            <a:endParaRPr lang="ko-KR" altLang="en-US" dirty="0"/>
          </a:p>
        </p:txBody>
      </p:sp>
      <p:sp>
        <p:nvSpPr>
          <p:cNvPr id="10" name="내용 개체 틀 6"/>
          <p:cNvSpPr txBox="1">
            <a:spLocks/>
          </p:cNvSpPr>
          <p:nvPr/>
        </p:nvSpPr>
        <p:spPr>
          <a:xfrm>
            <a:off x="1843462" y="829418"/>
            <a:ext cx="7049813" cy="1057572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① 식권의 </a:t>
            </a:r>
            <a:r>
              <a:rPr lang="en-US" altLang="ko-KR" b="1" dirty="0">
                <a:ea typeface="나눔스퀘어" panose="020B0600000101010101"/>
              </a:rPr>
              <a:t>'</a:t>
            </a:r>
            <a:r>
              <a:rPr lang="ko-KR" altLang="en-US" b="1" dirty="0">
                <a:ea typeface="나눔스퀘어" panose="020B0600000101010101"/>
              </a:rPr>
              <a:t>결제</a:t>
            </a:r>
            <a:r>
              <a:rPr lang="en-US" altLang="ko-KR" b="1" dirty="0">
                <a:ea typeface="나눔스퀘어" panose="020B0600000101010101"/>
              </a:rPr>
              <a:t>' </a:t>
            </a:r>
            <a:r>
              <a:rPr lang="ko-KR" altLang="en-US" dirty="0">
                <a:ea typeface="나눔스퀘어" panose="020B0600000101010101"/>
              </a:rPr>
              <a:t>버튼을 클릭합니다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② </a:t>
            </a:r>
            <a:r>
              <a:rPr lang="en-US" altLang="ko-KR" b="1" dirty="0">
                <a:ea typeface="나눔스퀘어" panose="020B0600000101010101"/>
              </a:rPr>
              <a:t>'</a:t>
            </a:r>
            <a:r>
              <a:rPr lang="ko-KR" altLang="en-US" b="1" dirty="0">
                <a:ea typeface="나눔스퀘어" panose="020B0600000101010101"/>
              </a:rPr>
              <a:t>혼자 결제하기</a:t>
            </a:r>
            <a:r>
              <a:rPr lang="en-US" altLang="ko-KR" b="1" dirty="0">
                <a:ea typeface="나눔스퀘어" panose="020B0600000101010101"/>
              </a:rPr>
              <a:t>'</a:t>
            </a:r>
            <a:r>
              <a:rPr lang="ko-KR" altLang="en-US" dirty="0">
                <a:ea typeface="나눔스퀘어" panose="020B0600000101010101"/>
              </a:rPr>
              <a:t>를 선택합니다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>
              <a:ea typeface="나눔스퀘어" panose="020B0600000101010101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>
                <a:ea typeface="나눔스퀘어" panose="020B0600000101010101"/>
              </a:rPr>
              <a:t>※ </a:t>
            </a:r>
            <a:r>
              <a:rPr lang="ko-KR" altLang="en-US" b="1" dirty="0" err="1" smtClean="0">
                <a:ea typeface="나눔스퀘어" panose="020B0600000101010101"/>
              </a:rPr>
              <a:t>함께결제를</a:t>
            </a:r>
            <a:r>
              <a:rPr lang="ko-KR" altLang="en-US" b="1" dirty="0" smtClean="0">
                <a:ea typeface="나눔스퀘어" panose="020B0600000101010101"/>
              </a:rPr>
              <a:t> </a:t>
            </a:r>
            <a:r>
              <a:rPr lang="ko-KR" altLang="en-US" b="1" dirty="0">
                <a:ea typeface="나눔스퀘어" panose="020B0600000101010101"/>
              </a:rPr>
              <a:t>사용하지 않는 기업은 본 단계가 없이 바로 </a:t>
            </a:r>
            <a:r>
              <a:rPr lang="en-US" altLang="ko-KR" b="1" dirty="0">
                <a:ea typeface="나눔스퀘어" panose="020B0600000101010101"/>
              </a:rPr>
              <a:t>QR/</a:t>
            </a:r>
            <a:r>
              <a:rPr lang="ko-KR" altLang="en-US" b="1" dirty="0">
                <a:ea typeface="나눔스퀘어" panose="020B0600000101010101"/>
              </a:rPr>
              <a:t>바코드 화면으로 이동합니다</a:t>
            </a:r>
            <a:r>
              <a:rPr lang="en-US" altLang="ko-KR" b="1" dirty="0">
                <a:ea typeface="나눔스퀘어" panose="020B0600000101010101"/>
              </a:rPr>
              <a:t>.</a:t>
            </a:r>
            <a:endParaRPr lang="en-US" altLang="ko-KR" b="1" dirty="0" smtClean="0">
              <a:solidFill>
                <a:sysClr val="windowText" lastClr="000000">
                  <a:lumMod val="85000"/>
                  <a:lumOff val="15000"/>
                </a:sysClr>
              </a:solidFill>
              <a:latin typeface="나눔스퀘어" panose="020B0600000101010101" pitchFamily="50" charset="-127"/>
              <a:ea typeface="나눔스퀘어" panose="020B0600000101010101"/>
            </a:endParaRPr>
          </a:p>
        </p:txBody>
      </p:sp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>
                <a:solidFill>
                  <a:srgbClr val="003F8E"/>
                </a:solidFill>
              </a:rPr>
              <a:t>비플식권</a:t>
            </a:r>
            <a:r>
              <a:rPr lang="ko-KR" altLang="en-US" dirty="0">
                <a:solidFill>
                  <a:srgbClr val="003F8E"/>
                </a:solidFill>
              </a:rPr>
              <a:t> </a:t>
            </a:r>
            <a:r>
              <a:rPr lang="ko-KR" altLang="en-US" dirty="0" smtClean="0">
                <a:solidFill>
                  <a:srgbClr val="003F8E"/>
                </a:solidFill>
              </a:rPr>
              <a:t>혼자 결제하기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9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혼자 결제하기</a:t>
            </a:r>
            <a:endParaRPr lang="ko-KR" altLang="en-US" dirty="0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91553" y="2241009"/>
            <a:ext cx="4737003" cy="43468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74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① 결제 방법 선택 화면에서 </a:t>
            </a:r>
            <a:r>
              <a:rPr lang="ko-KR" altLang="en-US" b="1" dirty="0"/>
              <a:t>’함께 결제하기</a:t>
            </a:r>
            <a:r>
              <a:rPr lang="en-US" altLang="ko-KR" b="1" dirty="0"/>
              <a:t>' </a:t>
            </a:r>
            <a:r>
              <a:rPr lang="ko-KR" altLang="en-US" dirty="0"/>
              <a:t>버튼을 누릅니다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② 청구된 총 금액을 입력하고</a:t>
            </a:r>
            <a:r>
              <a:rPr lang="en-US" altLang="ko-KR" dirty="0"/>
              <a:t>, </a:t>
            </a:r>
            <a:r>
              <a:rPr lang="ko-KR" altLang="en-US" dirty="0"/>
              <a:t>우측 하단의 </a:t>
            </a:r>
            <a:r>
              <a:rPr lang="en-US" altLang="ko-KR" b="1" dirty="0"/>
              <a:t>'</a:t>
            </a:r>
            <a:r>
              <a:rPr lang="ko-KR" altLang="en-US" b="1" dirty="0"/>
              <a:t>직원추가</a:t>
            </a:r>
            <a:r>
              <a:rPr lang="en-US" altLang="ko-KR" b="1" dirty="0"/>
              <a:t>' </a:t>
            </a:r>
            <a:r>
              <a:rPr lang="ko-KR" altLang="en-US" dirty="0"/>
              <a:t>버튼을 누릅니다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③ 같이 식사한 직원의 이름을 검색하고 추가합니다</a:t>
            </a:r>
            <a:r>
              <a:rPr lang="en-US" altLang="ko-KR" dirty="0" smtClean="0"/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/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※  </a:t>
            </a:r>
            <a:r>
              <a:rPr lang="ko-KR" altLang="en-US" b="1" dirty="0"/>
              <a:t>해당 기능은 관리자가 </a:t>
            </a:r>
            <a:r>
              <a:rPr lang="en-US" altLang="ko-KR" b="1" dirty="0"/>
              <a:t>'</a:t>
            </a:r>
            <a:r>
              <a:rPr lang="ko-KR" altLang="en-US" b="1" dirty="0"/>
              <a:t>함께 결제</a:t>
            </a:r>
            <a:r>
              <a:rPr lang="en-US" altLang="ko-KR" b="1" dirty="0"/>
              <a:t>' </a:t>
            </a:r>
            <a:r>
              <a:rPr lang="ko-KR" altLang="en-US" b="1" dirty="0"/>
              <a:t>기능 설정 시 생성됩니다</a:t>
            </a:r>
            <a:r>
              <a:rPr lang="en-US" altLang="ko-KR" b="1" dirty="0" smtClean="0"/>
              <a:t>.</a:t>
            </a:r>
          </a:p>
        </p:txBody>
      </p:sp>
      <p:sp>
        <p:nvSpPr>
          <p:cNvPr id="7" name="제목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결제하기</a:t>
            </a:r>
            <a:endParaRPr lang="ko-KR" altLang="en-US" dirty="0"/>
          </a:p>
        </p:txBody>
      </p:sp>
      <p:sp>
        <p:nvSpPr>
          <p:cNvPr id="12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함께 결제하기</a:t>
            </a:r>
            <a:endParaRPr lang="ko-KR" altLang="en-US" dirty="0"/>
          </a:p>
        </p:txBody>
      </p:sp>
      <p:sp>
        <p:nvSpPr>
          <p:cNvPr id="14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>
                <a:solidFill>
                  <a:srgbClr val="003F8E"/>
                </a:solidFill>
              </a:rPr>
              <a:t>비플식권</a:t>
            </a:r>
            <a:r>
              <a:rPr lang="ko-KR" altLang="en-US" dirty="0">
                <a:solidFill>
                  <a:srgbClr val="003F8E"/>
                </a:solidFill>
              </a:rPr>
              <a:t> </a:t>
            </a:r>
            <a:r>
              <a:rPr lang="ko-KR" altLang="en-US" dirty="0" smtClean="0">
                <a:solidFill>
                  <a:srgbClr val="003F8E"/>
                </a:solidFill>
              </a:rPr>
              <a:t>함께 결제하기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129" y="2387702"/>
            <a:ext cx="6613945" cy="4022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62699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err="1" smtClean="0">
                <a:solidFill>
                  <a:srgbClr val="003F8E"/>
                </a:solidFill>
                <a:sym typeface="Wingdings 3" panose="05040102010807070707" pitchFamily="18" charset="2"/>
              </a:rPr>
              <a:t>비플식권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 함께 결제하기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1"/>
            <a:ext cx="7049813" cy="1238897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"/>
                <a:ea typeface="나눔스퀘어" panose="020B0600000101010101"/>
              </a:rPr>
              <a:t>④ </a:t>
            </a:r>
            <a:r>
              <a:rPr lang="en-US" altLang="ko-KR" b="1" dirty="0">
                <a:latin typeface="나눔스퀘어"/>
                <a:ea typeface="나눔스퀘어" panose="020B0600000101010101"/>
              </a:rPr>
              <a:t>1/N </a:t>
            </a:r>
            <a:r>
              <a:rPr lang="ko-KR" altLang="en-US" b="1" dirty="0">
                <a:latin typeface="나눔스퀘어"/>
                <a:ea typeface="나눔스퀘어" panose="020B0600000101010101"/>
              </a:rPr>
              <a:t>나누기를 선택하면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 사용자의 </a:t>
            </a:r>
            <a:r>
              <a:rPr lang="ko-KR" altLang="en-US" b="1" dirty="0" err="1">
                <a:latin typeface="나눔스퀘어"/>
                <a:ea typeface="나눔스퀘어" panose="020B0600000101010101"/>
              </a:rPr>
              <a:t>잔여한도</a:t>
            </a:r>
            <a:r>
              <a:rPr lang="ko-KR" altLang="en-US" b="1" dirty="0">
                <a:latin typeface="나눔스퀘어"/>
                <a:ea typeface="나눔스퀘어" panose="020B0600000101010101"/>
              </a:rPr>
              <a:t> 내에서 결제 금액이 자동으로 배분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됩니다</a:t>
            </a:r>
            <a:r>
              <a:rPr lang="en-US" altLang="ko-KR" dirty="0" smtClean="0">
                <a:latin typeface="나눔스퀘어"/>
                <a:ea typeface="나눔스퀘어" panose="020B0600000101010101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"/>
                <a:ea typeface="나눔스퀘어" panose="020B0600000101010101"/>
              </a:rPr>
              <a:t>⑤ </a:t>
            </a:r>
            <a:r>
              <a:rPr lang="ko-KR" altLang="en-US" dirty="0" err="1">
                <a:latin typeface="나눔스퀘어"/>
                <a:ea typeface="나눔스퀘어" panose="020B0600000101010101"/>
              </a:rPr>
              <a:t>직원별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 결제 금액이 다른 경우</a:t>
            </a:r>
            <a:r>
              <a:rPr lang="en-US" altLang="ko-KR" dirty="0">
                <a:latin typeface="나눔스퀘어"/>
                <a:ea typeface="나눔스퀘어" panose="020B0600000101010101"/>
              </a:rPr>
              <a:t>, 1/N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나누기를 </a:t>
            </a:r>
            <a:r>
              <a:rPr lang="en-US" altLang="ko-KR" dirty="0">
                <a:latin typeface="나눔스퀘어"/>
                <a:ea typeface="나눔스퀘어" panose="020B0600000101010101"/>
              </a:rPr>
              <a:t>OFF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하고 결제 금액을 직접 수정할 수 있습니다</a:t>
            </a:r>
            <a:r>
              <a:rPr lang="en-US" altLang="ko-KR" dirty="0">
                <a:latin typeface="나눔스퀘어"/>
                <a:ea typeface="나눔스퀘어" panose="020B0600000101010101"/>
              </a:rPr>
              <a:t>. </a:t>
            </a:r>
            <a:r>
              <a:rPr lang="en-US" altLang="ko-KR" dirty="0" smtClean="0">
                <a:latin typeface="나눔스퀘어"/>
                <a:ea typeface="나눔스퀘어" panose="020B0600000101010101"/>
              </a:rPr>
              <a:t>'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확인</a:t>
            </a:r>
            <a:r>
              <a:rPr lang="en-US" altLang="ko-KR" dirty="0">
                <a:latin typeface="나눔스퀘어"/>
                <a:ea typeface="나눔스퀘어" panose="020B0600000101010101"/>
              </a:rPr>
              <a:t>' 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을 누르면 </a:t>
            </a:r>
            <a:r>
              <a:rPr lang="en-US" altLang="ko-KR" dirty="0">
                <a:latin typeface="나눔스퀘어"/>
                <a:ea typeface="나눔스퀘어" panose="020B0600000101010101"/>
              </a:rPr>
              <a:t>QR 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결제 화면으로 넘어갑니다</a:t>
            </a:r>
            <a:r>
              <a:rPr lang="en-US" altLang="ko-KR" dirty="0" smtClean="0">
                <a:latin typeface="나눔스퀘어"/>
                <a:ea typeface="나눔스퀘어" panose="020B0600000101010101"/>
              </a:rPr>
              <a:t>.</a:t>
            </a:r>
          </a:p>
          <a:p>
            <a:pPr mar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latin typeface="나눔스퀘어"/>
                <a:ea typeface="나눔스퀘어" panose="020B0600000101010101"/>
              </a:rPr>
              <a:t>⑥ 결제를 완료하면 전자 영수증에서 함께 결제한 직원</a:t>
            </a:r>
            <a:r>
              <a:rPr lang="en-US" altLang="ko-KR" dirty="0">
                <a:latin typeface="나눔스퀘어"/>
                <a:ea typeface="나눔스퀘어" panose="020B0600000101010101"/>
              </a:rPr>
              <a:t>, </a:t>
            </a:r>
            <a:r>
              <a:rPr lang="ko-KR" altLang="en-US" dirty="0">
                <a:latin typeface="나눔스퀘어"/>
                <a:ea typeface="나눔스퀘어" panose="020B0600000101010101"/>
              </a:rPr>
              <a:t>금액 정보를 확인할 수 있습니다</a:t>
            </a:r>
            <a:r>
              <a:rPr lang="en-US" altLang="ko-KR" dirty="0" smtClean="0">
                <a:latin typeface="나눔스퀘어"/>
                <a:ea typeface="나눔스퀘어" panose="020B0600000101010101"/>
              </a:rPr>
              <a:t>.</a:t>
            </a:r>
          </a:p>
        </p:txBody>
      </p:sp>
      <p:pic>
        <p:nvPicPr>
          <p:cNvPr id="10" name="그림 9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2536" y="2329520"/>
            <a:ext cx="6667681" cy="4136966"/>
          </a:xfrm>
          <a:prstGeom prst="rect">
            <a:avLst/>
          </a:prstGeom>
        </p:spPr>
      </p:pic>
      <p:sp>
        <p:nvSpPr>
          <p:cNvPr id="22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함께 결제하기</a:t>
            </a:r>
            <a:endParaRPr lang="ko-KR" altLang="en-US" dirty="0"/>
          </a:p>
        </p:txBody>
      </p:sp>
      <p:sp>
        <p:nvSpPr>
          <p:cNvPr id="28" name="제목 3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2313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5275533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함께 결제 </a:t>
            </a:r>
            <a:r>
              <a:rPr lang="ko-KR" altLang="en-US" dirty="0" smtClean="0">
                <a:solidFill>
                  <a:srgbClr val="003F8E"/>
                </a:solidFill>
                <a:sym typeface="Wingdings 3" panose="05040102010807070707" pitchFamily="18" charset="2"/>
              </a:rPr>
              <a:t>설정하기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1"/>
            <a:ext cx="7049813" cy="1257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①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비플페이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앱 하단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더보기</a:t>
            </a:r>
            <a:r>
              <a:rPr lang="ko-KR" altLang="en-US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선택 후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우측 상단의 설정 버튼을 클릭합니다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②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설정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화면에서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,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비플식권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관리 메뉴를 접속합니다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  <a:endParaRPr lang="en-US" altLang="ko-KR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/>
              <a:t>③ </a:t>
            </a:r>
            <a:r>
              <a:rPr lang="ko-KR" altLang="en-US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비플식권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관리에서 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‘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결제 설정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’, ‘</a:t>
            </a:r>
            <a:r>
              <a:rPr lang="ko-KR" altLang="en-US" b="1" dirty="0" err="1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즐겨찾기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 설정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’, ‘</a:t>
            </a:r>
            <a:r>
              <a:rPr lang="ko-KR" altLang="en-US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함께 결제 내역 확인</a:t>
            </a:r>
            <a:r>
              <a:rPr lang="en-US" altLang="ko-KR" b="1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’</a:t>
            </a:r>
            <a:r>
              <a:rPr lang="ko-KR" altLang="en-US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이 가능합니다</a:t>
            </a:r>
            <a:r>
              <a:rPr lang="en-US" altLang="ko-KR" dirty="0" smtClean="0">
                <a:latin typeface="나눔스퀘어" panose="020B0600000101010101" pitchFamily="50" charset="-127"/>
                <a:ea typeface="나눔스퀘어" panose="020B0600000101010101" pitchFamily="50" charset="-127"/>
              </a:rPr>
              <a:t>.</a:t>
            </a:r>
          </a:p>
        </p:txBody>
      </p:sp>
      <p:sp>
        <p:nvSpPr>
          <p:cNvPr id="20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 smtClean="0"/>
              <a:t>함께 결제</a:t>
            </a:r>
            <a:endParaRPr lang="en-US" altLang="ko-KR" dirty="0" smtClean="0"/>
          </a:p>
          <a:p>
            <a:r>
              <a:rPr lang="ko-KR" altLang="en-US" dirty="0" smtClean="0"/>
              <a:t>설정하기</a:t>
            </a:r>
            <a:endParaRPr lang="ko-KR" altLang="en-US" dirty="0"/>
          </a:p>
        </p:txBody>
      </p:sp>
      <p:pic>
        <p:nvPicPr>
          <p:cNvPr id="8" name="그림 7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35844" y="2287980"/>
            <a:ext cx="6646517" cy="3893132"/>
          </a:xfrm>
          <a:prstGeom prst="rect">
            <a:avLst/>
          </a:prstGeom>
        </p:spPr>
      </p:pic>
      <p:sp>
        <p:nvSpPr>
          <p:cNvPr id="24" name="제목 3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2313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결제하기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412773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텍스트 개체 틀 7"/>
          <p:cNvSpPr txBox="1">
            <a:spLocks/>
          </p:cNvSpPr>
          <p:nvPr/>
        </p:nvSpPr>
        <p:spPr>
          <a:xfrm>
            <a:off x="1835149" y="491487"/>
            <a:ext cx="7049813" cy="295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defPPr>
              <a:defRPr lang="en-US"/>
            </a:defPPr>
            <a:lvl1pPr lvl="0" indent="0" defTabSz="914400" latinLnBrk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>
                <a:solidFill>
                  <a:srgbClr val="0085D3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Light" panose="020B0402040504020204" pitchFamily="34"/>
              </a:defRPr>
            </a:lvl1pPr>
            <a:lvl2pPr marL="685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/>
            </a:lvl2pPr>
            <a:lvl3pPr marL="1143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/>
            </a:lvl3pPr>
            <a:lvl4pPr marL="1600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4pPr>
            <a:lvl5pPr marL="20574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5pPr>
            <a:lvl6pPr marL="25146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 defTabSz="914400" latinLnBrk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ko-KR" altLang="en-US" dirty="0">
                <a:solidFill>
                  <a:srgbClr val="003F8E"/>
                </a:solidFill>
                <a:sym typeface="Wingdings 3" panose="05040102010807070707" pitchFamily="18" charset="2"/>
              </a:rPr>
              <a:t>함께 결제 설정하기</a:t>
            </a:r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  <a:p>
            <a:endParaRPr lang="en-US" altLang="ko-KR" dirty="0">
              <a:solidFill>
                <a:srgbClr val="003F8E"/>
              </a:solidFill>
              <a:sym typeface="Wingdings 3" panose="05040102010807070707" pitchFamily="18" charset="2"/>
            </a:endParaRPr>
          </a:p>
        </p:txBody>
      </p:sp>
      <p:sp>
        <p:nvSpPr>
          <p:cNvPr id="18" name="내용 개체 틀 6"/>
          <p:cNvSpPr txBox="1">
            <a:spLocks/>
          </p:cNvSpPr>
          <p:nvPr/>
        </p:nvSpPr>
        <p:spPr>
          <a:xfrm>
            <a:off x="1835149" y="812791"/>
            <a:ext cx="7049813" cy="125707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69875" indent="-26987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+mj-ea"/>
              <a:buAutoNum type="circleNumDbPlain"/>
              <a:defRPr sz="1100" kern="1200">
                <a:solidFill>
                  <a:schemeClr val="tx1">
                    <a:lumMod val="85000"/>
                    <a:lumOff val="1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1pPr>
            <a:lvl2pPr marL="444500" indent="-174625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나눔고딕" panose="020D0604000000000000" pitchFamily="50" charset="-127"/>
              <a:buChar char="–"/>
              <a:defRPr sz="1050" kern="1200">
                <a:solidFill>
                  <a:schemeClr val="tx1">
                    <a:lumMod val="65000"/>
                    <a:lumOff val="3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2pPr>
            <a:lvl3pPr marL="11430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1000" kern="1200">
                <a:solidFill>
                  <a:schemeClr val="tx1">
                    <a:lumMod val="75000"/>
                    <a:lumOff val="25000"/>
                  </a:schemeClr>
                </a:solidFill>
                <a:latin typeface="Noto Sans CJK KR DemiLight" panose="020B0400000000000000" pitchFamily="34" charset="-127"/>
                <a:ea typeface="Noto Sans CJK KR DemiLight" panose="020B0400000000000000" pitchFamily="34" charset="-127"/>
                <a:cs typeface="Noto Sans Light" panose="020B0402040504020204" pitchFamily="34"/>
              </a:defRPr>
            </a:lvl3pPr>
            <a:lvl4pPr marL="16002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4pPr>
            <a:lvl5pPr marL="2057400" indent="-228600" algn="l" defTabSz="914400" rtl="0" eaLnBrk="1" latinLnBrk="0" hangingPunct="1">
              <a:lnSpc>
                <a:spcPct val="100000"/>
              </a:lnSpc>
              <a:spcBef>
                <a:spcPts val="300"/>
              </a:spcBef>
              <a:buFont typeface="Arial" panose="020B0604020202020204" pitchFamily="34" charset="0"/>
              <a:buChar char="•"/>
              <a:defRPr sz="900" kern="1200">
                <a:solidFill>
                  <a:schemeClr val="tx1"/>
                </a:solidFill>
                <a:latin typeface="Noto Sans CJK KR Medium" panose="020B0600000000000000" pitchFamily="34" charset="-127"/>
                <a:ea typeface="Noto Sans CJK KR Medium" panose="020B0600000000000000" pitchFamily="34" charset="-127"/>
                <a:cs typeface="Noto Sans Light" panose="020B04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④ </a:t>
            </a:r>
            <a:r>
              <a:rPr lang="ko-KR" altLang="en-US" dirty="0" err="1">
                <a:ea typeface="나눔스퀘어" panose="020B0600000101010101"/>
              </a:rPr>
              <a:t>비플식권</a:t>
            </a:r>
            <a:r>
              <a:rPr lang="ko-KR" altLang="en-US" dirty="0">
                <a:ea typeface="나눔스퀘어" panose="020B0600000101010101"/>
              </a:rPr>
              <a:t> 관리 메뉴 내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함께 결제 설정을 클릭합니다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⑤ 함께 결제 허용을 원치 않으면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b="1" dirty="0">
                <a:ea typeface="나눔스퀘어" panose="020B0600000101010101"/>
              </a:rPr>
              <a:t>허용 안함을 </a:t>
            </a:r>
            <a:r>
              <a:rPr lang="en-US" altLang="ko-KR" b="1" dirty="0">
                <a:ea typeface="나눔스퀘어" panose="020B0600000101010101"/>
              </a:rPr>
              <a:t>'ON'</a:t>
            </a:r>
            <a:r>
              <a:rPr lang="ko-KR" altLang="en-US" b="1" dirty="0">
                <a:ea typeface="나눔스퀘어" panose="020B0600000101010101"/>
              </a:rPr>
              <a:t>으로 설정</a:t>
            </a:r>
            <a:r>
              <a:rPr lang="ko-KR" altLang="en-US" dirty="0">
                <a:ea typeface="나눔스퀘어" panose="020B0600000101010101"/>
              </a:rPr>
              <a:t>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⑥ 내가 지정한 사람에게만 함께 결제를 허용하려면 해당 버튼을 </a:t>
            </a:r>
            <a:r>
              <a:rPr lang="en-US" altLang="ko-KR" dirty="0">
                <a:ea typeface="나눔스퀘어" panose="020B0600000101010101"/>
              </a:rPr>
              <a:t>'ON' </a:t>
            </a:r>
            <a:r>
              <a:rPr lang="ko-KR" altLang="en-US" dirty="0">
                <a:ea typeface="나눔스퀘어" panose="020B0600000101010101"/>
              </a:rPr>
              <a:t>설정한 뒤</a:t>
            </a:r>
            <a:r>
              <a:rPr lang="en-US" altLang="ko-KR" dirty="0">
                <a:ea typeface="나눔스퀘어" panose="020B0600000101010101"/>
              </a:rPr>
              <a:t>, '</a:t>
            </a:r>
            <a:r>
              <a:rPr lang="ko-KR" altLang="en-US" dirty="0">
                <a:ea typeface="나눔스퀘어" panose="020B0600000101010101"/>
              </a:rPr>
              <a:t>임직원 지정하기</a:t>
            </a:r>
            <a:r>
              <a:rPr lang="en-US" altLang="ko-KR" dirty="0">
                <a:ea typeface="나눔스퀘어" panose="020B0600000101010101"/>
              </a:rPr>
              <a:t>'</a:t>
            </a:r>
            <a:r>
              <a:rPr lang="ko-KR" altLang="en-US" dirty="0">
                <a:ea typeface="나눔스퀘어" panose="020B0600000101010101"/>
              </a:rPr>
              <a:t>를 클릭합니다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⑦ 임직원 지정하기 기능을 적용할 식권을 선택해 줍니다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ko-KR" altLang="en-US" dirty="0">
                <a:ea typeface="나눔스퀘어" panose="020B0600000101010101"/>
              </a:rPr>
              <a:t>⑧ 식권 사용자 중 지정 </a:t>
            </a:r>
            <a:r>
              <a:rPr lang="ko-KR" altLang="en-US" dirty="0" err="1">
                <a:ea typeface="나눔스퀘어" panose="020B0600000101010101"/>
              </a:rPr>
              <a:t>허용자</a:t>
            </a:r>
            <a:r>
              <a:rPr lang="ko-KR" altLang="en-US" dirty="0">
                <a:ea typeface="나눔스퀘어" panose="020B0600000101010101"/>
              </a:rPr>
              <a:t> 선택 시</a:t>
            </a:r>
            <a:r>
              <a:rPr lang="en-US" altLang="ko-KR" dirty="0">
                <a:ea typeface="나눔스퀘어" panose="020B0600000101010101"/>
              </a:rPr>
              <a:t>, </a:t>
            </a:r>
            <a:r>
              <a:rPr lang="ko-KR" altLang="en-US" dirty="0">
                <a:ea typeface="나눔스퀘어" panose="020B0600000101010101"/>
              </a:rPr>
              <a:t>해당 지정 </a:t>
            </a:r>
            <a:r>
              <a:rPr lang="ko-KR" altLang="en-US" dirty="0" err="1">
                <a:ea typeface="나눔스퀘어" panose="020B0600000101010101"/>
              </a:rPr>
              <a:t>허용자만</a:t>
            </a:r>
            <a:r>
              <a:rPr lang="ko-KR" altLang="en-US" dirty="0">
                <a:ea typeface="나눔스퀘어" panose="020B0600000101010101"/>
              </a:rPr>
              <a:t> 나에게 함께 결제를 요청할 수 있습니다</a:t>
            </a:r>
            <a:r>
              <a:rPr lang="en-US" altLang="ko-KR" dirty="0" smtClean="0">
                <a:ea typeface="나눔스퀘어" panose="020B0600000101010101"/>
              </a:rPr>
              <a:t>.</a:t>
            </a:r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endParaRPr lang="en-US" altLang="ko-KR" dirty="0" smtClean="0"/>
          </a:p>
          <a:p>
            <a:pPr marL="0" lvl="0" indent="0">
              <a:lnSpc>
                <a:spcPct val="150000"/>
              </a:lnSpc>
              <a:spcBef>
                <a:spcPts val="0"/>
              </a:spcBef>
              <a:buNone/>
            </a:pPr>
            <a:r>
              <a:rPr lang="en-US" altLang="ko-KR" b="1" dirty="0" smtClean="0"/>
              <a:t>※ </a:t>
            </a:r>
            <a:r>
              <a:rPr lang="ko-KR" altLang="en-US" b="1" dirty="0" smtClean="0"/>
              <a:t>지정 </a:t>
            </a:r>
            <a:r>
              <a:rPr lang="ko-KR" altLang="en-US" b="1" dirty="0"/>
              <a:t>허용 버튼을 </a:t>
            </a:r>
            <a:r>
              <a:rPr lang="en-US" altLang="ko-KR" b="1" dirty="0"/>
              <a:t>'ON' </a:t>
            </a:r>
            <a:r>
              <a:rPr lang="ko-KR" altLang="en-US" b="1" dirty="0"/>
              <a:t>설정 시</a:t>
            </a:r>
            <a:r>
              <a:rPr lang="en-US" altLang="ko-KR" b="1" dirty="0"/>
              <a:t>, </a:t>
            </a:r>
            <a:r>
              <a:rPr lang="ko-KR" altLang="en-US" b="1" dirty="0"/>
              <a:t>다른 직원의 함께 결제 화면에 본인 이름이 나타나지 않습니다</a:t>
            </a:r>
            <a:r>
              <a:rPr lang="en-US" altLang="ko-KR" b="1" dirty="0"/>
              <a:t>.</a:t>
            </a:r>
            <a:endParaRPr lang="en-US" altLang="ko-KR" dirty="0" smtClean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" name="내용 개체 틀 4"/>
          <p:cNvSpPr txBox="1">
            <a:spLocks/>
          </p:cNvSpPr>
          <p:nvPr/>
        </p:nvSpPr>
        <p:spPr>
          <a:xfrm>
            <a:off x="168274" y="967032"/>
            <a:ext cx="1443879" cy="711200"/>
          </a:xfrm>
          <a:prstGeom prst="rect">
            <a:avLst/>
          </a:prstGeom>
        </p:spPr>
        <p:txBody>
          <a:bodyPr vert="horz" lIns="36000" tIns="36000" rIns="36000" bIns="36000" rtlCol="0">
            <a:no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bg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  <a:cs typeface="Noto Sans ExtBd" panose="020B0902040504020204" pitchFamily="34"/>
              </a:defRPr>
            </a:lvl1pPr>
            <a:lvl2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2pPr>
            <a:lvl3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3pPr>
            <a:lvl4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 smtClean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4pPr>
            <a:lvl5pPr marL="0" indent="0" algn="l" defTabSz="914400" rtl="0" eaLnBrk="1" latinLnBrk="0" hangingPunct="1">
              <a:lnSpc>
                <a:spcPct val="100000"/>
              </a:lnSpc>
              <a:spcBef>
                <a:spcPct val="0"/>
              </a:spcBef>
              <a:buFont typeface="Arial" panose="020B0604020202020204" pitchFamily="34" charset="0"/>
              <a:buNone/>
              <a:defRPr lang="ko-KR" altLang="en-US" sz="1800" kern="1200" dirty="0">
                <a:solidFill>
                  <a:schemeClr val="accent5">
                    <a:lumMod val="75000"/>
                  </a:schemeClr>
                </a:solidFill>
                <a:latin typeface="Noto Sans CJK KR Bold" panose="020B0800000000000000" pitchFamily="34" charset="-127"/>
                <a:ea typeface="Noto Sans CJK KR Bold" panose="020B0800000000000000" pitchFamily="34" charset="-127"/>
                <a:cs typeface="Noto Sans ExtBd" panose="020B0902040504020204" pitchFamily="34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ko-KR" altLang="en-US" dirty="0"/>
              <a:t>함께 결제</a:t>
            </a:r>
            <a:endParaRPr lang="en-US" altLang="ko-KR" dirty="0"/>
          </a:p>
          <a:p>
            <a:r>
              <a:rPr lang="ko-KR" altLang="en-US" dirty="0"/>
              <a:t>설정하기</a:t>
            </a:r>
            <a:endParaRPr lang="ko-KR" altLang="en-US" dirty="0"/>
          </a:p>
        </p:txBody>
      </p:sp>
      <p:sp>
        <p:nvSpPr>
          <p:cNvPr id="9" name="제목 3"/>
          <p:cNvSpPr>
            <a:spLocks noGrp="1"/>
          </p:cNvSpPr>
          <p:nvPr>
            <p:ph type="title"/>
          </p:nvPr>
        </p:nvSpPr>
        <p:spPr>
          <a:xfrm>
            <a:off x="167589" y="491488"/>
            <a:ext cx="1444564" cy="231324"/>
          </a:xfrm>
        </p:spPr>
        <p:txBody>
          <a:bodyPr/>
          <a:lstStyle/>
          <a:p>
            <a:r>
              <a:rPr lang="en-US" altLang="ko-KR" dirty="0"/>
              <a:t>3. </a:t>
            </a:r>
            <a:r>
              <a:rPr lang="ko-KR" altLang="en-US" dirty="0"/>
              <a:t>결제하기</a:t>
            </a:r>
            <a:endParaRPr lang="ko-KR" altLang="en-US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35149" y="2823556"/>
            <a:ext cx="6687414" cy="36703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08576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사용자 지정 1">
      <a:dk1>
        <a:sysClr val="windowText" lastClr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14839</TotalTime>
  <Words>1344</Words>
  <Application>Microsoft Office PowerPoint</Application>
  <PresentationFormat>화면 슬라이드 쇼(4:3)</PresentationFormat>
  <Paragraphs>178</Paragraphs>
  <Slides>18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14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18</vt:i4>
      </vt:variant>
    </vt:vector>
  </HeadingPairs>
  <TitlesOfParts>
    <vt:vector size="33" baseType="lpstr">
      <vt:lpstr>Noto Sans CJK KR Bold</vt:lpstr>
      <vt:lpstr>Noto Sans CJK KR DemiLight</vt:lpstr>
      <vt:lpstr>Noto Sans CJK KR Medium</vt:lpstr>
      <vt:lpstr>Noto Sans ExtBd</vt:lpstr>
      <vt:lpstr>Noto Sans Light</vt:lpstr>
      <vt:lpstr>나눔고딕</vt:lpstr>
      <vt:lpstr>나눔스퀘어</vt:lpstr>
      <vt:lpstr>나눔스퀘어 Bold</vt:lpstr>
      <vt:lpstr>나눔스퀘어 ExtraBold</vt:lpstr>
      <vt:lpstr>Arial</vt:lpstr>
      <vt:lpstr>Calibri</vt:lpstr>
      <vt:lpstr>Calibri Light</vt:lpstr>
      <vt:lpstr>Wingdings 3</vt:lpstr>
      <vt:lpstr>맑은 고딕</vt:lpstr>
      <vt:lpstr>Office 테마</vt:lpstr>
      <vt:lpstr>비플식권</vt:lpstr>
      <vt:lpstr>비플식권 (사용자)</vt:lpstr>
      <vt:lpstr>1. 식권 확인하기</vt:lpstr>
      <vt:lpstr>2. 가맹점 확인하기</vt:lpstr>
      <vt:lpstr>3. 결제하기</vt:lpstr>
      <vt:lpstr>3. 결제하기</vt:lpstr>
      <vt:lpstr>3. 결제하기</vt:lpstr>
      <vt:lpstr>3. 결제하기</vt:lpstr>
      <vt:lpstr>3. 결제하기</vt:lpstr>
      <vt:lpstr>3. 결제하기</vt:lpstr>
      <vt:lpstr>3. 결제하기</vt:lpstr>
      <vt:lpstr>4. 결제취소 요청</vt:lpstr>
      <vt:lpstr>5. 요기요 배달주문</vt:lpstr>
      <vt:lpstr>5. 요기요 배달주문</vt:lpstr>
      <vt:lpstr>5. 요기요 배달주문</vt:lpstr>
      <vt:lpstr>6. 이용내역 확인</vt:lpstr>
      <vt:lpstr>5. 사용자 FAQ</vt:lpstr>
      <vt:lpstr>5. 사용자 FAQ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jung-hyun</dc:creator>
  <cp:lastModifiedBy>user</cp:lastModifiedBy>
  <cp:revision>1307</cp:revision>
  <cp:lastPrinted>2020-07-31T06:10:33Z</cp:lastPrinted>
  <dcterms:created xsi:type="dcterms:W3CDTF">2020-05-20T09:52:45Z</dcterms:created>
  <dcterms:modified xsi:type="dcterms:W3CDTF">2024-05-20T08:52:44Z</dcterms:modified>
</cp:coreProperties>
</file>