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36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775119" y="3429000"/>
            <a:ext cx="6870861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Name of Project:</a:t>
            </a:r>
          </a:p>
          <a:p>
            <a:pPr algn="r"/>
            <a:r>
              <a:rPr lang="en-GB" sz="19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AI-Powered Plant Disease Detection for Sustainable Agriculture</a:t>
            </a:r>
          </a:p>
          <a:p>
            <a:pPr algn="r"/>
            <a:endParaRPr lang="en-GB" sz="1800" b="1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r>
              <a:rPr lang="en-GB" sz="17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AICTE Internship Student Registration ID : STU67cbf78016f321741420416</a:t>
            </a:r>
          </a:p>
          <a:p>
            <a:pPr algn="r"/>
            <a:r>
              <a:rPr lang="en-US" sz="17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AICTE Internship ID : INTERNSHIP_17513641056863b20937d78</a:t>
            </a:r>
          </a:p>
          <a:p>
            <a:pPr algn="r"/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5904089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</a:p>
          <a:p>
            <a:endParaRPr lang="en-GB" sz="2000" b="1" dirty="0">
              <a:solidFill>
                <a:srgbClr val="213163"/>
              </a:solidFill>
            </a:endParaRPr>
          </a:p>
          <a:p>
            <a:pPr marL="342900" indent="-342900" algn="just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213163"/>
                </a:solidFill>
              </a:rPr>
              <a:t>To execute an end-to-end Deep Learning project, from data collection and analysis to final deployment.</a:t>
            </a:r>
          </a:p>
          <a:p>
            <a:pPr marL="342900" indent="-342900" algn="just">
              <a:buClr>
                <a:srgbClr val="002060"/>
              </a:buClr>
              <a:buFont typeface="Arial" panose="020B0604020202020204" pitchFamily="34" charset="0"/>
              <a:buChar char="•"/>
            </a:pPr>
            <a:endParaRPr lang="en-GB" sz="1800" b="1" dirty="0">
              <a:solidFill>
                <a:srgbClr val="213163"/>
              </a:solidFill>
            </a:endParaRPr>
          </a:p>
          <a:p>
            <a:pPr marL="342900" indent="-342900" algn="just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213163"/>
                </a:solidFill>
              </a:rPr>
              <a:t>To apply Transfer Learning to build a highly accurate image classification model with limited data.</a:t>
            </a:r>
          </a:p>
          <a:p>
            <a:pPr marL="342900" indent="-342900" algn="just">
              <a:buClr>
                <a:srgbClr val="002060"/>
              </a:buClr>
              <a:buFont typeface="Arial" panose="020B0604020202020204" pitchFamily="34" charset="0"/>
              <a:buChar char="•"/>
            </a:pPr>
            <a:endParaRPr lang="en-GB" sz="1800" b="1" dirty="0">
              <a:solidFill>
                <a:srgbClr val="213163"/>
              </a:solidFill>
            </a:endParaRPr>
          </a:p>
          <a:p>
            <a:pPr marL="342900" indent="-342900" algn="just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213163"/>
                </a:solidFill>
              </a:rPr>
              <a:t>To master the use of TensorFlow for model creation and </a:t>
            </a:r>
            <a:r>
              <a:rPr lang="en-GB" sz="1800" b="1" dirty="0" err="1">
                <a:solidFill>
                  <a:srgbClr val="213163"/>
                </a:solidFill>
              </a:rPr>
              <a:t>Streamlit</a:t>
            </a:r>
            <a:r>
              <a:rPr lang="en-GB" sz="1800" b="1" dirty="0">
                <a:solidFill>
                  <a:srgbClr val="213163"/>
                </a:solidFill>
              </a:rPr>
              <a:t> for building an interactive web application.</a:t>
            </a:r>
          </a:p>
          <a:p>
            <a:pPr marL="342900" indent="-342900" algn="just">
              <a:buClr>
                <a:srgbClr val="002060"/>
              </a:buClr>
              <a:buFont typeface="Arial" panose="020B0604020202020204" pitchFamily="34" charset="0"/>
              <a:buChar char="•"/>
            </a:pPr>
            <a:endParaRPr lang="en-GB" sz="1800" b="1" dirty="0">
              <a:solidFill>
                <a:srgbClr val="213163"/>
              </a:solidFill>
            </a:endParaRPr>
          </a:p>
          <a:p>
            <a:pPr marL="342900" indent="-342900" algn="just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213163"/>
                </a:solidFill>
              </a:rPr>
              <a:t>To create a practical, real-world tool that addresses a key challenge in sustainable agriculture.</a:t>
            </a:r>
            <a:endParaRPr lang="en-IN" sz="1800" b="1" dirty="0">
              <a:solidFill>
                <a:srgbClr val="213163"/>
              </a:solidFill>
            </a:endParaRPr>
          </a:p>
          <a:p>
            <a:endParaRPr lang="en-GB" sz="2000" b="1" dirty="0">
              <a:solidFill>
                <a:srgbClr val="213163"/>
              </a:solidFill>
            </a:endParaRPr>
          </a:p>
          <a:p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</a:t>
            </a:r>
          </a:p>
          <a:p>
            <a:endParaRPr lang="en-GB" sz="2000" b="1" dirty="0">
              <a:solidFill>
                <a:srgbClr val="213163"/>
              </a:solidFill>
            </a:endParaRPr>
          </a:p>
          <a:p>
            <a:pPr marL="285750" indent="-285750" algn="just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rgbClr val="213163"/>
                </a:solidFill>
              </a:rPr>
              <a:t>Language: Python</a:t>
            </a:r>
          </a:p>
          <a:p>
            <a:pPr marL="285750" indent="-285750" algn="just">
              <a:buClr>
                <a:srgbClr val="002060"/>
              </a:buClr>
              <a:buFont typeface="Arial" panose="020B0604020202020204" pitchFamily="34" charset="0"/>
              <a:buChar char="•"/>
            </a:pPr>
            <a:endParaRPr lang="en-IN" sz="1800" b="1" dirty="0">
              <a:solidFill>
                <a:srgbClr val="213163"/>
              </a:solidFill>
            </a:endParaRPr>
          </a:p>
          <a:p>
            <a:pPr marL="285750" indent="-285750" algn="just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rgbClr val="213163"/>
                </a:solidFill>
              </a:rPr>
              <a:t>Deep Learning: TensorFlow, </a:t>
            </a:r>
            <a:r>
              <a:rPr lang="en-IN" sz="1800" b="1" dirty="0" err="1">
                <a:solidFill>
                  <a:srgbClr val="213163"/>
                </a:solidFill>
              </a:rPr>
              <a:t>Keras</a:t>
            </a:r>
            <a:endParaRPr lang="en-IN" sz="1800" b="1" dirty="0">
              <a:solidFill>
                <a:srgbClr val="213163"/>
              </a:solidFill>
            </a:endParaRPr>
          </a:p>
          <a:p>
            <a:pPr marL="285750" indent="-285750" algn="just">
              <a:buClr>
                <a:srgbClr val="002060"/>
              </a:buClr>
              <a:buFont typeface="Arial" panose="020B0604020202020204" pitchFamily="34" charset="0"/>
              <a:buChar char="•"/>
            </a:pPr>
            <a:endParaRPr lang="en-IN" sz="1800" b="1" dirty="0">
              <a:solidFill>
                <a:srgbClr val="213163"/>
              </a:solidFill>
            </a:endParaRPr>
          </a:p>
          <a:p>
            <a:pPr marL="285750" indent="-285750" algn="just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rgbClr val="213163"/>
                </a:solidFill>
              </a:rPr>
              <a:t>Web Framework: </a:t>
            </a:r>
            <a:r>
              <a:rPr lang="en-IN" sz="1800" b="1" dirty="0" err="1">
                <a:solidFill>
                  <a:srgbClr val="213163"/>
                </a:solidFill>
              </a:rPr>
              <a:t>Streamlit</a:t>
            </a:r>
            <a:endParaRPr lang="en-IN" sz="1800" b="1" dirty="0">
              <a:solidFill>
                <a:srgbClr val="213163"/>
              </a:solidFill>
            </a:endParaRPr>
          </a:p>
          <a:p>
            <a:pPr marL="285750" indent="-285750" algn="just">
              <a:buClr>
                <a:srgbClr val="002060"/>
              </a:buClr>
              <a:buFont typeface="Arial" panose="020B0604020202020204" pitchFamily="34" charset="0"/>
              <a:buChar char="•"/>
            </a:pPr>
            <a:endParaRPr lang="en-IN" sz="1800" b="1" dirty="0">
              <a:solidFill>
                <a:srgbClr val="213163"/>
              </a:solidFill>
            </a:endParaRPr>
          </a:p>
          <a:p>
            <a:pPr marL="285750" indent="-285750" algn="just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rgbClr val="213163"/>
                </a:solidFill>
              </a:rPr>
              <a:t>Data Analysis &amp; Visualization: NumPy, Matplotlib</a:t>
            </a:r>
          </a:p>
          <a:p>
            <a:pPr marL="285750" indent="-285750" algn="just">
              <a:buClr>
                <a:srgbClr val="002060"/>
              </a:buClr>
              <a:buFont typeface="Arial" panose="020B0604020202020204" pitchFamily="34" charset="0"/>
              <a:buChar char="•"/>
            </a:pPr>
            <a:endParaRPr lang="en-IN" sz="1800" b="1" dirty="0">
              <a:solidFill>
                <a:srgbClr val="213163"/>
              </a:solidFill>
            </a:endParaRPr>
          </a:p>
          <a:p>
            <a:pPr marL="285750" indent="-285750" algn="just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rgbClr val="213163"/>
                </a:solidFill>
              </a:rPr>
              <a:t>Version Control: Git &amp; GitHub (with Git LFS for data handling)</a:t>
            </a:r>
          </a:p>
          <a:p>
            <a:pPr marL="285750" indent="-285750" algn="just">
              <a:buClr>
                <a:srgbClr val="002060"/>
              </a:buClr>
              <a:buFont typeface="Arial" panose="020B0604020202020204" pitchFamily="34" charset="0"/>
              <a:buChar char="•"/>
            </a:pPr>
            <a:endParaRPr lang="en-IN" sz="1800" b="1" dirty="0">
              <a:solidFill>
                <a:srgbClr val="213163"/>
              </a:solidFill>
            </a:endParaRPr>
          </a:p>
          <a:p>
            <a:pPr marL="285750" indent="-285750" algn="just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rgbClr val="213163"/>
                </a:solidFill>
              </a:rPr>
              <a:t>Development Environment: </a:t>
            </a:r>
            <a:r>
              <a:rPr lang="en-IN" sz="1800" b="1" dirty="0" err="1">
                <a:solidFill>
                  <a:srgbClr val="213163"/>
                </a:solidFill>
              </a:rPr>
              <a:t>Jupyter</a:t>
            </a:r>
            <a:r>
              <a:rPr lang="en-IN" sz="1800" b="1" dirty="0">
                <a:solidFill>
                  <a:srgbClr val="213163"/>
                </a:solidFill>
              </a:rPr>
              <a:t> Notebook</a:t>
            </a:r>
          </a:p>
          <a:p>
            <a:endParaRPr lang="en-IN" sz="2000" b="1" dirty="0">
              <a:solidFill>
                <a:srgbClr val="213163"/>
              </a:solidFill>
            </a:endParaRPr>
          </a:p>
          <a:p>
            <a:r>
              <a:rPr lang="en-IN" sz="2000" b="1" dirty="0">
                <a:solidFill>
                  <a:srgbClr val="213163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5" y="1014656"/>
            <a:ext cx="9008167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</a:p>
          <a:p>
            <a:endParaRPr lang="en-US" sz="2000" b="1" dirty="0">
              <a:solidFill>
                <a:srgbClr val="213163"/>
              </a:solidFill>
            </a:endParaRPr>
          </a:p>
          <a:p>
            <a:pPr marL="342900" indent="-342900" algn="just">
              <a:buClr>
                <a:srgbClr val="002060"/>
              </a:buClr>
              <a:buFont typeface="+mj-lt"/>
              <a:buAutoNum type="arabicPeriod"/>
            </a:pPr>
            <a:r>
              <a:rPr lang="en-GB" sz="1800" b="1" dirty="0">
                <a:solidFill>
                  <a:srgbClr val="213163"/>
                </a:solidFill>
              </a:rPr>
              <a:t>Data Collection &amp; EDA: Sourced over 5,700 images of potato leaves from the Plant Village dataset. Performed Exploratory Data Analysis (EDA) to visualize the data and confirm a balanced class distribution.</a:t>
            </a:r>
          </a:p>
          <a:p>
            <a:pPr marL="342900" indent="-342900" algn="just">
              <a:buClr>
                <a:srgbClr val="002060"/>
              </a:buClr>
              <a:buFont typeface="+mj-lt"/>
              <a:buAutoNum type="arabicPeriod"/>
            </a:pPr>
            <a:endParaRPr lang="en-GB" sz="1800" b="1" dirty="0">
              <a:solidFill>
                <a:srgbClr val="213163"/>
              </a:solidFill>
            </a:endParaRPr>
          </a:p>
          <a:p>
            <a:pPr marL="342900" indent="-342900" algn="just">
              <a:buClr>
                <a:srgbClr val="002060"/>
              </a:buClr>
              <a:buFont typeface="+mj-lt"/>
              <a:buAutoNum type="arabicPeriod"/>
            </a:pPr>
            <a:r>
              <a:rPr lang="en-GB" sz="1800" b="1" dirty="0">
                <a:solidFill>
                  <a:srgbClr val="213163"/>
                </a:solidFill>
              </a:rPr>
              <a:t>Model Building (Transfer Learning): Utilized the pre-trained MobileNetV2 architecture. Froze the base layers and added a custom classifier with Dropout for regularization.</a:t>
            </a:r>
          </a:p>
          <a:p>
            <a:pPr marL="342900" indent="-342900" algn="just">
              <a:buClr>
                <a:srgbClr val="002060"/>
              </a:buClr>
              <a:buFont typeface="+mj-lt"/>
              <a:buAutoNum type="arabicPeriod"/>
            </a:pPr>
            <a:endParaRPr lang="en-GB" sz="1800" b="1" dirty="0">
              <a:solidFill>
                <a:srgbClr val="213163"/>
              </a:solidFill>
            </a:endParaRPr>
          </a:p>
          <a:p>
            <a:pPr marL="342900" indent="-342900" algn="just">
              <a:buClr>
                <a:srgbClr val="002060"/>
              </a:buClr>
              <a:buFont typeface="+mj-lt"/>
              <a:buAutoNum type="arabicPeriod"/>
            </a:pPr>
            <a:r>
              <a:rPr lang="en-GB" sz="1800" b="1" dirty="0">
                <a:solidFill>
                  <a:srgbClr val="213163"/>
                </a:solidFill>
              </a:rPr>
              <a:t>Model Training &amp; Evaluation: Trained the model for 10 epochs, achieving a final validation accuracy of over 97%.</a:t>
            </a:r>
          </a:p>
          <a:p>
            <a:pPr marL="342900" indent="-342900" algn="just">
              <a:buClr>
                <a:srgbClr val="002060"/>
              </a:buClr>
              <a:buFont typeface="+mj-lt"/>
              <a:buAutoNum type="arabicPeriod"/>
            </a:pPr>
            <a:endParaRPr lang="en-GB" sz="1800" b="1" dirty="0">
              <a:solidFill>
                <a:srgbClr val="213163"/>
              </a:solidFill>
            </a:endParaRPr>
          </a:p>
          <a:p>
            <a:pPr marL="342900" indent="-342900" algn="just">
              <a:buClr>
                <a:srgbClr val="002060"/>
              </a:buClr>
              <a:buFont typeface="+mj-lt"/>
              <a:buAutoNum type="arabicPeriod"/>
            </a:pPr>
            <a:r>
              <a:rPr lang="en-GB" sz="1800" b="1" dirty="0">
                <a:solidFill>
                  <a:srgbClr val="213163"/>
                </a:solidFill>
              </a:rPr>
              <a:t>Model Saving: Saved the trained model into a single .h5 file for deployment.</a:t>
            </a:r>
          </a:p>
          <a:p>
            <a:pPr marL="342900" indent="-342900" algn="just">
              <a:buClr>
                <a:srgbClr val="002060"/>
              </a:buClr>
              <a:buFont typeface="+mj-lt"/>
              <a:buAutoNum type="arabicPeriod"/>
            </a:pPr>
            <a:endParaRPr lang="en-GB" sz="1800" b="1" dirty="0">
              <a:solidFill>
                <a:srgbClr val="213163"/>
              </a:solidFill>
            </a:endParaRPr>
          </a:p>
          <a:p>
            <a:pPr marL="342900" indent="-342900" algn="just">
              <a:buClr>
                <a:srgbClr val="002060"/>
              </a:buClr>
              <a:buFont typeface="+mj-lt"/>
              <a:buAutoNum type="arabicPeriod"/>
            </a:pPr>
            <a:r>
              <a:rPr lang="en-GB" sz="1800" b="1" dirty="0">
                <a:solidFill>
                  <a:srgbClr val="213163"/>
                </a:solidFill>
              </a:rPr>
              <a:t>Web App Deployment: Built an intuitive user interface with </a:t>
            </a:r>
            <a:r>
              <a:rPr lang="en-GB" sz="1800" b="1" dirty="0" err="1">
                <a:solidFill>
                  <a:srgbClr val="213163"/>
                </a:solidFill>
              </a:rPr>
              <a:t>Streamlit</a:t>
            </a:r>
            <a:r>
              <a:rPr lang="en-GB" sz="1800" b="1" dirty="0">
                <a:solidFill>
                  <a:srgbClr val="213163"/>
                </a:solidFill>
              </a:rPr>
              <a:t> that allows users to upload a leaf image and receive an instant prediction from the saved model.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3" y="1054412"/>
            <a:ext cx="7179367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</a:t>
            </a:r>
          </a:p>
          <a:p>
            <a:endParaRPr lang="en-US" sz="2000" b="1" dirty="0">
              <a:solidFill>
                <a:srgbClr val="213163"/>
              </a:solidFill>
            </a:endParaRPr>
          </a:p>
          <a:p>
            <a:pPr algn="just"/>
            <a:r>
              <a:rPr lang="en-GB" sz="1800" b="1" dirty="0">
                <a:solidFill>
                  <a:srgbClr val="213163"/>
                </a:solidFill>
              </a:rPr>
              <a:t>Traditional methods of identifying crop diseases are often slow and require agricultural experts. This delay leads to:</a:t>
            </a:r>
          </a:p>
          <a:p>
            <a:pPr algn="just"/>
            <a:endParaRPr lang="en-GB" sz="1800" b="1" dirty="0">
              <a:solidFill>
                <a:srgbClr val="213163"/>
              </a:solidFill>
            </a:endParaRPr>
          </a:p>
          <a:p>
            <a:pPr marL="285750" indent="-285750" algn="just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213163"/>
                </a:solidFill>
              </a:rPr>
              <a:t>Significant crop yield reduction and financial loss for farmers.</a:t>
            </a:r>
          </a:p>
          <a:p>
            <a:pPr marL="285750" indent="-285750" algn="just">
              <a:buClr>
                <a:srgbClr val="002060"/>
              </a:buClr>
              <a:buFont typeface="Arial" panose="020B0604020202020204" pitchFamily="34" charset="0"/>
              <a:buChar char="•"/>
            </a:pPr>
            <a:endParaRPr lang="en-GB" sz="1800" b="1" dirty="0">
              <a:solidFill>
                <a:srgbClr val="213163"/>
              </a:solidFill>
            </a:endParaRPr>
          </a:p>
          <a:p>
            <a:pPr marL="285750" indent="-285750" algn="just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213163"/>
                </a:solidFill>
              </a:rPr>
              <a:t>Late or incorrect application of treatments.</a:t>
            </a:r>
          </a:p>
          <a:p>
            <a:pPr marL="285750" indent="-285750" algn="just">
              <a:buClr>
                <a:srgbClr val="002060"/>
              </a:buClr>
              <a:buFont typeface="Arial" panose="020B0604020202020204" pitchFamily="34" charset="0"/>
              <a:buChar char="•"/>
            </a:pPr>
            <a:endParaRPr lang="en-GB" sz="1800" b="1" dirty="0">
              <a:solidFill>
                <a:srgbClr val="213163"/>
              </a:solidFill>
            </a:endParaRPr>
          </a:p>
          <a:p>
            <a:pPr marL="285750" indent="-285750" algn="just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213163"/>
                </a:solidFill>
              </a:rPr>
              <a:t>Overuse of chemical pesticides, which harms soil health, the environment, and increases operational costs.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b="1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8160026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</a:t>
            </a:r>
          </a:p>
          <a:p>
            <a:endParaRPr lang="en-US" sz="2000" b="1" dirty="0">
              <a:solidFill>
                <a:srgbClr val="213163"/>
              </a:solidFill>
            </a:endParaRPr>
          </a:p>
          <a:p>
            <a:pPr algn="just"/>
            <a:r>
              <a:rPr lang="en-GB" sz="1800" b="1" dirty="0">
                <a:solidFill>
                  <a:srgbClr val="213163"/>
                </a:solidFill>
              </a:rPr>
              <a:t>An end-to-end AI application that provides an immediate diagnosis.</a:t>
            </a:r>
          </a:p>
          <a:p>
            <a:pPr algn="just"/>
            <a:endParaRPr lang="en-GB" sz="1800" b="1" dirty="0">
              <a:solidFill>
                <a:srgbClr val="213163"/>
              </a:solidFill>
            </a:endParaRPr>
          </a:p>
          <a:p>
            <a:pPr marL="342900" indent="-342900" algn="just">
              <a:buClr>
                <a:srgbClr val="002060"/>
              </a:buClr>
              <a:buFont typeface="+mj-lt"/>
              <a:buAutoNum type="arabicPeriod"/>
            </a:pPr>
            <a:r>
              <a:rPr lang="en-GB" sz="1800" b="1" dirty="0">
                <a:solidFill>
                  <a:srgbClr val="213163"/>
                </a:solidFill>
              </a:rPr>
              <a:t>The AI Core: A highly accurate Convolutional Neural Network (CNN) trained to distinguish between Healthy leaves, Early Blight, and Late Blight.</a:t>
            </a:r>
          </a:p>
          <a:p>
            <a:pPr marL="342900" indent="-342900" algn="just">
              <a:buClr>
                <a:srgbClr val="002060"/>
              </a:buClr>
              <a:buFont typeface="+mj-lt"/>
              <a:buAutoNum type="arabicPeriod"/>
            </a:pPr>
            <a:endParaRPr lang="en-GB" sz="1800" b="1" dirty="0">
              <a:solidFill>
                <a:srgbClr val="213163"/>
              </a:solidFill>
            </a:endParaRPr>
          </a:p>
          <a:p>
            <a:pPr marL="342900" indent="-342900" algn="just">
              <a:buClr>
                <a:srgbClr val="002060"/>
              </a:buClr>
              <a:buFont typeface="+mj-lt"/>
              <a:buAutoNum type="arabicPeriod"/>
            </a:pPr>
            <a:r>
              <a:rPr lang="en-GB" sz="1800" b="1" dirty="0">
                <a:solidFill>
                  <a:srgbClr val="213163"/>
                </a:solidFill>
              </a:rPr>
              <a:t>The Web Interface: A user-friendly </a:t>
            </a:r>
            <a:r>
              <a:rPr lang="en-GB" sz="1800" b="1" dirty="0" err="1">
                <a:solidFill>
                  <a:srgbClr val="213163"/>
                </a:solidFill>
              </a:rPr>
              <a:t>Streamlit</a:t>
            </a:r>
            <a:r>
              <a:rPr lang="en-GB" sz="1800" b="1" dirty="0">
                <a:solidFill>
                  <a:srgbClr val="213163"/>
                </a:solidFill>
              </a:rPr>
              <a:t> application where a farmer can simply upload a photo from their phone or computer.</a:t>
            </a:r>
          </a:p>
          <a:p>
            <a:pPr marL="342900" indent="-342900" algn="just">
              <a:buClr>
                <a:srgbClr val="002060"/>
              </a:buClr>
              <a:buFont typeface="+mj-lt"/>
              <a:buAutoNum type="arabicPeriod"/>
            </a:pPr>
            <a:endParaRPr lang="en-GB" sz="1800" b="1" dirty="0">
              <a:solidFill>
                <a:srgbClr val="213163"/>
              </a:solidFill>
            </a:endParaRPr>
          </a:p>
          <a:p>
            <a:pPr marL="342900" indent="-342900" algn="just">
              <a:buClr>
                <a:srgbClr val="002060"/>
              </a:buClr>
              <a:buFont typeface="+mj-lt"/>
              <a:buAutoNum type="arabicPeriod"/>
            </a:pPr>
            <a:r>
              <a:rPr lang="en-GB" sz="1800" b="1" dirty="0">
                <a:solidFill>
                  <a:srgbClr val="213163"/>
                </a:solidFill>
              </a:rPr>
              <a:t>The Result: The application displays the diagnosis in seconds with a confidence score, enabling fast and informed decision-making.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b="1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B5AF81-FA9A-4773-AFFC-C22468FD6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724" y="1908714"/>
            <a:ext cx="7532551" cy="382505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2DA972-7523-442A-9A05-E07D4D32EA0F}"/>
              </a:ext>
            </a:extLst>
          </p:cNvPr>
          <p:cNvSpPr/>
          <p:nvPr/>
        </p:nvSpPr>
        <p:spPr>
          <a:xfrm>
            <a:off x="4932860" y="5733767"/>
            <a:ext cx="2326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Model Performance</a:t>
            </a:r>
            <a:endParaRPr lang="en-IN" sz="1800" b="1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2DA972-7523-442A-9A05-E07D4D32EA0F}"/>
              </a:ext>
            </a:extLst>
          </p:cNvPr>
          <p:cNvSpPr/>
          <p:nvPr/>
        </p:nvSpPr>
        <p:spPr>
          <a:xfrm>
            <a:off x="116500" y="5462766"/>
            <a:ext cx="11958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1800" b="1" dirty="0">
                <a:solidFill>
                  <a:srgbClr val="213163"/>
                </a:solidFill>
              </a:rPr>
              <a:t>The final </a:t>
            </a:r>
            <a:r>
              <a:rPr lang="en-GB" sz="1800" b="1" dirty="0" err="1">
                <a:solidFill>
                  <a:srgbClr val="213163"/>
                </a:solidFill>
              </a:rPr>
              <a:t>Streamlit</a:t>
            </a:r>
            <a:r>
              <a:rPr lang="en-GB" sz="1800" b="1" dirty="0">
                <a:solidFill>
                  <a:srgbClr val="213163"/>
                </a:solidFill>
              </a:rPr>
              <a:t> application provides a clean interface for users to upload an image and get an instant, reliable prediction with a confidence score.</a:t>
            </a:r>
            <a:endParaRPr lang="en-IN" sz="1800" b="1" dirty="0">
              <a:solidFill>
                <a:srgbClr val="21316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FCCA35-A56D-474B-A5F4-E97BFFDC1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547" y="977503"/>
            <a:ext cx="4359965" cy="433257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E602708-1080-4CDD-A034-6491250AB44C}"/>
              </a:ext>
            </a:extLst>
          </p:cNvPr>
          <p:cNvSpPr/>
          <p:nvPr/>
        </p:nvSpPr>
        <p:spPr>
          <a:xfrm>
            <a:off x="3673061" y="1130189"/>
            <a:ext cx="4200939" cy="43325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622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6" y="988151"/>
            <a:ext cx="7391401" cy="486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</a:p>
          <a:p>
            <a:endParaRPr lang="en-US" sz="2000" b="1" dirty="0">
              <a:solidFill>
                <a:srgbClr val="213163"/>
              </a:solidFill>
            </a:endParaRPr>
          </a:p>
          <a:p>
            <a:pPr algn="just"/>
            <a:r>
              <a:rPr lang="en-GB" sz="1800" b="1" dirty="0">
                <a:solidFill>
                  <a:srgbClr val="213163"/>
                </a:solidFill>
              </a:rPr>
              <a:t>This project successfully demonstrates the creation of a complete, end-to-end AI solution for a real-world problem in sustainable agriculture.</a:t>
            </a:r>
          </a:p>
          <a:p>
            <a:pPr algn="just"/>
            <a:endParaRPr lang="en-GB" sz="1800" b="1" dirty="0">
              <a:solidFill>
                <a:srgbClr val="213163"/>
              </a:solidFill>
            </a:endParaRPr>
          </a:p>
          <a:p>
            <a:pPr marL="285750" indent="-285750" algn="just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213163"/>
                </a:solidFill>
              </a:rPr>
              <a:t>The use of Transfer Learning was highly effective, resulting in a robust and accurate model without the need for massive computational resources.</a:t>
            </a:r>
          </a:p>
          <a:p>
            <a:pPr marL="285750" indent="-285750" algn="just">
              <a:buClr>
                <a:srgbClr val="002060"/>
              </a:buClr>
              <a:buFont typeface="Arial" panose="020B0604020202020204" pitchFamily="34" charset="0"/>
              <a:buChar char="•"/>
            </a:pPr>
            <a:endParaRPr lang="en-GB" sz="1800" b="1" dirty="0">
              <a:solidFill>
                <a:srgbClr val="213163"/>
              </a:solidFill>
            </a:endParaRPr>
          </a:p>
          <a:p>
            <a:pPr marL="285750" indent="-285750" algn="just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213163"/>
                </a:solidFill>
              </a:rPr>
              <a:t>The final </a:t>
            </a:r>
            <a:r>
              <a:rPr lang="en-GB" sz="1800" b="1" dirty="0" err="1">
                <a:solidFill>
                  <a:srgbClr val="213163"/>
                </a:solidFill>
              </a:rPr>
              <a:t>Streamlit</a:t>
            </a:r>
            <a:r>
              <a:rPr lang="en-GB" sz="1800" b="1" dirty="0">
                <a:solidFill>
                  <a:srgbClr val="213163"/>
                </a:solidFill>
              </a:rPr>
              <a:t> application makes this powerful technology accessible to anyone, bridging the gap between complex AI and practical farm use.</a:t>
            </a:r>
          </a:p>
          <a:p>
            <a:pPr marL="285750" indent="-285750" algn="just">
              <a:buClr>
                <a:srgbClr val="002060"/>
              </a:buClr>
              <a:buFont typeface="Arial" panose="020B0604020202020204" pitchFamily="34" charset="0"/>
              <a:buChar char="•"/>
            </a:pPr>
            <a:endParaRPr lang="en-GB" sz="1800" b="1" dirty="0">
              <a:solidFill>
                <a:srgbClr val="213163"/>
              </a:solidFill>
            </a:endParaRPr>
          </a:p>
          <a:p>
            <a:pPr marL="285750" indent="-285750" algn="just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213163"/>
                </a:solidFill>
              </a:rPr>
              <a:t>Future Work: The model could be expanded to include more crops and diseases, and the app could be enhanced with features like treatment recommendations.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52</TotalTime>
  <Words>547</Words>
  <Application>Microsoft Office PowerPoint</Application>
  <PresentationFormat>Widescreen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JOT</cp:lastModifiedBy>
  <cp:revision>11</cp:revision>
  <dcterms:created xsi:type="dcterms:W3CDTF">2024-12-31T09:40:01Z</dcterms:created>
  <dcterms:modified xsi:type="dcterms:W3CDTF">2025-09-10T17:46:20Z</dcterms:modified>
</cp:coreProperties>
</file>