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b="1" i="1" dirty="0">
                <a:latin typeface="Bahnschrift SemiBold" panose="020B0502040204020203" pitchFamily="34" charset="0"/>
              </a:rPr>
              <a:t>Calculus: Concepts and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Sarbajit Saha</a:t>
            </a:r>
          </a:p>
          <a:p>
            <a:r>
              <a:rPr dirty="0">
                <a:solidFill>
                  <a:schemeClr val="tx1"/>
                </a:solidFill>
              </a:rPr>
              <a:t>September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b="1" i="1" dirty="0">
                <a:latin typeface="Bahnschrift SemiBold" panose="020B0502040204020203" pitchFamily="34" charset="0"/>
              </a:rPr>
              <a:t>Applications of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LcPeriod"/>
            </a:pPr>
            <a:r>
              <a:rPr dirty="0"/>
              <a:t>Optimization problems in engineering.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endParaRPr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Motion in physics (velocity, acceleration).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endParaRPr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Signal processing (Fourier transforms).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endParaRPr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Machine learning (gradient-based optimization).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b="1" i="1" dirty="0">
                <a:latin typeface="Bahnschrift SemiBold" panose="020B0502040204020203" pitchFamily="34" charset="0"/>
              </a:rPr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Problem: Find the maximum of f(x) = -x² + 4x.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Step 1: f'(x) = -2x + 4.</a:t>
            </a:r>
            <a:endParaRPr lang="en-US" dirty="0"/>
          </a:p>
          <a:p>
            <a:pPr marL="0" indent="0">
              <a:buNone/>
            </a:pPr>
            <a:r>
              <a:rPr dirty="0"/>
              <a:t>Step 2: Solve f'(x)=0 → x=2.</a:t>
            </a:r>
            <a:br>
              <a:rPr lang="en-US" dirty="0"/>
            </a:br>
            <a:r>
              <a:rPr dirty="0"/>
              <a:t>Step 3: f''(x) = -2 &lt; 0, so maximum at x=2.</a:t>
            </a:r>
          </a:p>
          <a:p>
            <a:pPr marL="0" indent="0">
              <a:buNone/>
            </a:pPr>
            <a:r>
              <a:rPr dirty="0"/>
              <a:t>f(2) = -4 + 8 = 4.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b="1" i="1" dirty="0">
                <a:latin typeface="Bahnschrift SemiBold" panose="020B0502040204020203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dirty="0"/>
              <a:t>Limits and continuity are the foundation.</a:t>
            </a:r>
          </a:p>
          <a:p>
            <a:pPr marL="571500" indent="-571500">
              <a:buFont typeface="+mj-lt"/>
              <a:buAutoNum type="romanLcPeriod"/>
            </a:pPr>
            <a:r>
              <a:rPr dirty="0"/>
              <a:t>Derivatives represent change, integrals accumulation.</a:t>
            </a:r>
          </a:p>
          <a:p>
            <a:pPr marL="571500" indent="-571500">
              <a:buFont typeface="+mj-lt"/>
              <a:buAutoNum type="romanLcPeriod"/>
            </a:pPr>
            <a:r>
              <a:rPr dirty="0"/>
              <a:t>Multivariable calculus used in ML &amp; optimization.</a:t>
            </a:r>
          </a:p>
          <a:p>
            <a:pPr marL="571500" indent="-571500">
              <a:buFont typeface="+mj-lt"/>
              <a:buAutoNum type="romanLcPeriod"/>
            </a:pPr>
            <a:r>
              <a:rPr dirty="0"/>
              <a:t>Applications across physics, engineering, data science.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b="1" i="1" dirty="0">
                <a:latin typeface="Bahnschrift SemiBold" panose="020B0502040204020203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+mj-lt"/>
              <a:buAutoNum type="romanLcPeriod"/>
            </a:pPr>
            <a:r>
              <a:rPr dirty="0"/>
              <a:t>James Stewart, Calculus: Early Transcendentals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endParaRPr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MIT </a:t>
            </a:r>
            <a:r>
              <a:rPr dirty="0" err="1"/>
              <a:t>OpenCourseWare</a:t>
            </a:r>
            <a:r>
              <a:rPr dirty="0"/>
              <a:t>: Single Variable Calculus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endParaRPr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Khan Academy: Calculus Playlist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endParaRPr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3Blue1Brown: Essence of Calculus YouTube Series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b="1" i="1" dirty="0">
                <a:latin typeface="Bahnschrift SemiBold" panose="020B0502040204020203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Calculus studies change and accumulation.</a:t>
            </a:r>
          </a:p>
          <a:p>
            <a:pPr marL="571500" indent="-571500">
              <a:buFont typeface="+mj-lt"/>
              <a:buAutoNum type="romanLcPeriod"/>
            </a:pPr>
            <a:r>
              <a:rPr dirty="0"/>
              <a:t>Foundation for physics, engineering, and data science.</a:t>
            </a:r>
          </a:p>
          <a:p>
            <a:pPr marL="571500" indent="-571500">
              <a:buFont typeface="+mj-lt"/>
              <a:buAutoNum type="romanLcPeriod"/>
            </a:pPr>
            <a:r>
              <a:rPr dirty="0"/>
              <a:t>Applications: optimization, modeling, signal processing, ML.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b="1" i="1" dirty="0">
                <a:latin typeface="Bahnschrift SemiBold" panose="020B0502040204020203" pitchFamily="34" charset="0"/>
              </a:rPr>
              <a:t>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ZW"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Definition: </a:t>
            </a:r>
            <a:r>
              <a:rPr dirty="0" err="1"/>
              <a:t>lim</a:t>
            </a:r>
            <a:r>
              <a:rPr dirty="0"/>
              <a:t>(</a:t>
            </a:r>
            <a:r>
              <a:rPr dirty="0" err="1"/>
              <a:t>x→a</a:t>
            </a:r>
            <a:r>
              <a:rPr dirty="0"/>
              <a:t>) f(x).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endParaRPr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Measures behavior of function near a point.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endParaRPr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Example: </a:t>
            </a:r>
            <a:r>
              <a:rPr dirty="0" err="1"/>
              <a:t>lim</a:t>
            </a:r>
            <a:r>
              <a:rPr dirty="0"/>
              <a:t>(x→0) sin(x)/x = 1.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endParaRPr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Basis for derivatives and continuity.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b="1" i="1" dirty="0"/>
              <a:t>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A function is continuous at x=a if: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dirty="0"/>
              <a:t>1. f(a) is defined.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dirty="0"/>
              <a:t>2. </a:t>
            </a:r>
            <a:r>
              <a:rPr dirty="0" err="1"/>
              <a:t>lim</a:t>
            </a:r>
            <a:r>
              <a:rPr dirty="0"/>
              <a:t>(</a:t>
            </a:r>
            <a:r>
              <a:rPr dirty="0" err="1"/>
              <a:t>x→a</a:t>
            </a:r>
            <a:r>
              <a:rPr dirty="0"/>
              <a:t>) f(x) exists.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dirty="0"/>
              <a:t>3. </a:t>
            </a:r>
            <a:r>
              <a:rPr dirty="0" err="1"/>
              <a:t>lim</a:t>
            </a:r>
            <a:r>
              <a:rPr dirty="0"/>
              <a:t>(</a:t>
            </a:r>
            <a:r>
              <a:rPr dirty="0" err="1"/>
              <a:t>x→a</a:t>
            </a:r>
            <a:r>
              <a:rPr dirty="0"/>
              <a:t>) f(x) = f(a).</a:t>
            </a:r>
          </a:p>
          <a:p>
            <a:pPr marL="0" indent="0">
              <a:buNone/>
            </a:pPr>
            <a:r>
              <a:rPr dirty="0"/>
              <a:t>Continuous functions have no breaks or jumps.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b="1" i="1" dirty="0">
                <a:latin typeface="Bahnschrift SemiBold" panose="020B0502040204020203" pitchFamily="34" charset="0"/>
              </a:rPr>
              <a:t>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Definition: f'(x) = </a:t>
            </a:r>
            <a:r>
              <a:rPr dirty="0" err="1"/>
              <a:t>lim</a:t>
            </a:r>
            <a:r>
              <a:rPr dirty="0"/>
              <a:t>(h→0) [f(</a:t>
            </a:r>
            <a:r>
              <a:rPr dirty="0" err="1"/>
              <a:t>x+h</a:t>
            </a:r>
            <a:r>
              <a:rPr dirty="0"/>
              <a:t>)-f(x)]/h.</a:t>
            </a:r>
          </a:p>
          <a:p>
            <a:pPr marL="571500" indent="-571500">
              <a:buFont typeface="+mj-lt"/>
              <a:buAutoNum type="romanLcPeriod"/>
            </a:pPr>
            <a:r>
              <a:rPr dirty="0"/>
              <a:t>Represents instantaneous rate of change.</a:t>
            </a:r>
          </a:p>
          <a:p>
            <a:pPr marL="571500" indent="-571500">
              <a:buFont typeface="+mj-lt"/>
              <a:buAutoNum type="romanLcPeriod"/>
            </a:pPr>
            <a:r>
              <a:rPr dirty="0"/>
              <a:t>Applications: velocity, slopes, optimization.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Example: f(x) = x² → f'(x) = 2x.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b="1" i="1" dirty="0">
                <a:latin typeface="Bahnschrift SemiBold" panose="020B0502040204020203" pitchFamily="34" charset="0"/>
              </a:rPr>
              <a:t>Rules of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Power rule: d/dx (</a:t>
            </a:r>
            <a:r>
              <a:rPr dirty="0" err="1"/>
              <a:t>x^n</a:t>
            </a:r>
            <a:r>
              <a:rPr dirty="0"/>
              <a:t>) = </a:t>
            </a:r>
            <a:r>
              <a:rPr dirty="0" err="1"/>
              <a:t>nx</a:t>
            </a:r>
            <a:r>
              <a:rPr dirty="0"/>
              <a:t>^(n-1).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endParaRPr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Product rule: (</a:t>
            </a:r>
            <a:r>
              <a:rPr dirty="0" err="1"/>
              <a:t>fg</a:t>
            </a:r>
            <a:r>
              <a:rPr dirty="0"/>
              <a:t>)' = </a:t>
            </a:r>
            <a:r>
              <a:rPr dirty="0" err="1"/>
              <a:t>f'g</a:t>
            </a:r>
            <a:r>
              <a:rPr dirty="0"/>
              <a:t> + </a:t>
            </a:r>
            <a:r>
              <a:rPr dirty="0" err="1"/>
              <a:t>fg</a:t>
            </a:r>
            <a:r>
              <a:rPr dirty="0"/>
              <a:t>'.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endParaRPr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Quotient rule: (f/g)' = (</a:t>
            </a:r>
            <a:r>
              <a:rPr dirty="0" err="1"/>
              <a:t>f'g</a:t>
            </a:r>
            <a:r>
              <a:rPr dirty="0"/>
              <a:t> - </a:t>
            </a:r>
            <a:r>
              <a:rPr dirty="0" err="1"/>
              <a:t>fg</a:t>
            </a:r>
            <a:r>
              <a:rPr dirty="0"/>
              <a:t>')/g².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endParaRPr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Chain rule: (f(g(x)))' = f'(g(x))g'(x).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b="1" i="1" dirty="0">
                <a:latin typeface="Bahnschrift SemiBold" panose="020B0502040204020203" pitchFamily="34" charset="0"/>
              </a:rPr>
              <a:t>Multivariable 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dirty="0"/>
              <a:t>Partial derivatives: ∂f/∂x, ∂f/∂y.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endParaRPr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Gradient: ∇f = [∂f/∂x, ∂f/∂y, …].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endParaRPr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Applications: optimization in ML (gradient descent).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b="1" i="1" dirty="0">
                <a:latin typeface="Bahnschrift SemiBold" panose="020B0502040204020203" pitchFamily="34" charset="0"/>
              </a:rPr>
              <a:t>Integrals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LcPeriod"/>
            </a:pPr>
            <a:r>
              <a:rPr dirty="0"/>
              <a:t>Definition: ∫ f(x) dx.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endParaRPr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Represents area under a curve.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endParaRPr dirty="0"/>
          </a:p>
          <a:p>
            <a:pPr marL="571500" indent="-571500">
              <a:buFont typeface="+mj-lt"/>
              <a:buAutoNum type="romanLcPeriod"/>
            </a:pPr>
            <a:r>
              <a:rPr dirty="0"/>
              <a:t>Fundamental Theorem of Calculus: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dirty="0"/>
              <a:t>d/dx ∫ f(t) dt = f(x).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Example: ∫ x² dx = (x³/3) + 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b="1" i="1" dirty="0">
                <a:latin typeface="Bahnschrift SemiBold" panose="020B0502040204020203" pitchFamily="34" charset="0"/>
              </a:rPr>
              <a:t>Numerical Differentiation &amp;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2800" dirty="0"/>
              <a:t>Python Example:</a:t>
            </a:r>
            <a:endParaRPr lang="en-ZW" sz="2800" dirty="0"/>
          </a:p>
          <a:p>
            <a:pPr marL="800100" lvl="2" indent="0">
              <a:buNone/>
            </a:pPr>
            <a:r>
              <a:rPr lang="en-ZW" sz="2800" dirty="0"/>
              <a:t>import </a:t>
            </a:r>
            <a:r>
              <a:rPr lang="en-ZW" sz="2800" dirty="0" err="1"/>
              <a:t>numpy</a:t>
            </a:r>
            <a:r>
              <a:rPr lang="en-ZW" sz="2800" dirty="0"/>
              <a:t> as np</a:t>
            </a:r>
          </a:p>
          <a:p>
            <a:pPr marL="800100" lvl="2" indent="0">
              <a:buNone/>
            </a:pPr>
            <a:r>
              <a:rPr sz="2800" dirty="0"/>
              <a:t>x = </a:t>
            </a:r>
            <a:r>
              <a:rPr sz="2800" dirty="0" err="1"/>
              <a:t>np.linspace</a:t>
            </a:r>
            <a:r>
              <a:rPr sz="2800" dirty="0"/>
              <a:t>(0, 10, 100)</a:t>
            </a:r>
          </a:p>
          <a:p>
            <a:pPr marL="800100" lvl="2" indent="0">
              <a:buNone/>
            </a:pPr>
            <a:r>
              <a:rPr sz="2800" dirty="0"/>
              <a:t>y = x**2</a:t>
            </a:r>
          </a:p>
          <a:p>
            <a:pPr marL="800100" lvl="2" indent="0">
              <a:buNone/>
            </a:pPr>
            <a:r>
              <a:rPr sz="2800" dirty="0"/>
              <a:t>dx = x[1]-x[0]</a:t>
            </a:r>
          </a:p>
          <a:p>
            <a:pPr marL="800100" lvl="2" indent="0">
              <a:buNone/>
            </a:pPr>
            <a:r>
              <a:rPr sz="2800" dirty="0" err="1"/>
              <a:t>dy_dx</a:t>
            </a:r>
            <a:r>
              <a:rPr sz="2800" dirty="0"/>
              <a:t> = </a:t>
            </a:r>
            <a:r>
              <a:rPr sz="2800" dirty="0" err="1"/>
              <a:t>np.gradient</a:t>
            </a:r>
            <a:r>
              <a:rPr sz="2800" dirty="0"/>
              <a:t>(y, dx)</a:t>
            </a:r>
          </a:p>
          <a:p>
            <a:pPr marL="800100" lvl="2" indent="0">
              <a:buNone/>
            </a:pPr>
            <a:r>
              <a:rPr sz="2800" dirty="0"/>
              <a:t>integral = </a:t>
            </a:r>
            <a:r>
              <a:rPr sz="2800" dirty="0" err="1"/>
              <a:t>np.trapz</a:t>
            </a:r>
            <a:r>
              <a:rPr sz="2800" dirty="0"/>
              <a:t>(y, x)</a:t>
            </a:r>
          </a:p>
          <a:p>
            <a:pPr marL="800100" lvl="2" indent="0">
              <a:buNone/>
            </a:pPr>
            <a:r>
              <a:rPr sz="2800" dirty="0"/>
              <a:t>print(</a:t>
            </a:r>
            <a:r>
              <a:rPr sz="2800" dirty="0" err="1"/>
              <a:t>dy_dx</a:t>
            </a:r>
            <a:r>
              <a:rPr sz="2800" dirty="0"/>
              <a:t>[:5], integral).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598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Bahnschrift SemiBold</vt:lpstr>
      <vt:lpstr>Calibri</vt:lpstr>
      <vt:lpstr>Wingdings</vt:lpstr>
      <vt:lpstr>Office Theme</vt:lpstr>
      <vt:lpstr>Calculus: Concepts and Applications</vt:lpstr>
      <vt:lpstr>Introduction</vt:lpstr>
      <vt:lpstr>Limits</vt:lpstr>
      <vt:lpstr>Continuity</vt:lpstr>
      <vt:lpstr>Derivatives</vt:lpstr>
      <vt:lpstr>Rules of Differentiation</vt:lpstr>
      <vt:lpstr>Multivariable Derivatives</vt:lpstr>
      <vt:lpstr>Integrals</vt:lpstr>
      <vt:lpstr>Numerical Differentiation &amp; Integration</vt:lpstr>
      <vt:lpstr>Applications of Calculus</vt:lpstr>
      <vt:lpstr>Worked Example</vt:lpstr>
      <vt:lpstr>Summary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SARBAJIT SAHA</cp:lastModifiedBy>
  <cp:revision>2</cp:revision>
  <dcterms:created xsi:type="dcterms:W3CDTF">2013-01-27T09:14:16Z</dcterms:created>
  <dcterms:modified xsi:type="dcterms:W3CDTF">2025-09-17T06:25:36Z</dcterms:modified>
  <cp:category/>
</cp:coreProperties>
</file>