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ZHQObOWTQDPD3MizzM2xVFitgF8hE_ab" TargetMode="External"/><Relationship Id="rId2" Type="http://schemas.openxmlformats.org/officeDocument/2006/relationships/hyperlink" Target="https://rksmvv.ac.in/.../Gilbert_Strang_Linear_Algebra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b="1" i="1" dirty="0">
                <a:latin typeface="Arial Rounded MT Bold" panose="020F0704030504030204" pitchFamily="34" charset="0"/>
              </a:rPr>
              <a:t>Linear Algebra: Concepts and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Sarbajit Saha</a:t>
            </a:r>
          </a:p>
          <a:p>
            <a:r>
              <a:rPr dirty="0">
                <a:solidFill>
                  <a:schemeClr val="tx1"/>
                </a:solidFill>
              </a:rPr>
              <a:t>September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10388"/>
          </a:xfrm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b="1" i="1" dirty="0">
                <a:latin typeface="Arial Rounded MT Bold" panose="020F0704030504030204" pitchFamily="34" charset="0"/>
              </a:rPr>
              <a:t>Singular Value Decomposition (SVD)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Factorization: A = UΣVᵀ.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Σ contains singular values (importance of dimensions).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U and V are orthogonal matrices.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Applications: PCA, noise reduction, image compression.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b="1" i="1" dirty="0">
                <a:latin typeface="Arial Rounded MT Bold" panose="020F0704030504030204" pitchFamily="34" charset="0"/>
              </a:rPr>
              <a:t>Engineering Application: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sz="2400" dirty="0"/>
              <a:t>PCA reduces dimensionality by projecting data onto top components.</a:t>
            </a:r>
          </a:p>
          <a:p>
            <a:pPr marL="457200" indent="-457200">
              <a:buFont typeface="+mj-lt"/>
              <a:buAutoNum type="arabicPeriod"/>
            </a:pPr>
            <a:r>
              <a:rPr sz="2400" dirty="0"/>
              <a:t>Uses SVD to identify directions of maximum variance.</a:t>
            </a:r>
          </a:p>
          <a:p>
            <a:pPr marL="457200" indent="-457200">
              <a:buFont typeface="+mj-lt"/>
              <a:buAutoNum type="arabicPeriod"/>
            </a:pPr>
            <a:endParaRPr sz="2400" dirty="0"/>
          </a:p>
          <a:p>
            <a:pPr marL="457200" indent="-457200">
              <a:buFont typeface="+mj-lt"/>
              <a:buAutoNum type="arabicPeriod"/>
            </a:pPr>
            <a:r>
              <a:rPr sz="2400" dirty="0"/>
              <a:t>Python Example:</a:t>
            </a:r>
          </a:p>
          <a:p>
            <a:pPr marL="800100" lvl="2" indent="0">
              <a:buNone/>
            </a:pPr>
            <a:r>
              <a:rPr sz="2000" dirty="0"/>
              <a:t>import </a:t>
            </a:r>
            <a:r>
              <a:rPr sz="2000" dirty="0" err="1"/>
              <a:t>numpy</a:t>
            </a:r>
            <a:r>
              <a:rPr sz="2000" dirty="0"/>
              <a:t> as np</a:t>
            </a:r>
          </a:p>
          <a:p>
            <a:pPr marL="800100" lvl="2" indent="0">
              <a:buNone/>
            </a:pPr>
            <a:r>
              <a:rPr sz="2000" dirty="0"/>
              <a:t>from </a:t>
            </a:r>
            <a:r>
              <a:rPr sz="2000" dirty="0" err="1"/>
              <a:t>sklearn.decomposition</a:t>
            </a:r>
            <a:r>
              <a:rPr sz="2000" dirty="0"/>
              <a:t> import PCA</a:t>
            </a:r>
          </a:p>
          <a:p>
            <a:pPr marL="800100" lvl="2" indent="0">
              <a:buNone/>
            </a:pPr>
            <a:r>
              <a:rPr sz="2000" dirty="0"/>
              <a:t>X = </a:t>
            </a:r>
            <a:r>
              <a:rPr sz="2000" dirty="0" err="1"/>
              <a:t>np.random.rand</a:t>
            </a:r>
            <a:r>
              <a:rPr sz="2000" dirty="0"/>
              <a:t>(100,5)</a:t>
            </a:r>
          </a:p>
          <a:p>
            <a:pPr marL="800100" lvl="2" indent="0">
              <a:buNone/>
            </a:pPr>
            <a:r>
              <a:rPr sz="2000" dirty="0" err="1"/>
              <a:t>pca</a:t>
            </a:r>
            <a:r>
              <a:rPr sz="2000" dirty="0"/>
              <a:t> = PCA(</a:t>
            </a:r>
            <a:r>
              <a:rPr sz="2000" dirty="0" err="1"/>
              <a:t>n_components</a:t>
            </a:r>
            <a:r>
              <a:rPr sz="2000" dirty="0"/>
              <a:t>=2)</a:t>
            </a:r>
          </a:p>
          <a:p>
            <a:pPr marL="800100" lvl="2" indent="0">
              <a:buNone/>
            </a:pPr>
            <a:r>
              <a:rPr sz="2000" dirty="0" err="1"/>
              <a:t>X_reduced</a:t>
            </a:r>
            <a:r>
              <a:rPr sz="2000" dirty="0"/>
              <a:t> = </a:t>
            </a:r>
            <a:r>
              <a:rPr sz="2000" dirty="0" err="1"/>
              <a:t>pca.fit_transform</a:t>
            </a:r>
            <a:r>
              <a:rPr sz="2000" dirty="0"/>
              <a:t>(X).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b="1" i="1" dirty="0">
                <a:latin typeface="Arial Rounded MT Bold" panose="020F0704030504030204" pitchFamily="34" charset="0"/>
              </a:rPr>
              <a:t>Worked Example: Eigenvalues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2574"/>
            <a:ext cx="8229600" cy="41535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sz="2800" dirty="0"/>
              <a:t>Matrix: A = [[4, 1], [2, 3]]</a:t>
            </a:r>
          </a:p>
          <a:p>
            <a:pPr marL="0" indent="0">
              <a:buNone/>
            </a:pPr>
            <a:endParaRPr sz="2800" dirty="0"/>
          </a:p>
          <a:p>
            <a:pPr marL="0" indent="0">
              <a:buNone/>
            </a:pPr>
            <a:r>
              <a:rPr sz="2800" dirty="0"/>
              <a:t>Step 1: Solve det(A - </a:t>
            </a:r>
            <a:r>
              <a:rPr sz="2800" dirty="0" err="1"/>
              <a:t>λI</a:t>
            </a:r>
            <a:r>
              <a:rPr sz="2800" dirty="0"/>
              <a:t>) = 0.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sz="2800" dirty="0"/>
              <a:t>|4-λ   1|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sz="2800" dirty="0"/>
              <a:t>|2   3-λ| = 0.</a:t>
            </a:r>
          </a:p>
          <a:p>
            <a:pPr marL="0" indent="0">
              <a:buNone/>
            </a:pPr>
            <a:endParaRPr sz="2800" dirty="0"/>
          </a:p>
          <a:p>
            <a:pPr marL="0" indent="0">
              <a:buNone/>
            </a:pPr>
            <a:r>
              <a:rPr sz="2800" dirty="0"/>
              <a:t>Step 2: Characteristic equation → (4-λ)(3-λ) - 2 = 0.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sz="2800" dirty="0"/>
              <a:t>λ² - 7λ + 10 = 0 → λ = 5, 2.</a:t>
            </a:r>
            <a:endParaRPr lang="en-US" sz="2800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sz="3000" dirty="0"/>
              <a:t>Step 3: Find eigenvectors for each λ.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b="1" i="1" dirty="0">
                <a:latin typeface="Arial Rounded MT Bold" panose="020F0704030504030204" pitchFamily="34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dirty="0"/>
              <a:t>Vector spaces, basis, and span.</a:t>
            </a:r>
          </a:p>
          <a:p>
            <a:pPr marL="571500" indent="-571500">
              <a:buFont typeface="+mj-lt"/>
              <a:buAutoNum type="romanUcPeriod"/>
            </a:pPr>
            <a:r>
              <a:rPr dirty="0"/>
              <a:t>Linear transformations and determinants.</a:t>
            </a:r>
          </a:p>
          <a:p>
            <a:pPr marL="571500" indent="-571500">
              <a:buFont typeface="+mj-lt"/>
              <a:buAutoNum type="romanUcPeriod"/>
            </a:pPr>
            <a:r>
              <a:rPr dirty="0"/>
              <a:t>Eigenvalues, eigenvectors, and diagonalization.</a:t>
            </a:r>
          </a:p>
          <a:p>
            <a:pPr marL="571500" indent="-571500">
              <a:buFont typeface="+mj-lt"/>
              <a:buAutoNum type="romanUcPeriod"/>
            </a:pPr>
            <a:r>
              <a:rPr dirty="0"/>
              <a:t>SVD and PCA applications.</a:t>
            </a:r>
          </a:p>
          <a:p>
            <a:pPr marL="571500" indent="-571500">
              <a:buFont typeface="+mj-lt"/>
              <a:buAutoNum type="romanUcPeriod"/>
            </a:pPr>
            <a:r>
              <a:rPr dirty="0"/>
              <a:t>Linear Algebra powers modern data science and engineering.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b="1" i="1" dirty="0">
                <a:latin typeface="Arial Rounded MT Bold" panose="020F0704030504030204" pitchFamily="34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7630"/>
            <a:ext cx="8229600" cy="380853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sz="2800" dirty="0"/>
              <a:t>Gilbert Strang, Linear Algebra and Its Applications</a:t>
            </a:r>
            <a:endParaRPr lang="en-US" sz="2800" dirty="0"/>
          </a:p>
          <a:p>
            <a:pPr marL="0" indent="0">
              <a:buNone/>
            </a:pPr>
            <a:r>
              <a:rPr lang="en-ZW" sz="2800" dirty="0">
                <a:hlinkClick r:id="rId2"/>
              </a:rPr>
              <a:t>https://rksmvv.ac.in/.../Gilbert_Strang_Linear_Algebra.pdf</a:t>
            </a:r>
            <a:endParaRPr lang="en-ZW" sz="2800" dirty="0"/>
          </a:p>
          <a:p>
            <a:pPr marL="514350" indent="-514350">
              <a:buFont typeface="+mj-lt"/>
              <a:buAutoNum type="arabicPeriod"/>
            </a:pPr>
            <a:endParaRPr sz="2800" dirty="0"/>
          </a:p>
          <a:p>
            <a:pPr marL="514350" indent="-514350">
              <a:buFont typeface="+mj-lt"/>
              <a:buAutoNum type="arabicPeriod"/>
            </a:pPr>
            <a:r>
              <a:rPr sz="2800" dirty="0"/>
              <a:t>3Blue1Brown YouTube Playlist on Linear Algebra</a:t>
            </a:r>
          </a:p>
          <a:p>
            <a:pPr marL="0" indent="0">
              <a:buNone/>
            </a:pPr>
            <a:r>
              <a:rPr sz="2800" dirty="0">
                <a:hlinkClick r:id="rId3"/>
              </a:rPr>
              <a:t>https://www.youtube.com/playlist?list=PLZHQObOWTQDPD3MizzM2xVFitgF8hE_ab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b="1" i="1" dirty="0">
                <a:latin typeface="Arial Rounded MT Bold" panose="020F070403050403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endParaRPr lang="en-US" dirty="0"/>
          </a:p>
          <a:p>
            <a:pPr marL="571500" indent="-571500">
              <a:buFont typeface="+mj-lt"/>
              <a:buAutoNum type="romanUcPeriod"/>
            </a:pPr>
            <a:r>
              <a:rPr dirty="0"/>
              <a:t>Linear Algebra is the foundation of modern mathematics and data science.</a:t>
            </a:r>
          </a:p>
          <a:p>
            <a:pPr marL="571500" indent="-571500">
              <a:buFont typeface="+mj-lt"/>
              <a:buAutoNum type="romanUcPeriod"/>
            </a:pPr>
            <a:r>
              <a:rPr dirty="0"/>
              <a:t>Essential for machine learning, computer graphics, signal processing, and engineering.</a:t>
            </a:r>
          </a:p>
          <a:p>
            <a:pPr marL="571500" indent="-571500">
              <a:buFont typeface="+mj-lt"/>
              <a:buAutoNum type="romanUcPeriod"/>
            </a:pPr>
            <a:r>
              <a:rPr dirty="0"/>
              <a:t>Provides tools for handling high-dimensional data and transformations.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b="1" i="1" dirty="0">
                <a:latin typeface="Arial Rounded MT Bold" panose="020F0704030504030204" pitchFamily="34" charset="0"/>
              </a:rPr>
              <a:t>Scalars, Vectors, and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Scalar: Single number (e.g., temperature, mass).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Vector: Ordered list of numbers, represents magnitude and direction.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Matrix: 2D array of numbers, represents transformations and systems.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b="1" i="1" dirty="0">
                <a:latin typeface="Arial Rounded MT Bold" panose="020F0704030504030204" pitchFamily="34" charset="0"/>
              </a:rPr>
              <a:t>Vector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endParaRPr lang="en-US" dirty="0"/>
          </a:p>
          <a:p>
            <a:pPr marL="571500" indent="-571500">
              <a:buFont typeface="+mj-lt"/>
              <a:buAutoNum type="romanUcPeriod"/>
            </a:pPr>
            <a:r>
              <a:rPr dirty="0"/>
              <a:t>Definition: A set of vectors closed under addition and scalar multiplication.</a:t>
            </a:r>
          </a:p>
          <a:p>
            <a:pPr marL="571500" indent="-571500">
              <a:buFont typeface="+mj-lt"/>
              <a:buAutoNum type="romanUcPeriod"/>
            </a:pPr>
            <a:r>
              <a:rPr dirty="0"/>
              <a:t>Examples: ℝ², ℝ³.</a:t>
            </a:r>
          </a:p>
          <a:p>
            <a:pPr marL="571500" indent="-571500">
              <a:buFont typeface="+mj-lt"/>
              <a:buAutoNum type="romanUcPeriod"/>
            </a:pPr>
            <a:r>
              <a:rPr dirty="0"/>
              <a:t>Concepts: Subspaces, basis, and dimension.</a:t>
            </a:r>
          </a:p>
          <a:p>
            <a:pPr marL="571500" indent="-571500">
              <a:buFont typeface="+mj-lt"/>
              <a:buAutoNum type="romanUcPeriod"/>
            </a:pPr>
            <a:r>
              <a:rPr dirty="0"/>
              <a:t>Basis: Minimal set of independent vectors spanning the space.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b="1" i="1" dirty="0">
                <a:latin typeface="Arial Rounded MT Bold" panose="020F0704030504030204" pitchFamily="34" charset="0"/>
              </a:rPr>
              <a:t>Linear Combinations and Span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ZW"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Linear Combination: a1v1 + a2v2 + ... + </a:t>
            </a:r>
            <a:r>
              <a:rPr dirty="0" err="1"/>
              <a:t>anvn</a:t>
            </a:r>
            <a:r>
              <a:rPr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Span: Set of all possible linear combinations.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Example: Two independent vectors in ℝ² span the entire plane.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b="1" i="1" dirty="0">
                <a:latin typeface="Arial Rounded MT Bold" panose="020F0704030504030204" pitchFamily="34" charset="0"/>
              </a:rPr>
              <a:t>Linear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Definition: T(v) = Av.</a:t>
            </a:r>
          </a:p>
          <a:p>
            <a:pPr marL="0" indent="0">
              <a:buNone/>
            </a:pPr>
            <a:r>
              <a:rPr dirty="0"/>
              <a:t>Properties: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T(</a:t>
            </a:r>
            <a:r>
              <a:rPr dirty="0" err="1"/>
              <a:t>u+v</a:t>
            </a:r>
            <a:r>
              <a:rPr dirty="0"/>
              <a:t>) = T(u) + T(v).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T(cv) = </a:t>
            </a:r>
            <a:r>
              <a:rPr dirty="0" err="1"/>
              <a:t>cT</a:t>
            </a:r>
            <a:r>
              <a:rPr dirty="0"/>
              <a:t>(v).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Example: Rotation in 2D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R(θ) = [</a:t>
            </a:r>
            <a:r>
              <a:rPr dirty="0" err="1"/>
              <a:t>cosθ</a:t>
            </a:r>
            <a:r>
              <a:rPr dirty="0"/>
              <a:t>  -</a:t>
            </a:r>
            <a:r>
              <a:rPr dirty="0" err="1"/>
              <a:t>sinθ</a:t>
            </a:r>
            <a:r>
              <a:rPr dirty="0"/>
              <a:t>; </a:t>
            </a:r>
            <a:r>
              <a:rPr dirty="0" err="1"/>
              <a:t>sinθ</a:t>
            </a:r>
            <a:r>
              <a:rPr dirty="0"/>
              <a:t>  </a:t>
            </a:r>
            <a:r>
              <a:rPr dirty="0" err="1"/>
              <a:t>cosθ</a:t>
            </a:r>
            <a:r>
              <a:rPr dirty="0"/>
              <a:t>].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b="1" i="1" dirty="0">
                <a:latin typeface="Arial Rounded MT Bold" panose="020F0704030504030204" pitchFamily="34" charset="0"/>
              </a:rPr>
              <a:t>Determinants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dirty="0"/>
              <a:t>Determinant measures the scaling factor of a transformation.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If det(A) = 0 → Matrix is singular (not invertible).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If det(A) ≠ 0 → Transformation preserves dimensionality.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Example: det([[2,1],[1,2]]) = 3.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>
            <a:normAutofit fontScale="90000"/>
          </a:bodyPr>
          <a:lstStyle/>
          <a:p>
            <a:r>
              <a:rPr b="1" i="1" dirty="0">
                <a:latin typeface="Arial Rounded MT Bold" panose="020F0704030504030204" pitchFamily="34" charset="0"/>
              </a:rPr>
              <a:t>Eigenvalues and Eigenvectors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Definition: Av = </a:t>
            </a:r>
            <a:r>
              <a:rPr dirty="0" err="1"/>
              <a:t>λv</a:t>
            </a:r>
            <a:r>
              <a:rPr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λ = eigenvalue, v = eigenvector.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Show how matrix stretches vectors along certain directions.</a:t>
            </a:r>
          </a:p>
          <a:p>
            <a:endParaRPr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Example: A = [[2,1],[1,2]] → λ = 3,1.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b="1" i="1" dirty="0">
                <a:latin typeface="Arial Rounded MT Bold" panose="020F0704030504030204" pitchFamily="34" charset="0"/>
              </a:rPr>
              <a:t>Diagonalization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514350" indent="-514350">
              <a:buFont typeface="+mj-lt"/>
              <a:buAutoNum type="alphaLcPeriod"/>
            </a:pPr>
            <a:r>
              <a:rPr dirty="0"/>
              <a:t>A = PDP⁻¹, where D is diagonal matrix of eigenvalues.</a:t>
            </a:r>
          </a:p>
          <a:p>
            <a:pPr marL="514350" indent="-514350">
              <a:buFont typeface="+mj-lt"/>
              <a:buAutoNum type="alphaLcPeriod"/>
            </a:pPr>
            <a:r>
              <a:rPr dirty="0"/>
              <a:t>Simplifies computations of powers of A.</a:t>
            </a:r>
          </a:p>
          <a:p>
            <a:pPr marL="514350" indent="-514350">
              <a:buFont typeface="+mj-lt"/>
              <a:buAutoNum type="alphaLcPeriod"/>
            </a:pPr>
            <a:r>
              <a:rPr dirty="0"/>
              <a:t>Useful in solving systems of differential equations.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616</Words>
  <Application>Microsoft Office PowerPoint</Application>
  <PresentationFormat>On-screen Show (4:3)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Rounded MT Bold</vt:lpstr>
      <vt:lpstr>Calibri</vt:lpstr>
      <vt:lpstr>Office Theme</vt:lpstr>
      <vt:lpstr>Linear Algebra: Concepts and Applications</vt:lpstr>
      <vt:lpstr>Introduction</vt:lpstr>
      <vt:lpstr>Scalars, Vectors, and Matrices</vt:lpstr>
      <vt:lpstr>Vector Spaces</vt:lpstr>
      <vt:lpstr>Linear Combinations and Span</vt:lpstr>
      <vt:lpstr>Linear Transformations</vt:lpstr>
      <vt:lpstr>Determinants</vt:lpstr>
      <vt:lpstr>Eigenvalues and Eigenvectors</vt:lpstr>
      <vt:lpstr>Diagonalization</vt:lpstr>
      <vt:lpstr>Singular Value Decomposition (SVD)</vt:lpstr>
      <vt:lpstr>Engineering Application: PCA</vt:lpstr>
      <vt:lpstr>Worked Example: Eigenvalues</vt:lpstr>
      <vt:lpstr>Summary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SARBAJIT SAHA</cp:lastModifiedBy>
  <cp:revision>2</cp:revision>
  <dcterms:created xsi:type="dcterms:W3CDTF">2013-01-27T09:14:16Z</dcterms:created>
  <dcterms:modified xsi:type="dcterms:W3CDTF">2025-09-17T06:16:07Z</dcterms:modified>
  <cp:category/>
</cp:coreProperties>
</file>