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notesMasterIdLst>
    <p:notesMasterId r:id="rId17"/>
  </p:notesMasterIdLst>
  <p:sldIdLst>
    <p:sldId id="261" r:id="rId2"/>
    <p:sldId id="269" r:id="rId3"/>
    <p:sldId id="262" r:id="rId4"/>
    <p:sldId id="270" r:id="rId5"/>
    <p:sldId id="256" r:id="rId6"/>
    <p:sldId id="258" r:id="rId7"/>
    <p:sldId id="263" r:id="rId8"/>
    <p:sldId id="264" r:id="rId9"/>
    <p:sldId id="265" r:id="rId10"/>
    <p:sldId id="266" r:id="rId11"/>
    <p:sldId id="267" r:id="rId12"/>
    <p:sldId id="257" r:id="rId13"/>
    <p:sldId id="268" r:id="rId14"/>
    <p:sldId id="271"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5C8498"/>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00" autoAdjust="0"/>
  </p:normalViewPr>
  <p:slideViewPr>
    <p:cSldViewPr snapToGrid="0">
      <p:cViewPr varScale="1">
        <p:scale>
          <a:sx n="67" d="100"/>
          <a:sy n="67" d="100"/>
        </p:scale>
        <p:origin x="644"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7A084-9564-4975-9FCE-F72D490248F0}" type="datetimeFigureOut">
              <a:rPr lang="en-IN" smtClean="0"/>
              <a:t>19-12-2021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AC765-C370-4B98-8679-239440EF530B}" type="slidenum">
              <a:rPr lang="en-IN" smtClean="0"/>
              <a:t>‹#›</a:t>
            </a:fld>
            <a:endParaRPr lang="en-IN"/>
          </a:p>
        </p:txBody>
      </p:sp>
    </p:spTree>
    <p:extLst>
      <p:ext uri="{BB962C8B-B14F-4D97-AF65-F5344CB8AC3E}">
        <p14:creationId xmlns:p14="http://schemas.microsoft.com/office/powerpoint/2010/main" val="3125708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0BAC765-C370-4B98-8679-239440EF530B}" type="slidenum">
              <a:rPr lang="en-IN" smtClean="0"/>
              <a:t>15</a:t>
            </a:fld>
            <a:endParaRPr lang="en-IN"/>
          </a:p>
        </p:txBody>
      </p:sp>
    </p:spTree>
    <p:extLst>
      <p:ext uri="{BB962C8B-B14F-4D97-AF65-F5344CB8AC3E}">
        <p14:creationId xmlns:p14="http://schemas.microsoft.com/office/powerpoint/2010/main" val="372529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82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217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9386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78503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7094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899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995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1459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497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502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756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749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451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185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3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28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029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12/19/2021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3679393"/>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hyperlink" Target="https://www.geeksforgeeks.org/divide-and-conquer-introduction/"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83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2425" y="622520"/>
            <a:ext cx="11696700" cy="3473230"/>
          </a:xfrm>
        </p:spPr>
        <p:txBody>
          <a:bodyPr>
            <a:normAutofit/>
          </a:bodyPr>
          <a:lstStyle/>
          <a:p>
            <a:r>
              <a:rPr lang="en-IN" sz="66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IN" sz="8000" dirty="0">
                <a:solidFill>
                  <a:srgbClr val="FFC000"/>
                </a:solidFill>
                <a:latin typeface="Stencil" panose="040409050D0802020404" pitchFamily="82" charset="0"/>
                <a:cs typeface="Times New Roman" panose="02020603050405020304" pitchFamily="18" charset="0"/>
              </a:rPr>
              <a:t>PROJECT ON </a:t>
            </a:r>
            <a:br>
              <a:rPr lang="en-IN" sz="8000" dirty="0">
                <a:solidFill>
                  <a:srgbClr val="FFC000"/>
                </a:solidFill>
                <a:latin typeface="Stencil" panose="040409050D0802020404" pitchFamily="82" charset="0"/>
                <a:cs typeface="Times New Roman" panose="02020603050405020304" pitchFamily="18" charset="0"/>
              </a:rPr>
            </a:br>
            <a:r>
              <a:rPr lang="en-IN" sz="8000" dirty="0">
                <a:solidFill>
                  <a:srgbClr val="FFC000"/>
                </a:solidFill>
                <a:latin typeface="Stencil" panose="040409050D0802020404" pitchFamily="82" charset="0"/>
                <a:cs typeface="Times New Roman" panose="02020603050405020304" pitchFamily="18" charset="0"/>
              </a:rPr>
              <a:t>SORTING VISUALIZER</a:t>
            </a:r>
            <a:endParaRPr lang="en-IN" sz="6600" dirty="0">
              <a:solidFill>
                <a:srgbClr val="FFC000"/>
              </a:solidFill>
              <a:latin typeface="Stencil" panose="040409050D0802020404" pitchFamily="82" charset="0"/>
              <a:cs typeface="Times New Roman" panose="02020603050405020304" pitchFamily="18" charset="0"/>
            </a:endParaRPr>
          </a:p>
        </p:txBody>
      </p:sp>
      <p:sp>
        <p:nvSpPr>
          <p:cNvPr id="5" name="Text Placeholder 4"/>
          <p:cNvSpPr>
            <a:spLocks noGrp="1"/>
          </p:cNvSpPr>
          <p:nvPr>
            <p:ph type="body" sz="half" idx="2"/>
          </p:nvPr>
        </p:nvSpPr>
        <p:spPr>
          <a:xfrm>
            <a:off x="7820024" y="5553075"/>
            <a:ext cx="6657975" cy="908050"/>
          </a:xfrm>
        </p:spPr>
        <p:txBody>
          <a:bodyPr>
            <a:normAutofit fontScale="25000" lnSpcReduction="20000"/>
          </a:bodyPr>
          <a:lstStyle/>
          <a:p>
            <a:r>
              <a:rPr lang="en-IN" sz="6400" b="1" dirty="0">
                <a:solidFill>
                  <a:srgbClr val="FFFF00"/>
                </a:solidFill>
                <a:latin typeface="Segoe Script" panose="030B0504020000000003" pitchFamily="66" charset="0"/>
              </a:rPr>
              <a:t>DONE BY:-SURYADEEP SEN</a:t>
            </a:r>
          </a:p>
          <a:p>
            <a:r>
              <a:rPr lang="en-IN" sz="6400" b="1" dirty="0">
                <a:solidFill>
                  <a:srgbClr val="FFFF00"/>
                </a:solidFill>
                <a:latin typeface="Segoe Script" panose="030B0504020000000003" pitchFamily="66" charset="0"/>
              </a:rPr>
              <a:t>               SARBANANDA MAJI.</a:t>
            </a:r>
          </a:p>
          <a:p>
            <a:r>
              <a:rPr lang="en-IN" sz="6400" b="1" dirty="0">
                <a:solidFill>
                  <a:srgbClr val="92D050"/>
                </a:solidFill>
                <a:latin typeface="Segoe Script" panose="030B0504020000000003" pitchFamily="66" charset="0"/>
              </a:rPr>
              <a:t>CSE,3</a:t>
            </a:r>
            <a:r>
              <a:rPr lang="en-IN" sz="6400" b="1" baseline="30000" dirty="0">
                <a:solidFill>
                  <a:srgbClr val="92D050"/>
                </a:solidFill>
                <a:latin typeface="Segoe Script" panose="030B0504020000000003" pitchFamily="66" charset="0"/>
              </a:rPr>
              <a:t>RD</a:t>
            </a:r>
            <a:r>
              <a:rPr lang="en-IN" sz="6400" b="1" dirty="0">
                <a:solidFill>
                  <a:srgbClr val="92D050"/>
                </a:solidFill>
                <a:latin typeface="Segoe Script" panose="030B0504020000000003" pitchFamily="66" charset="0"/>
              </a:rPr>
              <a:t> YEAR.</a:t>
            </a:r>
          </a:p>
          <a:p>
            <a:r>
              <a:rPr lang="en-IN" sz="6400" b="1" dirty="0">
                <a:solidFill>
                  <a:srgbClr val="92D050"/>
                </a:solidFill>
                <a:latin typeface="Segoe Script" panose="030B0504020000000003" pitchFamily="66" charset="0"/>
              </a:rPr>
              <a:t>ASANSOL ENGINEERING COLLEGE</a:t>
            </a:r>
            <a:r>
              <a:rPr lang="en-IN" dirty="0">
                <a:latin typeface="Bradley Hand ITC" panose="03070402050302030203" pitchFamily="66" charset="0"/>
              </a:rPr>
              <a:t>.</a:t>
            </a:r>
          </a:p>
        </p:txBody>
      </p:sp>
      <p:pic>
        <p:nvPicPr>
          <p:cNvPr id="3" name="Picture 2">
            <a:extLst>
              <a:ext uri="{FF2B5EF4-FFF2-40B4-BE49-F238E27FC236}">
                <a16:creationId xmlns:a16="http://schemas.microsoft.com/office/drawing/2014/main" id="{2361AF78-A625-4E4D-A130-56948403CE9E}"/>
              </a:ext>
            </a:extLst>
          </p:cNvPr>
          <p:cNvPicPr>
            <a:picLocks noChangeAspect="1"/>
          </p:cNvPicPr>
          <p:nvPr/>
        </p:nvPicPr>
        <p:blipFill>
          <a:blip r:embed="rId2"/>
          <a:stretch>
            <a:fillRect/>
          </a:stretch>
        </p:blipFill>
        <p:spPr>
          <a:xfrm>
            <a:off x="1628777" y="3302000"/>
            <a:ext cx="3810000" cy="28575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656154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228" y="330024"/>
            <a:ext cx="7541537" cy="642795"/>
          </a:xfrm>
        </p:spPr>
        <p:txBody>
          <a:bodyPr>
            <a:normAutofit/>
          </a:bodyPr>
          <a:lstStyle/>
          <a:p>
            <a:pPr marL="685800" indent="-685800">
              <a:buFont typeface="Wingdings" panose="05000000000000000000" pitchFamily="2" charset="2"/>
              <a:buChar char="Ø"/>
            </a:pPr>
            <a:r>
              <a:rPr lang="en-IN" sz="3200" dirty="0">
                <a:solidFill>
                  <a:srgbClr val="FFFF00"/>
                </a:solidFill>
                <a:effectLst>
                  <a:outerShdw blurRad="38100" dist="38100" dir="2700000" algn="tl">
                    <a:srgbClr val="000000">
                      <a:alpha val="43137"/>
                    </a:srgbClr>
                  </a:outerShdw>
                </a:effectLst>
                <a:latin typeface="Eras Bold ITC" panose="020B0907030504020204" pitchFamily="34" charset="0"/>
              </a:rPr>
              <a:t>QUICK</a:t>
            </a:r>
            <a:r>
              <a:rPr lang="en-IN" sz="3200" dirty="0">
                <a:solidFill>
                  <a:schemeClr val="bg1"/>
                </a:solidFill>
                <a:effectLst>
                  <a:outerShdw blurRad="38100" dist="38100" dir="2700000" algn="tl">
                    <a:srgbClr val="000000">
                      <a:alpha val="43137"/>
                    </a:srgbClr>
                  </a:outerShdw>
                </a:effectLst>
                <a:latin typeface="Eras Bold ITC" panose="020B0907030504020204" pitchFamily="34" charset="0"/>
              </a:rPr>
              <a:t> </a:t>
            </a:r>
            <a:r>
              <a:rPr lang="en-IN" sz="3200" dirty="0">
                <a:solidFill>
                  <a:srgbClr val="FFFF00"/>
                </a:solidFill>
                <a:effectLst>
                  <a:outerShdw blurRad="38100" dist="38100" dir="2700000" algn="tl">
                    <a:srgbClr val="000000">
                      <a:alpha val="43137"/>
                    </a:srgbClr>
                  </a:outerShdw>
                </a:effectLst>
                <a:latin typeface="Eras Bold ITC" panose="020B0907030504020204" pitchFamily="34" charset="0"/>
              </a:rPr>
              <a:t>SORT</a:t>
            </a:r>
          </a:p>
        </p:txBody>
      </p:sp>
      <p:sp>
        <p:nvSpPr>
          <p:cNvPr id="3" name="Subtitle 2"/>
          <p:cNvSpPr>
            <a:spLocks noGrp="1"/>
          </p:cNvSpPr>
          <p:nvPr>
            <p:ph type="subTitle" idx="1"/>
          </p:nvPr>
        </p:nvSpPr>
        <p:spPr>
          <a:xfrm>
            <a:off x="437584" y="1322664"/>
            <a:ext cx="11316832" cy="2815627"/>
          </a:xfrm>
        </p:spPr>
        <p:txBody>
          <a:bodyPr>
            <a:normAutofit/>
          </a:bodyPr>
          <a:lstStyle/>
          <a:p>
            <a:r>
              <a:rPr lang="en-IN" dirty="0"/>
              <a:t> </a:t>
            </a:r>
            <a:r>
              <a:rPr lang="en-IN" b="1" dirty="0">
                <a:solidFill>
                  <a:schemeClr val="tx1"/>
                </a:solidFill>
                <a:latin typeface="Segoe UI Black" panose="020B0A02040204020203" pitchFamily="34" charset="0"/>
                <a:ea typeface="Segoe UI Black" panose="020B0A02040204020203" pitchFamily="34" charset="0"/>
              </a:rPr>
              <a:t>Quick Sort is a Divide and Conquer algorithm. It picks an element as pivot and partitions the given array around the picked pivot. There are many different versions of quick Sort that pick pivot in different ways. </a:t>
            </a:r>
          </a:p>
          <a:p>
            <a:pPr marL="342900" lvl="0" indent="-342900">
              <a:buFont typeface="Wingdings" panose="05000000000000000000" pitchFamily="2" charset="2"/>
              <a:buChar char="v"/>
            </a:pPr>
            <a:r>
              <a:rPr lang="en-IN" b="1" dirty="0">
                <a:solidFill>
                  <a:schemeClr val="tx1"/>
                </a:solidFill>
                <a:latin typeface="Segoe UI Black" panose="020B0A02040204020203" pitchFamily="34" charset="0"/>
                <a:ea typeface="Segoe UI Black" panose="020B0A02040204020203" pitchFamily="34" charset="0"/>
              </a:rPr>
              <a:t>Always pick first element as pivot.</a:t>
            </a:r>
          </a:p>
          <a:p>
            <a:pPr marL="342900" lvl="0" indent="-342900">
              <a:buFont typeface="Wingdings" panose="05000000000000000000" pitchFamily="2" charset="2"/>
              <a:buChar char="v"/>
            </a:pPr>
            <a:r>
              <a:rPr lang="en-IN" b="1" dirty="0">
                <a:solidFill>
                  <a:schemeClr val="tx1"/>
                </a:solidFill>
                <a:latin typeface="Segoe UI Black" panose="020B0A02040204020203" pitchFamily="34" charset="0"/>
                <a:ea typeface="Segoe UI Black" panose="020B0A02040204020203" pitchFamily="34" charset="0"/>
              </a:rPr>
              <a:t>Always pick last element as pivot (implemented below)</a:t>
            </a:r>
          </a:p>
          <a:p>
            <a:pPr marL="342900" lvl="0" indent="-342900">
              <a:buFont typeface="Wingdings" panose="05000000000000000000" pitchFamily="2" charset="2"/>
              <a:buChar char="v"/>
            </a:pPr>
            <a:r>
              <a:rPr lang="en-IN" b="1" dirty="0">
                <a:solidFill>
                  <a:schemeClr val="tx1"/>
                </a:solidFill>
                <a:latin typeface="Segoe UI Black" panose="020B0A02040204020203" pitchFamily="34" charset="0"/>
                <a:ea typeface="Segoe UI Black" panose="020B0A02040204020203" pitchFamily="34" charset="0"/>
              </a:rPr>
              <a:t>Pick a random element as pivot.</a:t>
            </a:r>
          </a:p>
          <a:p>
            <a:pPr marL="342900" lvl="0" indent="-342900">
              <a:buFont typeface="Wingdings" panose="05000000000000000000" pitchFamily="2" charset="2"/>
              <a:buChar char="v"/>
            </a:pPr>
            <a:r>
              <a:rPr lang="en-IN" b="1" dirty="0">
                <a:solidFill>
                  <a:schemeClr val="tx1"/>
                </a:solidFill>
                <a:latin typeface="Segoe UI Black" panose="020B0A02040204020203" pitchFamily="34" charset="0"/>
                <a:ea typeface="Segoe UI Black" panose="020B0A02040204020203" pitchFamily="34" charset="0"/>
              </a:rPr>
              <a:t>Pick median as pivot.</a:t>
            </a:r>
          </a:p>
        </p:txBody>
      </p:sp>
      <p:pic>
        <p:nvPicPr>
          <p:cNvPr id="5" name="Picture 4">
            <a:extLst>
              <a:ext uri="{FF2B5EF4-FFF2-40B4-BE49-F238E27FC236}">
                <a16:creationId xmlns:a16="http://schemas.microsoft.com/office/drawing/2014/main" id="{D7387015-4711-47A1-BECD-6D3DA8D81133}"/>
              </a:ext>
            </a:extLst>
          </p:cNvPr>
          <p:cNvPicPr>
            <a:picLocks noChangeAspect="1"/>
          </p:cNvPicPr>
          <p:nvPr/>
        </p:nvPicPr>
        <p:blipFill>
          <a:blip r:embed="rId2"/>
          <a:stretch>
            <a:fillRect/>
          </a:stretch>
        </p:blipFill>
        <p:spPr>
          <a:xfrm>
            <a:off x="5672488" y="4215293"/>
            <a:ext cx="5310891" cy="1770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FAC4B16F-7E2D-4777-AEFB-CA9B22A8B1E1}"/>
              </a:ext>
            </a:extLst>
          </p:cNvPr>
          <p:cNvSpPr txBox="1"/>
          <p:nvPr/>
        </p:nvSpPr>
        <p:spPr>
          <a:xfrm>
            <a:off x="269507" y="4740734"/>
            <a:ext cx="4899259" cy="461665"/>
          </a:xfrm>
          <a:prstGeom prst="rect">
            <a:avLst/>
          </a:prstGeom>
          <a:noFill/>
        </p:spPr>
        <p:txBody>
          <a:bodyPr wrap="square">
            <a:spAutoFit/>
          </a:bodyPr>
          <a:lstStyle/>
          <a:p>
            <a:r>
              <a:rPr lang="en-US" sz="2400" dirty="0">
                <a:solidFill>
                  <a:schemeClr val="tx1"/>
                </a:solidFill>
                <a:latin typeface="Arial Rounded MT Bold" panose="020F0704030504030204" pitchFamily="34" charset="0"/>
                <a:ea typeface="Segoe UI Black" panose="020B0A02040204020203" pitchFamily="34" charset="0"/>
              </a:rPr>
              <a:t>Time Complexity :-  O(N*</a:t>
            </a:r>
            <a:r>
              <a:rPr lang="en-US" sz="2400" dirty="0">
                <a:latin typeface="Arial Rounded MT Bold" panose="020F0704030504030204" pitchFamily="34" charset="0"/>
                <a:ea typeface="Segoe UI Black" panose="020B0A02040204020203" pitchFamily="34" charset="0"/>
              </a:rPr>
              <a:t>log(N)</a:t>
            </a:r>
            <a:r>
              <a:rPr lang="en-US" sz="2400" dirty="0">
                <a:solidFill>
                  <a:schemeClr val="tx1"/>
                </a:solidFill>
                <a:latin typeface="Arial Rounded MT Bold" panose="020F0704030504030204" pitchFamily="34" charset="0"/>
                <a:ea typeface="Segoe UI Black" panose="020B0A02040204020203" pitchFamily="34" charset="0"/>
              </a:rPr>
              <a:t>)</a:t>
            </a:r>
            <a:endParaRPr lang="en-IN" sz="2400" dirty="0">
              <a:solidFill>
                <a:schemeClr val="tx1"/>
              </a:solidFill>
              <a:latin typeface="Arial Rounded MT Bold" panose="020F0704030504030204" pitchFamily="34" charset="0"/>
              <a:ea typeface="Segoe UI Black" panose="020B0A02040204020203" pitchFamily="34" charset="0"/>
            </a:endParaRPr>
          </a:p>
        </p:txBody>
      </p:sp>
    </p:spTree>
    <p:extLst>
      <p:ext uri="{BB962C8B-B14F-4D97-AF65-F5344CB8AC3E}">
        <p14:creationId xmlns:p14="http://schemas.microsoft.com/office/powerpoint/2010/main" val="299297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925" y="346510"/>
            <a:ext cx="7957996" cy="787650"/>
          </a:xfrm>
        </p:spPr>
        <p:txBody>
          <a:bodyPr>
            <a:normAutofit/>
          </a:bodyPr>
          <a:lstStyle/>
          <a:p>
            <a:pPr marL="685800" indent="-685800">
              <a:buFont typeface="Wingdings" panose="05000000000000000000" pitchFamily="2" charset="2"/>
              <a:buChar char="Ø"/>
            </a:pPr>
            <a:r>
              <a:rPr lang="en-IN" sz="3200" dirty="0">
                <a:solidFill>
                  <a:srgbClr val="FFFF00"/>
                </a:solidFill>
                <a:effectLst>
                  <a:outerShdw blurRad="38100" dist="38100" dir="2700000" algn="tl">
                    <a:srgbClr val="000000">
                      <a:alpha val="43137"/>
                    </a:srgbClr>
                  </a:outerShdw>
                </a:effectLst>
                <a:latin typeface="Eras Bold ITC" panose="020B0907030504020204" pitchFamily="34" charset="0"/>
              </a:rPr>
              <a:t>MERGE</a:t>
            </a:r>
            <a:r>
              <a:rPr lang="en-IN" sz="3200" dirty="0">
                <a:solidFill>
                  <a:schemeClr val="bg1"/>
                </a:solidFill>
                <a:effectLst>
                  <a:outerShdw blurRad="38100" dist="38100" dir="2700000" algn="tl">
                    <a:srgbClr val="000000">
                      <a:alpha val="43137"/>
                    </a:srgbClr>
                  </a:outerShdw>
                </a:effectLst>
                <a:latin typeface="Eras Bold ITC" panose="020B0907030504020204" pitchFamily="34" charset="0"/>
              </a:rPr>
              <a:t> </a:t>
            </a:r>
            <a:r>
              <a:rPr lang="en-IN" sz="3200" dirty="0">
                <a:solidFill>
                  <a:srgbClr val="FFFF00"/>
                </a:solidFill>
                <a:effectLst>
                  <a:outerShdw blurRad="38100" dist="38100" dir="2700000" algn="tl">
                    <a:srgbClr val="000000">
                      <a:alpha val="43137"/>
                    </a:srgbClr>
                  </a:outerShdw>
                </a:effectLst>
                <a:latin typeface="Eras Bold ITC" panose="020B0907030504020204" pitchFamily="34" charset="0"/>
              </a:rPr>
              <a:t>SORT</a:t>
            </a:r>
          </a:p>
        </p:txBody>
      </p:sp>
      <p:sp>
        <p:nvSpPr>
          <p:cNvPr id="3" name="Subtitle 2"/>
          <p:cNvSpPr>
            <a:spLocks noGrp="1"/>
          </p:cNvSpPr>
          <p:nvPr>
            <p:ph type="subTitle" idx="1"/>
          </p:nvPr>
        </p:nvSpPr>
        <p:spPr>
          <a:xfrm>
            <a:off x="526244" y="1386037"/>
            <a:ext cx="10601608" cy="2213811"/>
          </a:xfrm>
        </p:spPr>
        <p:txBody>
          <a:bodyPr>
            <a:normAutofit/>
          </a:bodyPr>
          <a:lstStyle/>
          <a:p>
            <a:r>
              <a:rPr lang="en-US" sz="2400" b="1" i="0" dirty="0">
                <a:solidFill>
                  <a:schemeClr val="tx1">
                    <a:lumMod val="95000"/>
                  </a:schemeClr>
                </a:solidFill>
                <a:effectLst>
                  <a:outerShdw blurRad="38100" dist="38100" dir="2700000" algn="tl">
                    <a:srgbClr val="000000">
                      <a:alpha val="43137"/>
                    </a:srgbClr>
                  </a:outerShdw>
                </a:effectLst>
                <a:latin typeface="Perpetua" panose="02020502060401020303" pitchFamily="18" charset="0"/>
              </a:rPr>
              <a:t>Merge sort is one of the most efficient sorting algorithms.</a:t>
            </a:r>
          </a:p>
          <a:p>
            <a:r>
              <a:rPr lang="en-US" sz="2400" b="1" i="0" dirty="0">
                <a:solidFill>
                  <a:schemeClr val="tx1">
                    <a:lumMod val="95000"/>
                  </a:schemeClr>
                </a:solidFill>
                <a:effectLst>
                  <a:outerShdw blurRad="38100" dist="38100" dir="2700000" algn="tl">
                    <a:srgbClr val="000000">
                      <a:alpha val="43137"/>
                    </a:srgbClr>
                  </a:outerShdw>
                </a:effectLst>
                <a:latin typeface="Perpetua" panose="02020502060401020303" pitchFamily="18" charset="0"/>
              </a:rPr>
              <a:t>It works on the principle of </a:t>
            </a:r>
            <a:r>
              <a:rPr lang="en-IN" sz="2400" b="1" u="sng" dirty="0">
                <a:solidFill>
                  <a:schemeClr val="tx1"/>
                </a:solidFill>
                <a:effectLst>
                  <a:outerShdw blurRad="38100" dist="38100" dir="2700000" algn="tl">
                    <a:srgbClr val="000000">
                      <a:alpha val="43137"/>
                    </a:srgbClr>
                  </a:outerShdw>
                </a:effectLst>
                <a:latin typeface="Perpetua" panose="02020502060401020303" pitchFamily="18" charset="0"/>
                <a:ea typeface="Segoe UI Black" panose="020B0A02040204020203" pitchFamily="34" charset="0"/>
                <a:hlinkClick r:id="rId2">
                  <a:extLst>
                    <a:ext uri="{A12FA001-AC4F-418D-AE19-62706E023703}">
                      <ahyp:hlinkClr xmlns:ahyp="http://schemas.microsoft.com/office/drawing/2018/hyperlinkcolor" val="tx"/>
                    </a:ext>
                  </a:extLst>
                </a:hlinkClick>
              </a:rPr>
              <a:t>Divide and Conquer</a:t>
            </a:r>
            <a:r>
              <a:rPr lang="en-IN" sz="2400" b="1" dirty="0">
                <a:solidFill>
                  <a:schemeClr val="tx1"/>
                </a:solidFill>
                <a:effectLst>
                  <a:outerShdw blurRad="38100" dist="38100" dir="2700000" algn="tl">
                    <a:srgbClr val="000000">
                      <a:alpha val="43137"/>
                    </a:srgbClr>
                  </a:outerShdw>
                </a:effectLst>
                <a:latin typeface="Perpetua" panose="02020502060401020303" pitchFamily="18" charset="0"/>
                <a:ea typeface="Segoe UI Black" panose="020B0A02040204020203" pitchFamily="34" charset="0"/>
              </a:rPr>
              <a:t> algorithm.</a:t>
            </a:r>
          </a:p>
          <a:p>
            <a:r>
              <a:rPr lang="en-IN" sz="2400" b="1" dirty="0">
                <a:solidFill>
                  <a:schemeClr val="tx1"/>
                </a:solidFill>
                <a:effectLst>
                  <a:outerShdw blurRad="38100" dist="38100" dir="2700000" algn="tl">
                    <a:srgbClr val="000000">
                      <a:alpha val="43137"/>
                    </a:srgbClr>
                  </a:outerShdw>
                </a:effectLst>
                <a:latin typeface="Perpetua" panose="02020502060401020303" pitchFamily="18" charset="0"/>
                <a:ea typeface="Segoe UI Black" panose="020B0A02040204020203" pitchFamily="34" charset="0"/>
              </a:rPr>
              <a:t> It divides the input array into two halves, calls itself for the two halves, and then merges the two sorted halves.</a:t>
            </a:r>
            <a:r>
              <a:rPr lang="en-IN" sz="2400" b="1" dirty="0">
                <a:solidFill>
                  <a:schemeClr val="tx1">
                    <a:lumMod val="95000"/>
                  </a:schemeClr>
                </a:solidFill>
                <a:effectLst>
                  <a:outerShdw blurRad="38100" dist="38100" dir="2700000" algn="tl">
                    <a:srgbClr val="000000">
                      <a:alpha val="43137"/>
                    </a:srgbClr>
                  </a:outerShdw>
                </a:effectLst>
                <a:latin typeface="Perpetua" panose="02020502060401020303" pitchFamily="18" charset="0"/>
                <a:ea typeface="Segoe UI Black" panose="020B0A02040204020203" pitchFamily="34" charset="0"/>
              </a:rPr>
              <a:t> </a:t>
            </a:r>
          </a:p>
        </p:txBody>
      </p:sp>
      <p:pic>
        <p:nvPicPr>
          <p:cNvPr id="5" name="Picture 4">
            <a:extLst>
              <a:ext uri="{FF2B5EF4-FFF2-40B4-BE49-F238E27FC236}">
                <a16:creationId xmlns:a16="http://schemas.microsoft.com/office/drawing/2014/main" id="{802469EC-30C5-49BF-9FD3-55302A5A6532}"/>
              </a:ext>
            </a:extLst>
          </p:cNvPr>
          <p:cNvPicPr>
            <a:picLocks noChangeAspect="1"/>
          </p:cNvPicPr>
          <p:nvPr/>
        </p:nvPicPr>
        <p:blipFill>
          <a:blip r:embed="rId3"/>
          <a:stretch>
            <a:fillRect/>
          </a:stretch>
        </p:blipFill>
        <p:spPr>
          <a:xfrm>
            <a:off x="5827048" y="3513221"/>
            <a:ext cx="4478869" cy="2687321"/>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C22DCC82-6E4C-4367-80B9-55C8F4BD1A21}"/>
              </a:ext>
            </a:extLst>
          </p:cNvPr>
          <p:cNvSpPr txBox="1"/>
          <p:nvPr/>
        </p:nvSpPr>
        <p:spPr>
          <a:xfrm>
            <a:off x="526243" y="3851725"/>
            <a:ext cx="4844653" cy="461665"/>
          </a:xfrm>
          <a:prstGeom prst="rect">
            <a:avLst/>
          </a:prstGeom>
          <a:noFill/>
        </p:spPr>
        <p:txBody>
          <a:bodyPr wrap="square">
            <a:spAutoFit/>
          </a:bodyPr>
          <a:lstStyle/>
          <a:p>
            <a:r>
              <a:rPr lang="en-US" sz="2400" dirty="0">
                <a:solidFill>
                  <a:schemeClr val="tx1"/>
                </a:solidFill>
                <a:latin typeface="Arial Rounded MT Bold" panose="020F0704030504030204" pitchFamily="34" charset="0"/>
                <a:ea typeface="Segoe UI Black" panose="020B0A02040204020203" pitchFamily="34" charset="0"/>
              </a:rPr>
              <a:t>Time Complexity :-  O(</a:t>
            </a:r>
            <a:r>
              <a:rPr lang="en-US" sz="2400" dirty="0" err="1">
                <a:solidFill>
                  <a:schemeClr val="tx1"/>
                </a:solidFill>
                <a:latin typeface="Arial Rounded MT Bold" panose="020F0704030504030204" pitchFamily="34" charset="0"/>
                <a:ea typeface="Segoe UI Black" panose="020B0A02040204020203" pitchFamily="34" charset="0"/>
              </a:rPr>
              <a:t>N</a:t>
            </a:r>
            <a:r>
              <a:rPr lang="en-US" sz="2400" dirty="0" err="1">
                <a:latin typeface="Arial Rounded MT Bold" panose="020F0704030504030204" pitchFamily="34" charset="0"/>
                <a:ea typeface="Segoe UI Black" panose="020B0A02040204020203" pitchFamily="34" charset="0"/>
              </a:rPr>
              <a:t>log</a:t>
            </a:r>
            <a:r>
              <a:rPr lang="en-US" sz="2400" dirty="0">
                <a:latin typeface="Arial Rounded MT Bold" panose="020F0704030504030204" pitchFamily="34" charset="0"/>
                <a:ea typeface="Segoe UI Black" panose="020B0A02040204020203" pitchFamily="34" charset="0"/>
              </a:rPr>
              <a:t>(N)</a:t>
            </a:r>
            <a:r>
              <a:rPr lang="en-US" sz="2400" dirty="0">
                <a:solidFill>
                  <a:schemeClr val="tx1"/>
                </a:solidFill>
                <a:latin typeface="Arial Rounded MT Bold" panose="020F0704030504030204" pitchFamily="34" charset="0"/>
                <a:ea typeface="Segoe UI Black" panose="020B0A02040204020203" pitchFamily="34" charset="0"/>
              </a:rPr>
              <a:t>)</a:t>
            </a:r>
            <a:endParaRPr lang="en-IN" sz="2400" dirty="0">
              <a:solidFill>
                <a:schemeClr val="tx1"/>
              </a:solidFill>
              <a:latin typeface="Arial Rounded MT Bold" panose="020F0704030504030204" pitchFamily="34" charset="0"/>
              <a:ea typeface="Segoe UI Black" panose="020B0A02040204020203" pitchFamily="34" charset="0"/>
            </a:endParaRPr>
          </a:p>
        </p:txBody>
      </p:sp>
    </p:spTree>
    <p:extLst>
      <p:ext uri="{BB962C8B-B14F-4D97-AF65-F5344CB8AC3E}">
        <p14:creationId xmlns:p14="http://schemas.microsoft.com/office/powerpoint/2010/main" val="2290653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644" y="0"/>
            <a:ext cx="9011837" cy="1034041"/>
          </a:xfrm>
        </p:spPr>
        <p:txBody>
          <a:bodyPr>
            <a:noAutofit/>
          </a:bodyPr>
          <a:lstStyle/>
          <a:p>
            <a:r>
              <a:rPr lang="en-US" sz="4000" i="1" u="sng" dirty="0">
                <a:effectLst>
                  <a:outerShdw blurRad="38100" dist="38100" dir="2700000" algn="tl">
                    <a:srgbClr val="000000">
                      <a:alpha val="43137"/>
                    </a:srgbClr>
                  </a:outerShdw>
                </a:effectLst>
                <a:latin typeface="Arial Black" panose="020B0A04020102020204" pitchFamily="34" charset="0"/>
              </a:rPr>
              <a:t>PROJECT DESCRIPTION </a:t>
            </a:r>
            <a:r>
              <a:rPr lang="en-US" sz="4000" dirty="0">
                <a:latin typeface="Arial Black" panose="020B0A04020102020204" pitchFamily="34" charset="0"/>
              </a:rPr>
              <a:t>:-</a:t>
            </a:r>
            <a:endParaRPr lang="en-IN" sz="4000" dirty="0">
              <a:latin typeface="Arial Black" panose="020B0A04020102020204" pitchFamily="34" charset="0"/>
            </a:endParaRPr>
          </a:p>
        </p:txBody>
      </p:sp>
      <p:sp>
        <p:nvSpPr>
          <p:cNvPr id="3" name="Subtitle 2"/>
          <p:cNvSpPr>
            <a:spLocks noGrp="1"/>
          </p:cNvSpPr>
          <p:nvPr>
            <p:ph type="subTitle" idx="1"/>
          </p:nvPr>
        </p:nvSpPr>
        <p:spPr>
          <a:xfrm>
            <a:off x="213645" y="1202267"/>
            <a:ext cx="10130506" cy="5069382"/>
          </a:xfrm>
        </p:spPr>
        <p:txBody>
          <a:bodyPr>
            <a:normAutofit/>
          </a:bodyPr>
          <a:lstStyle/>
          <a:p>
            <a:r>
              <a:rPr lang="en-IN" sz="2400" b="1" dirty="0">
                <a:solidFill>
                  <a:schemeClr val="accent5">
                    <a:lumMod val="20000"/>
                    <a:lumOff val="80000"/>
                  </a:schemeClr>
                </a:solidFill>
              </a:rPr>
              <a:t> </a:t>
            </a:r>
            <a:r>
              <a:rPr lang="en-IN" b="1" dirty="0">
                <a:solidFill>
                  <a:schemeClr val="accent2">
                    <a:lumMod val="20000"/>
                    <a:lumOff val="80000"/>
                  </a:schemeClr>
                </a:solidFill>
                <a:latin typeface="Perpetua Titling MT" panose="02020502060505020804" pitchFamily="18" charset="0"/>
              </a:rPr>
              <a:t>TO  IMPLEMENT THIS SORTING ALGORITHMS WE HAVE FOCUS ON THE PARTS WHERE ACTUAL SWAPPING AND OTHER KEY FUNCTIONALITIES ARE BEING DONE SO THAT WE CAN VISUALIZE THEM PROPERLY.</a:t>
            </a:r>
          </a:p>
          <a:p>
            <a:r>
              <a:rPr lang="en-IN" b="1" dirty="0">
                <a:solidFill>
                  <a:schemeClr val="accent2">
                    <a:lumMod val="20000"/>
                    <a:lumOff val="80000"/>
                  </a:schemeClr>
                </a:solidFill>
                <a:latin typeface="Perpetua Titling MT" panose="02020502060505020804" pitchFamily="18" charset="0"/>
              </a:rPr>
              <a:t>WE HAVE ALSO GIVEN THE FUNCTIONALITY TO CHANGE THE SPEED OF THE ALGORITHMS ACCORDING TO US.</a:t>
            </a:r>
          </a:p>
          <a:p>
            <a:r>
              <a:rPr lang="en-IN" b="1" dirty="0">
                <a:solidFill>
                  <a:schemeClr val="accent2">
                    <a:lumMod val="20000"/>
                    <a:lumOff val="80000"/>
                  </a:schemeClr>
                </a:solidFill>
                <a:latin typeface="Perpetua Titling MT" panose="02020502060505020804" pitchFamily="18" charset="0"/>
              </a:rPr>
              <a:t>WE CAN CHANGE THE SPEED IN BETWEEN THE SORTING SO THAT WE CAN VISUALIZE IT AND UNDERSTAND IT BETTER. </a:t>
            </a:r>
          </a:p>
          <a:p>
            <a:r>
              <a:rPr lang="en-IN" b="1" dirty="0">
                <a:solidFill>
                  <a:schemeClr val="accent2">
                    <a:lumMod val="20000"/>
                    <a:lumOff val="80000"/>
                  </a:schemeClr>
                </a:solidFill>
                <a:latin typeface="Perpetua Titling MT" panose="02020502060505020804" pitchFamily="18" charset="0"/>
              </a:rPr>
              <a:t>MOREOVER WE CAN ALSO GENERATE NEW ARRAYS BY USING THE NEW ARRAY BUTTON.</a:t>
            </a:r>
          </a:p>
          <a:p>
            <a:r>
              <a:rPr lang="en-IN" b="1" dirty="0">
                <a:solidFill>
                  <a:schemeClr val="accent2">
                    <a:lumMod val="20000"/>
                    <a:lumOff val="80000"/>
                  </a:schemeClr>
                </a:solidFill>
                <a:latin typeface="Perpetua Titling MT" panose="02020502060505020804" pitchFamily="18" charset="0"/>
              </a:rPr>
              <a:t>WHEN WE START TO VISUALIZE ONE SORTING ALGORITHM THE OTHER buttons like size slider &amp; other sorting </a:t>
            </a:r>
            <a:r>
              <a:rPr lang="en-IN" b="1" dirty="0" err="1">
                <a:solidFill>
                  <a:schemeClr val="accent2">
                    <a:lumMod val="20000"/>
                    <a:lumOff val="80000"/>
                  </a:schemeClr>
                </a:solidFill>
                <a:latin typeface="Perpetua Titling MT" panose="02020502060505020804" pitchFamily="18" charset="0"/>
              </a:rPr>
              <a:t>OPtions</a:t>
            </a:r>
            <a:r>
              <a:rPr lang="en-IN" b="1" dirty="0">
                <a:solidFill>
                  <a:schemeClr val="accent2">
                    <a:lumMod val="20000"/>
                    <a:lumOff val="80000"/>
                  </a:schemeClr>
                </a:solidFill>
                <a:latin typeface="Perpetua Titling MT" panose="02020502060505020804" pitchFamily="18" charset="0"/>
              </a:rPr>
              <a:t> ARE DISABLED.</a:t>
            </a:r>
          </a:p>
        </p:txBody>
      </p:sp>
    </p:spTree>
    <p:extLst>
      <p:ext uri="{BB962C8B-B14F-4D97-AF65-F5344CB8AC3E}">
        <p14:creationId xmlns:p14="http://schemas.microsoft.com/office/powerpoint/2010/main" val="3040239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853290"/>
          </a:xfrm>
        </p:spPr>
        <p:txBody>
          <a:bodyPr>
            <a:normAutofit fontScale="90000"/>
          </a:bodyPr>
          <a:lstStyle/>
          <a:p>
            <a:r>
              <a:rPr lang="en-IN" sz="5400" dirty="0">
                <a:latin typeface="Franklin Gothic Heavy" panose="020B0903020102020204" pitchFamily="34" charset="0"/>
              </a:rPr>
              <a:t>PROJECT USAGE :-</a:t>
            </a:r>
          </a:p>
        </p:txBody>
      </p:sp>
      <p:sp>
        <p:nvSpPr>
          <p:cNvPr id="9" name="TextBox 8">
            <a:extLst>
              <a:ext uri="{FF2B5EF4-FFF2-40B4-BE49-F238E27FC236}">
                <a16:creationId xmlns:a16="http://schemas.microsoft.com/office/drawing/2014/main" id="{5AB6D2B9-5093-4A81-AF48-8E3F7A14A7CB}"/>
              </a:ext>
            </a:extLst>
          </p:cNvPr>
          <p:cNvSpPr txBox="1"/>
          <p:nvPr/>
        </p:nvSpPr>
        <p:spPr>
          <a:xfrm>
            <a:off x="684212" y="1820795"/>
            <a:ext cx="8840787" cy="3416320"/>
          </a:xfrm>
          <a:prstGeom prst="rect">
            <a:avLst/>
          </a:prstGeom>
          <a:noFill/>
        </p:spPr>
        <p:txBody>
          <a:bodyPr wrap="square" rtlCol="0">
            <a:spAutoFit/>
          </a:bodyPr>
          <a:lstStyle/>
          <a:p>
            <a:r>
              <a:rPr lang="en-US" sz="2400" dirty="0">
                <a:solidFill>
                  <a:srgbClr val="FFC000"/>
                </a:solidFill>
                <a:latin typeface="Georgia" panose="02040502050405020303" pitchFamily="18" charset="0"/>
              </a:rPr>
              <a:t>It is a basic DSA sorting project where we can visualize different sorting techniques and the basic working of these sorting algorithms. </a:t>
            </a:r>
          </a:p>
          <a:p>
            <a:endParaRPr lang="en-US" sz="2400" dirty="0">
              <a:solidFill>
                <a:srgbClr val="FFC000"/>
              </a:solidFill>
              <a:latin typeface="Georgia" panose="02040502050405020303" pitchFamily="18" charset="0"/>
            </a:endParaRPr>
          </a:p>
          <a:p>
            <a:r>
              <a:rPr lang="en-US" sz="2400" dirty="0">
                <a:solidFill>
                  <a:srgbClr val="FFC000"/>
                </a:solidFill>
                <a:latin typeface="Georgia" panose="02040502050405020303" pitchFamily="18" charset="0"/>
              </a:rPr>
              <a:t>Visualization can motivate the student to learn and understand easily. </a:t>
            </a:r>
          </a:p>
          <a:p>
            <a:endParaRPr lang="en-US" sz="2400" dirty="0">
              <a:solidFill>
                <a:srgbClr val="FFC000"/>
              </a:solidFill>
              <a:latin typeface="Georgia" panose="02040502050405020303" pitchFamily="18" charset="0"/>
            </a:endParaRPr>
          </a:p>
          <a:p>
            <a:r>
              <a:rPr lang="en-US" sz="2400" b="0" i="0" dirty="0">
                <a:solidFill>
                  <a:srgbClr val="FFC000"/>
                </a:solidFill>
                <a:effectLst/>
                <a:latin typeface="-apple-system"/>
              </a:rPr>
              <a:t>I am planning to bring more algorithms in action to visualize and make necessary changes.</a:t>
            </a:r>
            <a:endParaRPr lang="en-IN" sz="2400" dirty="0">
              <a:solidFill>
                <a:srgbClr val="FFC000"/>
              </a:solidFill>
              <a:latin typeface="Georgia" panose="02040502050405020303" pitchFamily="18" charset="0"/>
            </a:endParaRPr>
          </a:p>
        </p:txBody>
      </p:sp>
    </p:spTree>
    <p:extLst>
      <p:ext uri="{BB962C8B-B14F-4D97-AF65-F5344CB8AC3E}">
        <p14:creationId xmlns:p14="http://schemas.microsoft.com/office/powerpoint/2010/main" val="125207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E02B9D-873C-43BA-86B0-1B0267C583D0}"/>
              </a:ext>
            </a:extLst>
          </p:cNvPr>
          <p:cNvSpPr txBox="1"/>
          <p:nvPr/>
        </p:nvSpPr>
        <p:spPr>
          <a:xfrm>
            <a:off x="789272" y="1116530"/>
            <a:ext cx="8845616" cy="3970318"/>
          </a:xfrm>
          <a:prstGeom prst="rect">
            <a:avLst/>
          </a:prstGeom>
          <a:noFill/>
        </p:spPr>
        <p:txBody>
          <a:bodyPr wrap="square">
            <a:spAutoFit/>
          </a:bodyPr>
          <a:lstStyle/>
          <a:p>
            <a:r>
              <a:rPr lang="en-US" sz="4800" b="1" u="sng" dirty="0">
                <a:effectLst>
                  <a:outerShdw blurRad="38100" dist="38100" dir="2700000" algn="tl">
                    <a:srgbClr val="000000">
                      <a:alpha val="43137"/>
                    </a:srgbClr>
                  </a:outerShdw>
                </a:effectLst>
              </a:rPr>
              <a:t>CONCLUSION :-</a:t>
            </a:r>
          </a:p>
          <a:p>
            <a:endParaRPr lang="en-US" dirty="0"/>
          </a:p>
          <a:p>
            <a:endParaRPr lang="en-US" dirty="0"/>
          </a:p>
          <a:p>
            <a:r>
              <a:rPr lang="en-US" dirty="0"/>
              <a:t> </a:t>
            </a:r>
            <a:r>
              <a:rPr lang="en-US" sz="2800" dirty="0">
                <a:solidFill>
                  <a:srgbClr val="FFC000"/>
                </a:solidFill>
                <a:latin typeface="Georgia" panose="02040502050405020303" pitchFamily="18" charset="0"/>
              </a:rPr>
              <a:t>Sorting algorithm can be difficult to understand and it’s easy to be confused.</a:t>
            </a:r>
          </a:p>
          <a:p>
            <a:endParaRPr lang="en-US" sz="2800" dirty="0">
              <a:solidFill>
                <a:srgbClr val="FFC000"/>
              </a:solidFill>
              <a:latin typeface="Georgia" panose="02040502050405020303" pitchFamily="18" charset="0"/>
            </a:endParaRPr>
          </a:p>
          <a:p>
            <a:r>
              <a:rPr lang="en-US" sz="2800" dirty="0">
                <a:solidFill>
                  <a:srgbClr val="FFC000"/>
                </a:solidFill>
                <a:latin typeface="Georgia" panose="02040502050405020303" pitchFamily="18" charset="0"/>
              </a:rPr>
              <a:t>We believe visualizing sorting algorithms can be a great way for better understanding their functions while having fun!.</a:t>
            </a:r>
            <a:endParaRPr lang="en-IN" sz="2800" dirty="0">
              <a:solidFill>
                <a:srgbClr val="FFC000"/>
              </a:solidFill>
              <a:latin typeface="Georgia" panose="02040502050405020303" pitchFamily="18" charset="0"/>
            </a:endParaRPr>
          </a:p>
        </p:txBody>
      </p:sp>
    </p:spTree>
    <p:extLst>
      <p:ext uri="{BB962C8B-B14F-4D97-AF65-F5344CB8AC3E}">
        <p14:creationId xmlns:p14="http://schemas.microsoft.com/office/powerpoint/2010/main" val="2534415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32000">
              <a:schemeClr val="bg2">
                <a:tint val="97000"/>
                <a:hueMod val="92000"/>
                <a:satMod val="169000"/>
                <a:lumMod val="164000"/>
              </a:schemeClr>
            </a:gs>
            <a:gs pos="77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5825" y="2163232"/>
            <a:ext cx="10801350" cy="2294468"/>
          </a:xfrm>
        </p:spPr>
        <p:txBody>
          <a:bodyPr>
            <a:noAutofit/>
          </a:bodyPr>
          <a:lstStyle/>
          <a:p>
            <a:r>
              <a:rPr lang="en-IN" sz="9600" b="1" dirty="0">
                <a:solidFill>
                  <a:schemeClr val="tx1">
                    <a:lumMod val="95000"/>
                  </a:schemeClr>
                </a:solidFill>
                <a:latin typeface="Engravers MT" panose="02090707080505020304" pitchFamily="18" charset="0"/>
              </a:rPr>
              <a:t>THANK YOU</a:t>
            </a:r>
          </a:p>
        </p:txBody>
      </p:sp>
    </p:spTree>
    <p:extLst>
      <p:ext uri="{BB962C8B-B14F-4D97-AF65-F5344CB8AC3E}">
        <p14:creationId xmlns:p14="http://schemas.microsoft.com/office/powerpoint/2010/main" val="211882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7FB5-A3FD-4CB1-B61B-54140A1B7302}"/>
              </a:ext>
            </a:extLst>
          </p:cNvPr>
          <p:cNvSpPr>
            <a:spLocks noGrp="1"/>
          </p:cNvSpPr>
          <p:nvPr>
            <p:ph type="ctrTitle"/>
          </p:nvPr>
        </p:nvSpPr>
        <p:spPr>
          <a:xfrm>
            <a:off x="878730" y="600075"/>
            <a:ext cx="9922620" cy="3329581"/>
          </a:xfrm>
        </p:spPr>
        <p:txBody>
          <a:bodyPr/>
          <a:lstStyle/>
          <a:p>
            <a:r>
              <a:rPr lang="en-US" sz="4400" b="1" u="sng" dirty="0">
                <a:solidFill>
                  <a:schemeClr val="accent2">
                    <a:lumMod val="60000"/>
                    <a:lumOff val="40000"/>
                  </a:schemeClr>
                </a:solidFill>
                <a:effectLst>
                  <a:outerShdw blurRad="38100" dist="38100" dir="2700000" algn="tl">
                    <a:srgbClr val="000000">
                      <a:alpha val="43137"/>
                    </a:srgbClr>
                  </a:outerShdw>
                </a:effectLst>
                <a:latin typeface="Bodoni MT Black" panose="02070A03080606020203" pitchFamily="18" charset="0"/>
              </a:rPr>
              <a:t>ABSTRACT</a:t>
            </a:r>
            <a:r>
              <a:rPr lang="en-US" sz="3200" b="1" dirty="0">
                <a:solidFill>
                  <a:schemeClr val="accent2">
                    <a:lumMod val="60000"/>
                    <a:lumOff val="40000"/>
                  </a:schemeClr>
                </a:solidFill>
                <a:effectLst>
                  <a:outerShdw blurRad="38100" dist="38100" dir="2700000" algn="tl">
                    <a:srgbClr val="000000">
                      <a:alpha val="43137"/>
                    </a:srgbClr>
                  </a:outerShdw>
                </a:effectLst>
                <a:latin typeface="Algerian" panose="04020705040A02060702" pitchFamily="82" charset="0"/>
              </a:rPr>
              <a:t> </a:t>
            </a:r>
            <a:br>
              <a:rPr lang="en-US" sz="3200" b="1" dirty="0">
                <a:solidFill>
                  <a:schemeClr val="accent2">
                    <a:lumMod val="60000"/>
                    <a:lumOff val="40000"/>
                  </a:schemeClr>
                </a:solidFill>
                <a:effectLst>
                  <a:outerShdw blurRad="38100" dist="38100" dir="2700000" algn="tl">
                    <a:srgbClr val="000000">
                      <a:alpha val="43137"/>
                    </a:srgbClr>
                  </a:outerShdw>
                </a:effectLst>
                <a:latin typeface="Algerian" panose="04020705040A02060702" pitchFamily="82" charset="0"/>
              </a:rPr>
            </a:br>
            <a:br>
              <a:rPr lang="en-US" sz="3200" dirty="0"/>
            </a:br>
            <a:r>
              <a:rPr lang="en-US" sz="3200" dirty="0">
                <a:solidFill>
                  <a:schemeClr val="accent3">
                    <a:lumMod val="40000"/>
                    <a:lumOff val="60000"/>
                  </a:schemeClr>
                </a:solidFill>
                <a:latin typeface="Baskerville Old Face" panose="02020602080505020303" pitchFamily="18" charset="0"/>
              </a:rPr>
              <a:t>Sorting algorithms are used to sort a data structure according to a specific order relationship. Visualizing algorithms can be a great way to understand their functioning.</a:t>
            </a:r>
            <a:br>
              <a:rPr lang="en-US" sz="3200" dirty="0">
                <a:solidFill>
                  <a:schemeClr val="accent3">
                    <a:lumMod val="40000"/>
                    <a:lumOff val="60000"/>
                  </a:schemeClr>
                </a:solidFill>
                <a:latin typeface="Baskerville Old Face" panose="02020602080505020303" pitchFamily="18" charset="0"/>
              </a:rPr>
            </a:br>
            <a:endParaRPr lang="en-IN" sz="3200" dirty="0">
              <a:solidFill>
                <a:schemeClr val="accent3">
                  <a:lumMod val="40000"/>
                  <a:lumOff val="60000"/>
                </a:schemeClr>
              </a:solidFill>
              <a:latin typeface="Baskerville Old Face" panose="02020602080505020303" pitchFamily="18" charset="0"/>
            </a:endParaRPr>
          </a:p>
        </p:txBody>
      </p:sp>
      <p:pic>
        <p:nvPicPr>
          <p:cNvPr id="5" name="Picture 4">
            <a:extLst>
              <a:ext uri="{FF2B5EF4-FFF2-40B4-BE49-F238E27FC236}">
                <a16:creationId xmlns:a16="http://schemas.microsoft.com/office/drawing/2014/main" id="{99439E0B-0EF8-4A5A-8B44-5FD851E7BF13}"/>
              </a:ext>
            </a:extLst>
          </p:cNvPr>
          <p:cNvPicPr>
            <a:picLocks noChangeAspect="1"/>
          </p:cNvPicPr>
          <p:nvPr/>
        </p:nvPicPr>
        <p:blipFill>
          <a:blip r:embed="rId2"/>
          <a:stretch>
            <a:fillRect/>
          </a:stretch>
        </p:blipFill>
        <p:spPr>
          <a:xfrm>
            <a:off x="3307431" y="3853456"/>
            <a:ext cx="4493717" cy="2776398"/>
          </a:xfrm>
          <a:prstGeom prst="rect">
            <a:avLst/>
          </a:prstGeom>
          <a:ln>
            <a:noFill/>
          </a:ln>
          <a:effectLst>
            <a:softEdge rad="112500"/>
          </a:effectLst>
        </p:spPr>
      </p:pic>
    </p:spTree>
    <p:extLst>
      <p:ext uri="{BB962C8B-B14F-4D97-AF65-F5344CB8AC3E}">
        <p14:creationId xmlns:p14="http://schemas.microsoft.com/office/powerpoint/2010/main" val="232253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80" y="574638"/>
            <a:ext cx="7686393" cy="595894"/>
          </a:xfrm>
        </p:spPr>
        <p:txBody>
          <a:bodyPr>
            <a:normAutofit fontScale="90000"/>
          </a:bodyPr>
          <a:lstStyle/>
          <a:p>
            <a:r>
              <a:rPr lang="en-IN" dirty="0">
                <a:latin typeface="Bahnschrift Condensed" panose="020B0502040204020203" pitchFamily="34" charset="0"/>
              </a:rPr>
              <a:t>  </a:t>
            </a:r>
            <a:r>
              <a:rPr lang="en-IN" sz="6700" dirty="0">
                <a:effectLst>
                  <a:outerShdw blurRad="38100" dist="38100" dir="2700000" algn="tl">
                    <a:srgbClr val="000000">
                      <a:alpha val="43137"/>
                    </a:srgbClr>
                  </a:outerShdw>
                </a:effectLst>
                <a:latin typeface="Bahnschrift Condensed" panose="020B0502040204020203" pitchFamily="34" charset="0"/>
              </a:rPr>
              <a:t>WHAT IS SORTING?</a:t>
            </a:r>
          </a:p>
        </p:txBody>
      </p:sp>
      <p:sp>
        <p:nvSpPr>
          <p:cNvPr id="3" name="Subtitle 2"/>
          <p:cNvSpPr>
            <a:spLocks noGrp="1"/>
          </p:cNvSpPr>
          <p:nvPr>
            <p:ph type="subTitle" idx="1"/>
          </p:nvPr>
        </p:nvSpPr>
        <p:spPr>
          <a:xfrm>
            <a:off x="684211" y="2851842"/>
            <a:ext cx="8604643" cy="2912198"/>
          </a:xfrm>
        </p:spPr>
        <p:txBody>
          <a:bodyPr>
            <a:normAutofit/>
          </a:bodyPr>
          <a:lstStyle/>
          <a:p>
            <a:r>
              <a:rPr lang="en-IN" sz="4000" b="1" dirty="0">
                <a:solidFill>
                  <a:schemeClr val="tx1"/>
                </a:solidFill>
                <a:latin typeface="Bahnschrift Condensed" panose="020B0502040204020203" pitchFamily="34" charset="0"/>
              </a:rPr>
              <a:t> </a:t>
            </a:r>
            <a:endParaRPr lang="en-IN" sz="2000" b="1" dirty="0">
              <a:solidFill>
                <a:srgbClr val="FFC000"/>
              </a:solidFill>
              <a:latin typeface="Cambria Math" panose="02040503050406030204" pitchFamily="18" charset="0"/>
              <a:ea typeface="Cambria Math" panose="02040503050406030204" pitchFamily="18" charset="0"/>
            </a:endParaRPr>
          </a:p>
        </p:txBody>
      </p:sp>
      <p:sp>
        <p:nvSpPr>
          <p:cNvPr id="4" name="TextBox 3"/>
          <p:cNvSpPr txBox="1"/>
          <p:nvPr/>
        </p:nvSpPr>
        <p:spPr>
          <a:xfrm>
            <a:off x="684212" y="1330859"/>
            <a:ext cx="7264730" cy="3785652"/>
          </a:xfrm>
          <a:prstGeom prst="rect">
            <a:avLst/>
          </a:prstGeom>
          <a:noFill/>
        </p:spPr>
        <p:txBody>
          <a:bodyPr wrap="square" rtlCol="0">
            <a:spAutoFit/>
          </a:bodyPr>
          <a:lstStyle/>
          <a:p>
            <a:r>
              <a:rPr lang="en-US" sz="2400" b="0" i="0" dirty="0">
                <a:solidFill>
                  <a:srgbClr val="FFC000"/>
                </a:solidFill>
                <a:latin typeface="arial" panose="020B0604020202020204" pitchFamily="34" charset="0"/>
              </a:rPr>
              <a:t>Sorting refers to ordering of data in an increasing or decreasing fashion according to some linear relationship among the data items.</a:t>
            </a:r>
          </a:p>
          <a:p>
            <a:endParaRPr lang="en-US" sz="2400" b="0" i="0" dirty="0">
              <a:solidFill>
                <a:srgbClr val="FFC000"/>
              </a:solidFill>
              <a:latin typeface="arial" panose="020B0604020202020204" pitchFamily="34" charset="0"/>
            </a:endParaRPr>
          </a:p>
          <a:p>
            <a:pPr marL="342900" indent="-342900">
              <a:buFont typeface="Courier New" panose="02070309020205020404" pitchFamily="49" charset="0"/>
              <a:buChar char="o"/>
            </a:pPr>
            <a:r>
              <a:rPr lang="en-US" sz="2400" b="0" i="0" dirty="0">
                <a:solidFill>
                  <a:srgbClr val="FFC000"/>
                </a:solidFill>
                <a:effectLst/>
                <a:latin typeface="arial" panose="020B0604020202020204" pitchFamily="34" charset="0"/>
              </a:rPr>
              <a:t>Sorting can be done on names, numbers and records</a:t>
            </a:r>
            <a:r>
              <a:rPr lang="en-US" sz="2400" dirty="0">
                <a:solidFill>
                  <a:srgbClr val="FFC000"/>
                </a:solidFill>
                <a:latin typeface="arial" panose="020B0604020202020204" pitchFamily="34" charset="0"/>
              </a:rPr>
              <a:t>.</a:t>
            </a:r>
          </a:p>
          <a:p>
            <a:pPr marL="342900" indent="-342900">
              <a:buFont typeface="Courier New" panose="02070309020205020404" pitchFamily="49" charset="0"/>
              <a:buChar char="o"/>
            </a:pPr>
            <a:r>
              <a:rPr lang="en-US" sz="2400" dirty="0">
                <a:solidFill>
                  <a:srgbClr val="FFC000"/>
                </a:solidFill>
                <a:latin typeface="arial" panose="020B0604020202020204" pitchFamily="34" charset="0"/>
              </a:rPr>
              <a:t>S</a:t>
            </a:r>
            <a:r>
              <a:rPr lang="en-US" sz="2400" b="0" i="0" dirty="0">
                <a:solidFill>
                  <a:srgbClr val="FFC000"/>
                </a:solidFill>
                <a:effectLst/>
                <a:latin typeface="arial" panose="020B0604020202020204" pitchFamily="34" charset="0"/>
              </a:rPr>
              <a:t>orting greatly improves the efficiency of searching.</a:t>
            </a:r>
          </a:p>
          <a:p>
            <a:pPr marL="342900" indent="-342900">
              <a:buFont typeface="Courier New" panose="02070309020205020404" pitchFamily="49" charset="0"/>
              <a:buChar char="o"/>
            </a:pPr>
            <a:endParaRPr lang="en-US" sz="2400" b="0" i="0" dirty="0">
              <a:solidFill>
                <a:srgbClr val="FFC000"/>
              </a:solidFill>
              <a:effectLst/>
              <a:latin typeface="arial" panose="020B0604020202020204" pitchFamily="34" charset="0"/>
            </a:endParaRPr>
          </a:p>
          <a:p>
            <a:pPr marL="342900" indent="-342900">
              <a:buFont typeface="Courier New" panose="02070309020205020404" pitchFamily="49" charset="0"/>
              <a:buChar char="o"/>
            </a:pPr>
            <a:endParaRPr lang="en-US" sz="2400" dirty="0">
              <a:solidFill>
                <a:srgbClr val="FFC000"/>
              </a:solidFill>
              <a:latin typeface="arial" panose="020B0604020202020204" pitchFamily="34" charset="0"/>
              <a:ea typeface="Cambria Math" panose="02040503050406030204" pitchFamily="18" charset="0"/>
            </a:endParaRPr>
          </a:p>
        </p:txBody>
      </p:sp>
      <p:pic>
        <p:nvPicPr>
          <p:cNvPr id="7" name="Picture 6">
            <a:extLst>
              <a:ext uri="{FF2B5EF4-FFF2-40B4-BE49-F238E27FC236}">
                <a16:creationId xmlns:a16="http://schemas.microsoft.com/office/drawing/2014/main" id="{54A0E0F3-75FB-4203-8255-830495644DEC}"/>
              </a:ext>
            </a:extLst>
          </p:cNvPr>
          <p:cNvPicPr>
            <a:picLocks noChangeAspect="1"/>
          </p:cNvPicPr>
          <p:nvPr/>
        </p:nvPicPr>
        <p:blipFill>
          <a:blip r:embed="rId2"/>
          <a:stretch>
            <a:fillRect/>
          </a:stretch>
        </p:blipFill>
        <p:spPr>
          <a:xfrm>
            <a:off x="8543925" y="1680803"/>
            <a:ext cx="3332052" cy="162697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9557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7655" y="947761"/>
            <a:ext cx="7686393" cy="595894"/>
          </a:xfrm>
        </p:spPr>
        <p:txBody>
          <a:bodyPr>
            <a:normAutofit fontScale="90000"/>
          </a:bodyPr>
          <a:lstStyle/>
          <a:p>
            <a:r>
              <a:rPr lang="en-IN" sz="7200" b="1" dirty="0">
                <a:solidFill>
                  <a:schemeClr val="tx1"/>
                </a:solidFill>
                <a:effectLst>
                  <a:outerShdw blurRad="38100" dist="38100" dir="2700000" algn="tl">
                    <a:srgbClr val="000000">
                      <a:alpha val="43137"/>
                    </a:srgbClr>
                  </a:outerShdw>
                </a:effectLst>
                <a:latin typeface="Bahnschrift Condensed" panose="020B0502040204020203" pitchFamily="34" charset="0"/>
              </a:rPr>
              <a:t>WHAT IS VISUALIZATION ?</a:t>
            </a:r>
            <a:endParaRPr lang="en-IN" sz="6700" dirty="0">
              <a:effectLst>
                <a:outerShdw blurRad="38100" dist="38100" dir="2700000" algn="tl">
                  <a:srgbClr val="000000">
                    <a:alpha val="43137"/>
                  </a:srgbClr>
                </a:outerShdw>
              </a:effectLst>
              <a:latin typeface="Bahnschrift Condensed" panose="020B0502040204020203" pitchFamily="34" charset="0"/>
            </a:endParaRPr>
          </a:p>
        </p:txBody>
      </p:sp>
      <p:sp>
        <p:nvSpPr>
          <p:cNvPr id="3" name="Subtitle 2"/>
          <p:cNvSpPr>
            <a:spLocks noGrp="1"/>
          </p:cNvSpPr>
          <p:nvPr>
            <p:ph type="subTitle" idx="1"/>
          </p:nvPr>
        </p:nvSpPr>
        <p:spPr>
          <a:xfrm>
            <a:off x="684211" y="2851842"/>
            <a:ext cx="8604643" cy="2912198"/>
          </a:xfrm>
        </p:spPr>
        <p:txBody>
          <a:bodyPr>
            <a:normAutofit/>
          </a:bodyPr>
          <a:lstStyle/>
          <a:p>
            <a:r>
              <a:rPr lang="en-IN" sz="4000" b="1" dirty="0">
                <a:solidFill>
                  <a:schemeClr val="tx1"/>
                </a:solidFill>
                <a:latin typeface="Bahnschrift Condensed" panose="020B0502040204020203" pitchFamily="34" charset="0"/>
              </a:rPr>
              <a:t> </a:t>
            </a:r>
            <a:endParaRPr lang="en-IN" sz="2000" b="1" dirty="0">
              <a:solidFill>
                <a:srgbClr val="FFC000"/>
              </a:solidFill>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0CC9BC8C-B20E-4A50-AC9D-A9DE5EFB6B31}"/>
              </a:ext>
            </a:extLst>
          </p:cNvPr>
          <p:cNvSpPr txBox="1"/>
          <p:nvPr/>
        </p:nvSpPr>
        <p:spPr>
          <a:xfrm>
            <a:off x="284162" y="1699122"/>
            <a:ext cx="7164388" cy="4524315"/>
          </a:xfrm>
          <a:prstGeom prst="rect">
            <a:avLst/>
          </a:prstGeom>
          <a:noFill/>
        </p:spPr>
        <p:txBody>
          <a:bodyPr wrap="square">
            <a:spAutoFit/>
          </a:bodyPr>
          <a:lstStyle/>
          <a:p>
            <a:r>
              <a:rPr lang="en-US" sz="2400" dirty="0">
                <a:solidFill>
                  <a:srgbClr val="FFC000"/>
                </a:solidFill>
                <a:latin typeface="arial" panose="020B0604020202020204" pitchFamily="34" charset="0"/>
              </a:rPr>
              <a:t>T</a:t>
            </a:r>
            <a:r>
              <a:rPr lang="en-US" sz="2400" b="0" i="0" dirty="0">
                <a:solidFill>
                  <a:srgbClr val="FFC000"/>
                </a:solidFill>
                <a:effectLst/>
                <a:latin typeface="arial" panose="020B0604020202020204" pitchFamily="34" charset="0"/>
              </a:rPr>
              <a:t>he representation of an object, situation, or set of information as a chart or other image.</a:t>
            </a:r>
          </a:p>
          <a:p>
            <a:endParaRPr lang="en-US" sz="2400" b="0" i="0" dirty="0">
              <a:solidFill>
                <a:srgbClr val="FFC000"/>
              </a:solidFill>
              <a:effectLst/>
              <a:latin typeface="arial" panose="020B0604020202020204" pitchFamily="34" charset="0"/>
            </a:endParaRPr>
          </a:p>
          <a:p>
            <a:r>
              <a:rPr lang="en-US" sz="2400" dirty="0">
                <a:solidFill>
                  <a:srgbClr val="FFC000"/>
                </a:solidFill>
                <a:latin typeface="arial" panose="020B0604020202020204" pitchFamily="34" charset="0"/>
                <a:ea typeface="Cambria Math" panose="02040503050406030204" pitchFamily="18" charset="0"/>
              </a:rPr>
              <a:t>Mainly Visualization is our </a:t>
            </a:r>
            <a:r>
              <a:rPr lang="en-US" sz="2400" b="0" i="0" dirty="0">
                <a:solidFill>
                  <a:srgbClr val="FFC000"/>
                </a:solidFill>
                <a:effectLst/>
                <a:latin typeface="arial" panose="020B0604020202020204" pitchFamily="34" charset="0"/>
              </a:rPr>
              <a:t>mental image</a:t>
            </a:r>
            <a:r>
              <a:rPr lang="en-US" sz="2400" dirty="0">
                <a:solidFill>
                  <a:srgbClr val="FFC000"/>
                </a:solidFill>
                <a:latin typeface="arial" panose="020B0604020202020204" pitchFamily="34" charset="0"/>
              </a:rPr>
              <a:t> formation of </a:t>
            </a:r>
            <a:r>
              <a:rPr lang="en-US" sz="2400" b="0" i="0" dirty="0">
                <a:solidFill>
                  <a:srgbClr val="FFC000"/>
                </a:solidFill>
                <a:effectLst/>
                <a:latin typeface="arial" panose="020B0604020202020204" pitchFamily="34" charset="0"/>
              </a:rPr>
              <a:t>something what generally is going on our mind after listening to something new.</a:t>
            </a:r>
            <a:endParaRPr lang="en-IN" sz="2400" b="1" dirty="0">
              <a:solidFill>
                <a:srgbClr val="FFC000"/>
              </a:solidFill>
              <a:latin typeface="Cambria Math" panose="02040503050406030204" pitchFamily="18" charset="0"/>
              <a:ea typeface="Cambria Math" panose="02040503050406030204" pitchFamily="18" charset="0"/>
            </a:endParaRPr>
          </a:p>
          <a:p>
            <a:endParaRPr lang="en-IN" sz="2400" b="1" dirty="0">
              <a:solidFill>
                <a:srgbClr val="FFC000"/>
              </a:solidFill>
              <a:latin typeface="Cambria Math" panose="02040503050406030204" pitchFamily="18" charset="0"/>
              <a:ea typeface="Cambria Math" panose="02040503050406030204" pitchFamily="18" charset="0"/>
            </a:endParaRPr>
          </a:p>
          <a:p>
            <a:r>
              <a:rPr lang="en-IN" sz="2400" b="1" dirty="0">
                <a:solidFill>
                  <a:srgbClr val="FFC000"/>
                </a:solidFill>
                <a:latin typeface="Cambria Math" panose="02040503050406030204" pitchFamily="18" charset="0"/>
                <a:ea typeface="Cambria Math" panose="02040503050406030204" pitchFamily="18" charset="0"/>
              </a:rPr>
              <a:t>Visualization is the graphical representation of information. Information may be data, process or concepts. The main aim of visualization is  to visualize and communicate  with the information clearly and effectively. </a:t>
            </a:r>
          </a:p>
        </p:txBody>
      </p:sp>
      <p:pic>
        <p:nvPicPr>
          <p:cNvPr id="9" name="Picture 8">
            <a:extLst>
              <a:ext uri="{FF2B5EF4-FFF2-40B4-BE49-F238E27FC236}">
                <a16:creationId xmlns:a16="http://schemas.microsoft.com/office/drawing/2014/main" id="{D5A3A749-0984-4A68-B85D-96059663BD3E}"/>
              </a:ext>
            </a:extLst>
          </p:cNvPr>
          <p:cNvPicPr>
            <a:picLocks noChangeAspect="1"/>
          </p:cNvPicPr>
          <p:nvPr/>
        </p:nvPicPr>
        <p:blipFill>
          <a:blip r:embed="rId2"/>
          <a:stretch>
            <a:fillRect/>
          </a:stretch>
        </p:blipFill>
        <p:spPr>
          <a:xfrm>
            <a:off x="7978048" y="4307941"/>
            <a:ext cx="3551441" cy="2030664"/>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D4A682AB-B40B-481A-B34C-61EFB07092FF}"/>
              </a:ext>
            </a:extLst>
          </p:cNvPr>
          <p:cNvPicPr>
            <a:picLocks noChangeAspect="1"/>
          </p:cNvPicPr>
          <p:nvPr/>
        </p:nvPicPr>
        <p:blipFill>
          <a:blip r:embed="rId3"/>
          <a:stretch>
            <a:fillRect/>
          </a:stretch>
        </p:blipFill>
        <p:spPr>
          <a:xfrm>
            <a:off x="8159772" y="1699122"/>
            <a:ext cx="3136510" cy="1762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464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86" y="-1818117"/>
            <a:ext cx="8930356" cy="2903433"/>
          </a:xfrm>
        </p:spPr>
        <p:txBody>
          <a:bodyPr>
            <a:normAutofit/>
          </a:bodyPr>
          <a:lstStyle/>
          <a:p>
            <a:r>
              <a:rPr lang="en-US" sz="5400" u="sng" dirty="0">
                <a:effectLst>
                  <a:outerShdw blurRad="38100" dist="38100" dir="2700000" algn="tl">
                    <a:srgbClr val="000000">
                      <a:alpha val="43137"/>
                    </a:srgbClr>
                  </a:outerShdw>
                </a:effectLst>
                <a:latin typeface="Copperplate Gothic Bold" panose="020E0705020206020404" pitchFamily="34" charset="0"/>
              </a:rPr>
              <a:t>About  the  project :-</a:t>
            </a:r>
            <a:endParaRPr lang="en-IN" sz="5400" u="sng" dirty="0">
              <a:effectLst>
                <a:outerShdw blurRad="38100" dist="38100" dir="2700000" algn="tl">
                  <a:srgbClr val="000000">
                    <a:alpha val="43137"/>
                  </a:srgbClr>
                </a:outerShdw>
              </a:effectLst>
              <a:latin typeface="Copperplate Gothic Bold" panose="020E0705020206020404" pitchFamily="34" charset="0"/>
            </a:endParaRPr>
          </a:p>
        </p:txBody>
      </p:sp>
      <p:sp>
        <p:nvSpPr>
          <p:cNvPr id="3" name="Subtitle 2"/>
          <p:cNvSpPr>
            <a:spLocks noGrp="1"/>
          </p:cNvSpPr>
          <p:nvPr>
            <p:ph type="subTitle" idx="1"/>
          </p:nvPr>
        </p:nvSpPr>
        <p:spPr>
          <a:xfrm>
            <a:off x="128186" y="1353327"/>
            <a:ext cx="9239249" cy="3888247"/>
          </a:xfrm>
        </p:spPr>
        <p:txBody>
          <a:bodyPr>
            <a:noAutofit/>
          </a:bodyPr>
          <a:lstStyle/>
          <a:p>
            <a:r>
              <a:rPr lang="en-IN" sz="2400" b="1" dirty="0">
                <a:solidFill>
                  <a:schemeClr val="accent5">
                    <a:lumMod val="60000"/>
                    <a:lumOff val="40000"/>
                  </a:schemeClr>
                </a:solidFill>
                <a:latin typeface="Arial Black" panose="020B0A04020102020204" pitchFamily="34" charset="0"/>
              </a:rPr>
              <a:t>IN THIS SORTING VISUALIZER WE HAVE IMPLEMENTED FEW OF THE SORTING TECHNIQUES LIKE </a:t>
            </a:r>
          </a:p>
          <a:p>
            <a:pPr marL="342900" indent="-342900">
              <a:buFont typeface="Wingdings" panose="05000000000000000000" pitchFamily="2" charset="2"/>
              <a:buChar char="q"/>
            </a:pPr>
            <a:r>
              <a:rPr lang="en-IN" sz="2400" b="1" dirty="0">
                <a:solidFill>
                  <a:schemeClr val="accent5">
                    <a:lumMod val="60000"/>
                    <a:lumOff val="40000"/>
                  </a:schemeClr>
                </a:solidFill>
                <a:latin typeface="Arial Black" panose="020B0A04020102020204" pitchFamily="34" charset="0"/>
              </a:rPr>
              <a:t>BUBBLE SORT</a:t>
            </a:r>
          </a:p>
          <a:p>
            <a:pPr marL="342900" indent="-342900">
              <a:buFont typeface="Wingdings" panose="05000000000000000000" pitchFamily="2" charset="2"/>
              <a:buChar char="q"/>
            </a:pPr>
            <a:r>
              <a:rPr lang="en-IN" sz="2400" b="1" dirty="0">
                <a:solidFill>
                  <a:schemeClr val="accent5">
                    <a:lumMod val="60000"/>
                    <a:lumOff val="40000"/>
                  </a:schemeClr>
                </a:solidFill>
                <a:latin typeface="Arial Black" panose="020B0A04020102020204" pitchFamily="34" charset="0"/>
              </a:rPr>
              <a:t>SELECTION SORT</a:t>
            </a:r>
          </a:p>
          <a:p>
            <a:pPr marL="342900" indent="-342900">
              <a:buFont typeface="Wingdings" panose="05000000000000000000" pitchFamily="2" charset="2"/>
              <a:buChar char="q"/>
            </a:pPr>
            <a:r>
              <a:rPr lang="en-IN" sz="2400" b="1" dirty="0">
                <a:solidFill>
                  <a:schemeClr val="accent5">
                    <a:lumMod val="60000"/>
                    <a:lumOff val="40000"/>
                  </a:schemeClr>
                </a:solidFill>
                <a:latin typeface="Arial Black" panose="020B0A04020102020204" pitchFamily="34" charset="0"/>
              </a:rPr>
              <a:t>INSERTION SORT</a:t>
            </a:r>
          </a:p>
          <a:p>
            <a:pPr marL="342900" indent="-342900">
              <a:buFont typeface="Wingdings" panose="05000000000000000000" pitchFamily="2" charset="2"/>
              <a:buChar char="q"/>
            </a:pPr>
            <a:r>
              <a:rPr lang="en-IN" sz="2400" b="1" dirty="0">
                <a:solidFill>
                  <a:schemeClr val="accent5">
                    <a:lumMod val="60000"/>
                    <a:lumOff val="40000"/>
                  </a:schemeClr>
                </a:solidFill>
                <a:latin typeface="Arial Black" panose="020B0A04020102020204" pitchFamily="34" charset="0"/>
              </a:rPr>
              <a:t>QUICK SORT </a:t>
            </a:r>
          </a:p>
          <a:p>
            <a:pPr marL="342900" indent="-342900">
              <a:buFont typeface="Wingdings" panose="05000000000000000000" pitchFamily="2" charset="2"/>
              <a:buChar char="q"/>
            </a:pPr>
            <a:r>
              <a:rPr lang="en-IN" sz="2400" b="1" dirty="0">
                <a:solidFill>
                  <a:schemeClr val="accent5">
                    <a:lumMod val="60000"/>
                    <a:lumOff val="40000"/>
                  </a:schemeClr>
                </a:solidFill>
                <a:latin typeface="Arial Black" panose="020B0A04020102020204" pitchFamily="34" charset="0"/>
              </a:rPr>
              <a:t>MERGE SORT</a:t>
            </a:r>
            <a:endParaRPr lang="en-IN" sz="2400" dirty="0">
              <a:solidFill>
                <a:schemeClr val="accent5">
                  <a:lumMod val="60000"/>
                  <a:lumOff val="40000"/>
                </a:schemeClr>
              </a:solidFill>
              <a:latin typeface="Arial Black" panose="020B0A04020102020204" pitchFamily="34" charset="0"/>
            </a:endParaRPr>
          </a:p>
        </p:txBody>
      </p:sp>
      <p:pic>
        <p:nvPicPr>
          <p:cNvPr id="5" name="Picture 4">
            <a:extLst>
              <a:ext uri="{FF2B5EF4-FFF2-40B4-BE49-F238E27FC236}">
                <a16:creationId xmlns:a16="http://schemas.microsoft.com/office/drawing/2014/main" id="{9B8C88FC-C815-4462-99C8-6FE30F5D576F}"/>
              </a:ext>
            </a:extLst>
          </p:cNvPr>
          <p:cNvPicPr>
            <a:picLocks noChangeAspect="1"/>
          </p:cNvPicPr>
          <p:nvPr/>
        </p:nvPicPr>
        <p:blipFill>
          <a:blip r:embed="rId2"/>
          <a:stretch>
            <a:fillRect/>
          </a:stretch>
        </p:blipFill>
        <p:spPr>
          <a:xfrm>
            <a:off x="5446182" y="2475723"/>
            <a:ext cx="6250517" cy="3114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9836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727" y="219808"/>
            <a:ext cx="7615727" cy="1143000"/>
          </a:xfrm>
          <a:effectLst>
            <a:outerShdw blurRad="50800" dist="38100" dir="2700000" algn="tl" rotWithShape="0">
              <a:prstClr val="black">
                <a:alpha val="40000"/>
              </a:prstClr>
            </a:outerShdw>
          </a:effectLst>
        </p:spPr>
        <p:txBody>
          <a:bodyPr>
            <a:normAutofit fontScale="90000"/>
          </a:bodyPr>
          <a:lstStyle/>
          <a:p>
            <a:r>
              <a:rPr lang="en-IN" sz="5400" i="1" u="sng" dirty="0">
                <a:effectLst>
                  <a:outerShdw blurRad="38100" dist="38100" dir="2700000" algn="tl">
                    <a:srgbClr val="000000">
                      <a:alpha val="43137"/>
                    </a:srgbClr>
                  </a:outerShdw>
                </a:effectLst>
                <a:latin typeface="Arial Black" panose="020B0A04020102020204" pitchFamily="34" charset="0"/>
              </a:rPr>
              <a:t>MATERIALS </a:t>
            </a: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br>
              <a:rPr lang="en-IN" sz="5400" i="1" u="sng" dirty="0">
                <a:effectLst>
                  <a:outerShdw blurRad="38100" dist="38100" dir="2700000" algn="tl">
                    <a:srgbClr val="000000">
                      <a:alpha val="43137"/>
                    </a:srgbClr>
                  </a:outerShdw>
                </a:effectLst>
                <a:latin typeface="Arial Black" panose="020B0A04020102020204" pitchFamily="34" charset="0"/>
              </a:rPr>
            </a:br>
            <a:r>
              <a:rPr lang="en-IN" sz="5400" u="sng" dirty="0">
                <a:effectLst>
                  <a:outerShdw blurRad="38100" dist="38100" dir="2700000" algn="tl">
                    <a:srgbClr val="000000">
                      <a:alpha val="43137"/>
                    </a:srgbClr>
                  </a:outerShdw>
                </a:effectLst>
                <a:latin typeface="Arial Black" panose="020B0A04020102020204" pitchFamily="34" charset="0"/>
              </a:rPr>
              <a:t>LANGUAGE USED:-</a:t>
            </a:r>
          </a:p>
        </p:txBody>
      </p:sp>
      <p:sp>
        <p:nvSpPr>
          <p:cNvPr id="3" name="Subtitle 2"/>
          <p:cNvSpPr>
            <a:spLocks noGrp="1"/>
          </p:cNvSpPr>
          <p:nvPr>
            <p:ph type="body" idx="1"/>
          </p:nvPr>
        </p:nvSpPr>
        <p:spPr>
          <a:xfrm>
            <a:off x="552326" y="1563304"/>
            <a:ext cx="9976853" cy="860400"/>
          </a:xfrm>
          <a:ln>
            <a:noFill/>
          </a:ln>
          <a:effectLst/>
          <a:scene3d>
            <a:camera prst="orthographicFront">
              <a:rot lat="0" lon="0" rev="0"/>
            </a:camera>
            <a:lightRig rig="glow" dir="t">
              <a:rot lat="0" lon="0" rev="14100000"/>
            </a:lightRig>
          </a:scene3d>
          <a:sp3d prstMaterial="softEdge">
            <a:bevelT w="127000" prst="artDeco"/>
          </a:sp3d>
        </p:spPr>
        <p:txBody>
          <a:bodyPr>
            <a:noAutofit/>
          </a:bodyPr>
          <a:lstStyle/>
          <a:p>
            <a:r>
              <a:rPr lang="en-IN" sz="2400" dirty="0">
                <a:solidFill>
                  <a:srgbClr val="00B0F0"/>
                </a:solidFill>
                <a:latin typeface="Baskerville Old Face" panose="02020602080505020303" pitchFamily="18" charset="0"/>
              </a:rPr>
              <a:t>SO TO BUILD OUR SORTING VISUALIZER WE HAVE USED </a:t>
            </a:r>
          </a:p>
          <a:p>
            <a:pPr marL="571500" indent="-571500">
              <a:buFont typeface="Wingdings" panose="05000000000000000000" pitchFamily="2" charset="2"/>
              <a:buChar char="q"/>
            </a:pPr>
            <a:r>
              <a:rPr lang="en-IN" sz="2400" dirty="0">
                <a:solidFill>
                  <a:srgbClr val="00B0F0"/>
                </a:solidFill>
                <a:latin typeface="Baskerville Old Face" panose="02020602080505020303" pitchFamily="18" charset="0"/>
              </a:rPr>
              <a:t>HTML</a:t>
            </a:r>
          </a:p>
          <a:p>
            <a:pPr marL="571500" indent="-571500">
              <a:buFont typeface="Wingdings" panose="05000000000000000000" pitchFamily="2" charset="2"/>
              <a:buChar char="q"/>
            </a:pPr>
            <a:r>
              <a:rPr lang="en-IN" sz="2400" dirty="0">
                <a:solidFill>
                  <a:srgbClr val="00B0F0"/>
                </a:solidFill>
                <a:latin typeface="Baskerville Old Face" panose="02020602080505020303" pitchFamily="18" charset="0"/>
              </a:rPr>
              <a:t> CSS</a:t>
            </a:r>
          </a:p>
          <a:p>
            <a:pPr marL="571500" indent="-571500">
              <a:buFont typeface="Wingdings" panose="05000000000000000000" pitchFamily="2" charset="2"/>
              <a:buChar char="q"/>
            </a:pPr>
            <a:r>
              <a:rPr lang="en-IN" sz="2400" dirty="0">
                <a:solidFill>
                  <a:srgbClr val="00B0F0"/>
                </a:solidFill>
                <a:latin typeface="Baskerville Old Face" panose="02020602080505020303" pitchFamily="18" charset="0"/>
              </a:rPr>
              <a:t> JAVASCRIPT </a:t>
            </a:r>
          </a:p>
          <a:p>
            <a:r>
              <a:rPr lang="en-IN" sz="2400" dirty="0">
                <a:solidFill>
                  <a:srgbClr val="00B0F0"/>
                </a:solidFill>
                <a:latin typeface="Baskerville Old Face" panose="02020602080505020303" pitchFamily="18" charset="0"/>
              </a:rPr>
              <a:t>AND SOME OTHER BASIC WEB DEVELOPMENT  TOOLS.</a:t>
            </a:r>
          </a:p>
          <a:p>
            <a:pPr marL="457200" indent="-457200">
              <a:buFont typeface="Wingdings" panose="05000000000000000000" pitchFamily="2" charset="2"/>
              <a:buChar char="q"/>
            </a:pPr>
            <a:r>
              <a:rPr lang="en-IN" sz="2800" dirty="0">
                <a:solidFill>
                  <a:srgbClr val="00B0F0"/>
                </a:solidFill>
                <a:latin typeface="Bell MT" panose="02020503060305020303" pitchFamily="18" charset="0"/>
              </a:rPr>
              <a:t>   BOOTSTRAP</a:t>
            </a:r>
            <a:r>
              <a:rPr lang="en-IN" sz="4000" dirty="0">
                <a:solidFill>
                  <a:srgbClr val="00B0F0"/>
                </a:solidFill>
                <a:latin typeface="Bell MT" panose="02020503060305020303" pitchFamily="18" charset="0"/>
              </a:rPr>
              <a:t>    </a:t>
            </a:r>
          </a:p>
        </p:txBody>
      </p:sp>
      <p:pic>
        <p:nvPicPr>
          <p:cNvPr id="5" name="Picture 4">
            <a:extLst>
              <a:ext uri="{FF2B5EF4-FFF2-40B4-BE49-F238E27FC236}">
                <a16:creationId xmlns:a16="http://schemas.microsoft.com/office/drawing/2014/main" id="{E411AFA9-7512-45E9-BE83-6DBB7C3C893D}"/>
              </a:ext>
            </a:extLst>
          </p:cNvPr>
          <p:cNvPicPr>
            <a:picLocks noChangeAspect="1"/>
          </p:cNvPicPr>
          <p:nvPr/>
        </p:nvPicPr>
        <p:blipFill>
          <a:blip r:embed="rId2"/>
          <a:stretch>
            <a:fillRect/>
          </a:stretch>
        </p:blipFill>
        <p:spPr>
          <a:xfrm>
            <a:off x="9712410" y="2315586"/>
            <a:ext cx="1347787" cy="134778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1" name="Picture 10">
            <a:extLst>
              <a:ext uri="{FF2B5EF4-FFF2-40B4-BE49-F238E27FC236}">
                <a16:creationId xmlns:a16="http://schemas.microsoft.com/office/drawing/2014/main" id="{E0DA54E9-4B1E-4084-82BF-C31ABDE1A3A3}"/>
              </a:ext>
            </a:extLst>
          </p:cNvPr>
          <p:cNvPicPr>
            <a:picLocks noChangeAspect="1"/>
          </p:cNvPicPr>
          <p:nvPr/>
        </p:nvPicPr>
        <p:blipFill>
          <a:blip r:embed="rId3"/>
          <a:stretch>
            <a:fillRect/>
          </a:stretch>
        </p:blipFill>
        <p:spPr>
          <a:xfrm>
            <a:off x="1670434" y="4870834"/>
            <a:ext cx="1368041" cy="13680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17788E4A-8ACB-4BDE-8B20-62B9CD4F8185}"/>
              </a:ext>
            </a:extLst>
          </p:cNvPr>
          <p:cNvPicPr>
            <a:picLocks noChangeAspect="1"/>
          </p:cNvPicPr>
          <p:nvPr/>
        </p:nvPicPr>
        <p:blipFill>
          <a:blip r:embed="rId4"/>
          <a:stretch>
            <a:fillRect/>
          </a:stretch>
        </p:blipFill>
        <p:spPr>
          <a:xfrm>
            <a:off x="5019675" y="4661283"/>
            <a:ext cx="1266825" cy="12668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7" name="Picture 16">
            <a:extLst>
              <a:ext uri="{FF2B5EF4-FFF2-40B4-BE49-F238E27FC236}">
                <a16:creationId xmlns:a16="http://schemas.microsoft.com/office/drawing/2014/main" id="{FD69BFD7-69C8-4C4F-A597-2174854FD09D}"/>
              </a:ext>
            </a:extLst>
          </p:cNvPr>
          <p:cNvPicPr>
            <a:picLocks noChangeAspect="1"/>
          </p:cNvPicPr>
          <p:nvPr/>
        </p:nvPicPr>
        <p:blipFill>
          <a:blip r:embed="rId5"/>
          <a:stretch>
            <a:fillRect/>
          </a:stretch>
        </p:blipFill>
        <p:spPr>
          <a:xfrm>
            <a:off x="8183647" y="4396195"/>
            <a:ext cx="1427078" cy="142707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8060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6994" y="208230"/>
            <a:ext cx="8618899" cy="733330"/>
          </a:xfrm>
        </p:spPr>
        <p:txBody>
          <a:bodyPr>
            <a:noAutofit/>
          </a:bodyPr>
          <a:lstStyle/>
          <a:p>
            <a:r>
              <a:rPr lang="en-IN" sz="4400" b="1" u="sng" dirty="0">
                <a:effectLst>
                  <a:outerShdw blurRad="38100" dist="38100" dir="2700000" algn="tl">
                    <a:srgbClr val="000000">
                      <a:alpha val="43137"/>
                    </a:srgbClr>
                  </a:outerShdw>
                </a:effectLst>
                <a:latin typeface="Bahnschrift Condensed" panose="020B0502040204020203" pitchFamily="34" charset="0"/>
              </a:rPr>
              <a:t>DIFFERENT SORTING TECHNIQUES USED </a:t>
            </a:r>
            <a:r>
              <a:rPr lang="en-IN" b="1" u="sng" dirty="0">
                <a:effectLst>
                  <a:outerShdw blurRad="38100" dist="38100" dir="2700000" algn="tl">
                    <a:srgbClr val="000000">
                      <a:alpha val="43137"/>
                    </a:srgbClr>
                  </a:outerShdw>
                </a:effectLst>
                <a:latin typeface="Bahnschrift Condensed" panose="020B0502040204020203" pitchFamily="34" charset="0"/>
              </a:rPr>
              <a:t>:-</a:t>
            </a:r>
          </a:p>
        </p:txBody>
      </p:sp>
      <p:sp>
        <p:nvSpPr>
          <p:cNvPr id="3" name="Subtitle 2"/>
          <p:cNvSpPr>
            <a:spLocks noGrp="1"/>
          </p:cNvSpPr>
          <p:nvPr>
            <p:ph type="subTitle" idx="1"/>
          </p:nvPr>
        </p:nvSpPr>
        <p:spPr>
          <a:xfrm>
            <a:off x="615637" y="1086416"/>
            <a:ext cx="9560458" cy="2686050"/>
          </a:xfrm>
        </p:spPr>
        <p:txBody>
          <a:bodyPr>
            <a:normAutofit/>
          </a:bodyPr>
          <a:lstStyle/>
          <a:p>
            <a:pPr marL="457200" indent="-457200">
              <a:buFont typeface="Wingdings" panose="05000000000000000000" pitchFamily="2" charset="2"/>
              <a:buChar char="Ø"/>
            </a:pPr>
            <a:r>
              <a:rPr lang="en-IN" sz="2800" dirty="0">
                <a:solidFill>
                  <a:srgbClr val="FFFF00"/>
                </a:solidFill>
                <a:effectLst>
                  <a:outerShdw blurRad="38100" dist="38100" dir="2700000" algn="tl">
                    <a:srgbClr val="000000">
                      <a:alpha val="43137"/>
                    </a:srgbClr>
                  </a:outerShdw>
                </a:effectLst>
                <a:latin typeface="Eras Bold ITC" panose="020B0907030504020204" pitchFamily="34" charset="0"/>
              </a:rPr>
              <a:t>BUBBLE SORT :-</a:t>
            </a:r>
          </a:p>
          <a:p>
            <a:r>
              <a:rPr lang="en-IN" dirty="0"/>
              <a:t> </a:t>
            </a:r>
            <a:r>
              <a:rPr lang="en-IN" b="1" dirty="0">
                <a:solidFill>
                  <a:schemeClr val="accent6">
                    <a:lumMod val="40000"/>
                    <a:lumOff val="60000"/>
                  </a:schemeClr>
                </a:solidFill>
                <a:latin typeface="Segoe UI Black" panose="020B0A02040204020203" pitchFamily="34" charset="0"/>
                <a:ea typeface="Segoe UI Black" panose="020B0A02040204020203" pitchFamily="34" charset="0"/>
              </a:rPr>
              <a:t>Bubble Sort is the simplest sorting algorithm that works by  repeatedly swapping the adjacent elements if they are in wrong order.</a:t>
            </a:r>
          </a:p>
          <a:p>
            <a:endParaRPr lang="en-IN" b="1" dirty="0">
              <a:solidFill>
                <a:schemeClr val="accent6">
                  <a:lumMod val="40000"/>
                  <a:lumOff val="60000"/>
                </a:schemeClr>
              </a:solidFill>
              <a:latin typeface="Segoe UI Black" panose="020B0A02040204020203" pitchFamily="34" charset="0"/>
              <a:ea typeface="Segoe UI Black" panose="020B0A02040204020203" pitchFamily="34" charset="0"/>
            </a:endParaRPr>
          </a:p>
          <a:p>
            <a:r>
              <a:rPr lang="en-US" dirty="0">
                <a:solidFill>
                  <a:schemeClr val="tx1"/>
                </a:solidFill>
                <a:latin typeface="Arial Rounded MT Bold" panose="020F0704030504030204" pitchFamily="34" charset="0"/>
                <a:ea typeface="Segoe UI Black" panose="020B0A02040204020203" pitchFamily="34" charset="0"/>
              </a:rPr>
              <a:t>Time Complexity :-  O(n^2)</a:t>
            </a:r>
            <a:endParaRPr lang="en-IN" b="1" dirty="0">
              <a:solidFill>
                <a:schemeClr val="accent6">
                  <a:lumMod val="40000"/>
                  <a:lumOff val="60000"/>
                </a:schemeClr>
              </a:solidFill>
              <a:latin typeface="Segoe UI Black" panose="020B0A02040204020203" pitchFamily="34" charset="0"/>
              <a:ea typeface="Segoe UI Black" panose="020B0A02040204020203" pitchFamily="34" charset="0"/>
            </a:endParaRPr>
          </a:p>
        </p:txBody>
      </p:sp>
      <p:pic>
        <p:nvPicPr>
          <p:cNvPr id="5" name="Picture 4">
            <a:extLst>
              <a:ext uri="{FF2B5EF4-FFF2-40B4-BE49-F238E27FC236}">
                <a16:creationId xmlns:a16="http://schemas.microsoft.com/office/drawing/2014/main" id="{A13ECC17-4D4C-44CB-95E3-8F771CDA8116}"/>
              </a:ext>
            </a:extLst>
          </p:cNvPr>
          <p:cNvPicPr>
            <a:picLocks noChangeAspect="1"/>
          </p:cNvPicPr>
          <p:nvPr/>
        </p:nvPicPr>
        <p:blipFill>
          <a:blip r:embed="rId2"/>
          <a:stretch>
            <a:fillRect/>
          </a:stretch>
        </p:blipFill>
        <p:spPr>
          <a:xfrm>
            <a:off x="5413595" y="3085534"/>
            <a:ext cx="4762500" cy="2686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5829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978" y="235391"/>
            <a:ext cx="8166226" cy="715223"/>
          </a:xfrm>
        </p:spPr>
        <p:txBody>
          <a:bodyPr>
            <a:normAutofit/>
          </a:bodyPr>
          <a:lstStyle/>
          <a:p>
            <a:pPr marL="685800" indent="-685800">
              <a:buFont typeface="Wingdings" panose="05000000000000000000" pitchFamily="2" charset="2"/>
              <a:buChar char="Ø"/>
            </a:pPr>
            <a:r>
              <a:rPr lang="en-IN" sz="3200" dirty="0">
                <a:solidFill>
                  <a:srgbClr val="FFFF00"/>
                </a:solidFill>
                <a:effectLst>
                  <a:outerShdw blurRad="38100" dist="38100" dir="2700000" algn="tl">
                    <a:srgbClr val="000000">
                      <a:alpha val="43137"/>
                    </a:srgbClr>
                  </a:outerShdw>
                </a:effectLst>
                <a:latin typeface="Eras Bold ITC" panose="020B0907030504020204" pitchFamily="34" charset="0"/>
              </a:rPr>
              <a:t>SELECTION SORT :-</a:t>
            </a:r>
          </a:p>
        </p:txBody>
      </p:sp>
      <p:sp>
        <p:nvSpPr>
          <p:cNvPr id="3" name="Subtitle 2"/>
          <p:cNvSpPr>
            <a:spLocks noGrp="1"/>
          </p:cNvSpPr>
          <p:nvPr>
            <p:ph type="subTitle" idx="1"/>
          </p:nvPr>
        </p:nvSpPr>
        <p:spPr>
          <a:xfrm>
            <a:off x="334978" y="1198265"/>
            <a:ext cx="11289671" cy="3478510"/>
          </a:xfrm>
        </p:spPr>
        <p:txBody>
          <a:bodyPr>
            <a:normAutofit/>
          </a:bodyPr>
          <a:lstStyle/>
          <a:p>
            <a:r>
              <a:rPr lang="en-US">
                <a:latin typeface="Arial Rounded MT Bold" panose="020F0704030504030204" pitchFamily="34" charset="0"/>
              </a:rPr>
              <a:t>THE  </a:t>
            </a:r>
            <a:r>
              <a:rPr lang="en-US" dirty="0">
                <a:latin typeface="Arial Rounded MT Bold" panose="020F0704030504030204" pitchFamily="34" charset="0"/>
              </a:rPr>
              <a:t>selection  sort algorithm sorts an array by repeatedly finding the minimum element  from unsorted part and putting it at the beginning.</a:t>
            </a:r>
          </a:p>
          <a:p>
            <a:r>
              <a:rPr lang="en-US" dirty="0">
                <a:latin typeface="Arial Rounded MT Bold" panose="020F0704030504030204" pitchFamily="34" charset="0"/>
              </a:rPr>
              <a:t>In every iteration of selection sort, the minimum element from the unsorted sub array is picked and moved to the sorted sub array AT its  right position.</a:t>
            </a:r>
          </a:p>
          <a:p>
            <a:endParaRPr lang="en-US" dirty="0">
              <a:solidFill>
                <a:schemeClr val="tx1"/>
              </a:solidFill>
              <a:latin typeface="Arial Rounded MT Bold" panose="020F0704030504030204" pitchFamily="34" charset="0"/>
              <a:ea typeface="Segoe UI Black" panose="020B0A02040204020203" pitchFamily="34" charset="0"/>
            </a:endParaRPr>
          </a:p>
          <a:p>
            <a:r>
              <a:rPr lang="en-US" dirty="0">
                <a:solidFill>
                  <a:schemeClr val="tx1"/>
                </a:solidFill>
                <a:latin typeface="Arial Rounded MT Bold" panose="020F0704030504030204" pitchFamily="34" charset="0"/>
                <a:ea typeface="Segoe UI Black" panose="020B0A02040204020203" pitchFamily="34" charset="0"/>
              </a:rPr>
              <a:t>Time Complexity :-  O(n^2)</a:t>
            </a:r>
            <a:endParaRPr lang="en-IN" dirty="0">
              <a:solidFill>
                <a:schemeClr val="tx1"/>
              </a:solidFill>
              <a:latin typeface="Arial Rounded MT Bold" panose="020F0704030504030204" pitchFamily="34" charset="0"/>
              <a:ea typeface="Segoe UI Black" panose="020B0A02040204020203" pitchFamily="34" charset="0"/>
            </a:endParaRPr>
          </a:p>
        </p:txBody>
      </p:sp>
      <p:pic>
        <p:nvPicPr>
          <p:cNvPr id="7" name="Picture 6">
            <a:extLst>
              <a:ext uri="{FF2B5EF4-FFF2-40B4-BE49-F238E27FC236}">
                <a16:creationId xmlns:a16="http://schemas.microsoft.com/office/drawing/2014/main" id="{B1B9FDAE-9F31-4C6D-8D7A-53935BCD0E40}"/>
              </a:ext>
            </a:extLst>
          </p:cNvPr>
          <p:cNvPicPr>
            <a:picLocks noChangeAspect="1"/>
          </p:cNvPicPr>
          <p:nvPr/>
        </p:nvPicPr>
        <p:blipFill>
          <a:blip r:embed="rId2"/>
          <a:stretch>
            <a:fillRect/>
          </a:stretch>
        </p:blipFill>
        <p:spPr>
          <a:xfrm>
            <a:off x="5891212" y="3205162"/>
            <a:ext cx="3800475" cy="2714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5794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085" y="162962"/>
            <a:ext cx="7441949" cy="733331"/>
          </a:xfrm>
        </p:spPr>
        <p:txBody>
          <a:bodyPr>
            <a:normAutofit/>
          </a:bodyPr>
          <a:lstStyle/>
          <a:p>
            <a:pPr marL="685800" indent="-685800">
              <a:buFont typeface="Wingdings" panose="05000000000000000000" pitchFamily="2" charset="2"/>
              <a:buChar char="Ø"/>
            </a:pPr>
            <a:r>
              <a:rPr lang="en-IN" sz="3200" dirty="0">
                <a:solidFill>
                  <a:srgbClr val="FFFF00"/>
                </a:solidFill>
                <a:effectLst>
                  <a:outerShdw blurRad="38100" dist="38100" dir="2700000" algn="tl">
                    <a:srgbClr val="000000">
                      <a:alpha val="43137"/>
                    </a:srgbClr>
                  </a:outerShdw>
                </a:effectLst>
                <a:latin typeface="Eras Bold ITC" panose="020B0907030504020204" pitchFamily="34" charset="0"/>
              </a:rPr>
              <a:t>INSERTION</a:t>
            </a:r>
            <a:r>
              <a:rPr lang="en-IN" sz="3200" dirty="0">
                <a:solidFill>
                  <a:schemeClr val="bg1"/>
                </a:solidFill>
                <a:effectLst>
                  <a:outerShdw blurRad="38100" dist="38100" dir="2700000" algn="tl">
                    <a:srgbClr val="000000">
                      <a:alpha val="43137"/>
                    </a:srgbClr>
                  </a:outerShdw>
                </a:effectLst>
                <a:latin typeface="Eras Bold ITC" panose="020B0907030504020204" pitchFamily="34" charset="0"/>
              </a:rPr>
              <a:t> </a:t>
            </a:r>
            <a:r>
              <a:rPr lang="en-IN" sz="3200" dirty="0">
                <a:solidFill>
                  <a:srgbClr val="FFFF00"/>
                </a:solidFill>
                <a:effectLst>
                  <a:outerShdw blurRad="38100" dist="38100" dir="2700000" algn="tl">
                    <a:srgbClr val="000000">
                      <a:alpha val="43137"/>
                    </a:srgbClr>
                  </a:outerShdw>
                </a:effectLst>
                <a:latin typeface="Eras Bold ITC" panose="020B0907030504020204" pitchFamily="34" charset="0"/>
              </a:rPr>
              <a:t>SORT</a:t>
            </a:r>
          </a:p>
        </p:txBody>
      </p:sp>
      <p:sp>
        <p:nvSpPr>
          <p:cNvPr id="3" name="Subtitle 2"/>
          <p:cNvSpPr>
            <a:spLocks noGrp="1"/>
          </p:cNvSpPr>
          <p:nvPr>
            <p:ph type="subTitle" idx="1"/>
          </p:nvPr>
        </p:nvSpPr>
        <p:spPr>
          <a:xfrm>
            <a:off x="642796" y="685801"/>
            <a:ext cx="10882265" cy="5032972"/>
          </a:xfrm>
        </p:spPr>
        <p:txBody>
          <a:bodyPr>
            <a:noAutofit/>
          </a:bodyPr>
          <a:lstStyle/>
          <a:p>
            <a:endParaRPr lang="en-IN" sz="2400" dirty="0">
              <a:solidFill>
                <a:schemeClr val="tx1"/>
              </a:solidFill>
              <a:latin typeface="Arial Black" panose="020B0A04020102020204" pitchFamily="34" charset="0"/>
              <a:ea typeface="Segoe UI Black" panose="020B0A02040204020203" pitchFamily="34" charset="0"/>
            </a:endParaRPr>
          </a:p>
          <a:p>
            <a:r>
              <a:rPr lang="en-IN" dirty="0">
                <a:solidFill>
                  <a:schemeClr val="tx1"/>
                </a:solidFill>
                <a:latin typeface="Arial Black" panose="020B0A04020102020204" pitchFamily="34" charset="0"/>
                <a:ea typeface="Segoe UI Black" panose="020B0A02040204020203" pitchFamily="34" charset="0"/>
              </a:rPr>
              <a:t>Insertion sort is a simple  sorting algorithm that  works similar to the way you sort playing cards in your hands. </a:t>
            </a:r>
          </a:p>
          <a:p>
            <a:r>
              <a:rPr lang="en-IN" dirty="0">
                <a:solidFill>
                  <a:schemeClr val="tx1"/>
                </a:solidFill>
                <a:latin typeface="Arial Black" panose="020B0A04020102020204" pitchFamily="34" charset="0"/>
                <a:ea typeface="Segoe UI Black" panose="020B0A02040204020203" pitchFamily="34" charset="0"/>
              </a:rPr>
              <a:t>The array is virtually split into a sorted and an unsorted part. </a:t>
            </a:r>
          </a:p>
          <a:p>
            <a:r>
              <a:rPr lang="en-IN" dirty="0">
                <a:solidFill>
                  <a:schemeClr val="tx1"/>
                </a:solidFill>
                <a:latin typeface="Arial Black" panose="020B0A04020102020204" pitchFamily="34" charset="0"/>
                <a:ea typeface="Segoe UI Black" panose="020B0A02040204020203" pitchFamily="34" charset="0"/>
              </a:rPr>
              <a:t>Values from the unsorted part are picked and placed at the correct position in the sorted part.</a:t>
            </a:r>
          </a:p>
          <a:p>
            <a:endParaRPr lang="en-IN" sz="2400" dirty="0">
              <a:solidFill>
                <a:schemeClr val="tx1"/>
              </a:solidFill>
              <a:latin typeface="Arial Black" panose="020B0A04020102020204" pitchFamily="34" charset="0"/>
              <a:ea typeface="Segoe UI Black" panose="020B0A02040204020203" pitchFamily="34" charset="0"/>
            </a:endParaRPr>
          </a:p>
        </p:txBody>
      </p:sp>
      <p:pic>
        <p:nvPicPr>
          <p:cNvPr id="4" name="Picture 3">
            <a:extLst>
              <a:ext uri="{FF2B5EF4-FFF2-40B4-BE49-F238E27FC236}">
                <a16:creationId xmlns:a16="http://schemas.microsoft.com/office/drawing/2014/main" id="{75C91959-8A36-4502-8780-478EB9970EFA}"/>
              </a:ext>
            </a:extLst>
          </p:cNvPr>
          <p:cNvPicPr>
            <a:picLocks noChangeAspect="1"/>
          </p:cNvPicPr>
          <p:nvPr/>
        </p:nvPicPr>
        <p:blipFill>
          <a:blip r:embed="rId2"/>
          <a:stretch>
            <a:fillRect/>
          </a:stretch>
        </p:blipFill>
        <p:spPr>
          <a:xfrm>
            <a:off x="5578584" y="3623860"/>
            <a:ext cx="4102400" cy="2337847"/>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B3A97DD8-5B82-4AB3-B627-E24D3F35C827}"/>
              </a:ext>
            </a:extLst>
          </p:cNvPr>
          <p:cNvSpPr txBox="1"/>
          <p:nvPr/>
        </p:nvSpPr>
        <p:spPr>
          <a:xfrm>
            <a:off x="856649" y="3756879"/>
            <a:ext cx="4427619" cy="461665"/>
          </a:xfrm>
          <a:prstGeom prst="rect">
            <a:avLst/>
          </a:prstGeom>
          <a:noFill/>
        </p:spPr>
        <p:txBody>
          <a:bodyPr wrap="square">
            <a:spAutoFit/>
          </a:bodyPr>
          <a:lstStyle/>
          <a:p>
            <a:r>
              <a:rPr lang="en-US" sz="2400" dirty="0">
                <a:solidFill>
                  <a:schemeClr val="tx1"/>
                </a:solidFill>
                <a:latin typeface="Arial Rounded MT Bold" panose="020F0704030504030204" pitchFamily="34" charset="0"/>
                <a:ea typeface="Segoe UI Black" panose="020B0A02040204020203" pitchFamily="34" charset="0"/>
              </a:rPr>
              <a:t>Time Complexity :-  O(N^2)</a:t>
            </a:r>
            <a:endParaRPr lang="en-IN" sz="2400" dirty="0">
              <a:solidFill>
                <a:schemeClr val="tx1"/>
              </a:solidFill>
              <a:latin typeface="Arial Rounded MT Bold" panose="020F0704030504030204" pitchFamily="34" charset="0"/>
              <a:ea typeface="Segoe UI Black" panose="020B0A02040204020203" pitchFamily="34" charset="0"/>
            </a:endParaRPr>
          </a:p>
        </p:txBody>
      </p:sp>
    </p:spTree>
    <p:extLst>
      <p:ext uri="{BB962C8B-B14F-4D97-AF65-F5344CB8AC3E}">
        <p14:creationId xmlns:p14="http://schemas.microsoft.com/office/powerpoint/2010/main" val="4153325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865</TotalTime>
  <Words>765</Words>
  <Application>Microsoft Office PowerPoint</Application>
  <PresentationFormat>Widescreen</PresentationFormat>
  <Paragraphs>81</Paragraphs>
  <Slides>15</Slides>
  <Notes>1</Notes>
  <HiddenSlides>0</HiddenSlides>
  <MMClips>0</MMClips>
  <ScaleCrop>false</ScaleCrop>
  <HeadingPairs>
    <vt:vector size="6" baseType="variant">
      <vt:variant>
        <vt:lpstr>Fonts Used</vt:lpstr>
      </vt:variant>
      <vt:variant>
        <vt:i4>28</vt:i4>
      </vt:variant>
      <vt:variant>
        <vt:lpstr>Theme</vt:lpstr>
      </vt:variant>
      <vt:variant>
        <vt:i4>1</vt:i4>
      </vt:variant>
      <vt:variant>
        <vt:lpstr>Slide Titles</vt:lpstr>
      </vt:variant>
      <vt:variant>
        <vt:i4>15</vt:i4>
      </vt:variant>
    </vt:vector>
  </HeadingPairs>
  <TitlesOfParts>
    <vt:vector size="44" baseType="lpstr">
      <vt:lpstr>Algerian</vt:lpstr>
      <vt:lpstr>-apple-system</vt:lpstr>
      <vt:lpstr>Arial</vt:lpstr>
      <vt:lpstr>Arial</vt:lpstr>
      <vt:lpstr>Arial Black</vt:lpstr>
      <vt:lpstr>Arial Rounded MT Bold</vt:lpstr>
      <vt:lpstr>Bahnschrift Condensed</vt:lpstr>
      <vt:lpstr>Baskerville Old Face</vt:lpstr>
      <vt:lpstr>Bell MT</vt:lpstr>
      <vt:lpstr>Bodoni MT Black</vt:lpstr>
      <vt:lpstr>Bradley Hand ITC</vt:lpstr>
      <vt:lpstr>Calibri</vt:lpstr>
      <vt:lpstr>Cambria Math</vt:lpstr>
      <vt:lpstr>Century Gothic</vt:lpstr>
      <vt:lpstr>Copperplate Gothic Bold</vt:lpstr>
      <vt:lpstr>Courier New</vt:lpstr>
      <vt:lpstr>Engravers MT</vt:lpstr>
      <vt:lpstr>Eras Bold ITC</vt:lpstr>
      <vt:lpstr>Franklin Gothic Heavy</vt:lpstr>
      <vt:lpstr>Georgia</vt:lpstr>
      <vt:lpstr>Perpetua</vt:lpstr>
      <vt:lpstr>Perpetua Titling MT</vt:lpstr>
      <vt:lpstr>Segoe Script</vt:lpstr>
      <vt:lpstr>Segoe UI Black</vt:lpstr>
      <vt:lpstr>Stencil</vt:lpstr>
      <vt:lpstr>Times New Roman</vt:lpstr>
      <vt:lpstr>Wingdings</vt:lpstr>
      <vt:lpstr>Wingdings 3</vt:lpstr>
      <vt:lpstr>Ion</vt:lpstr>
      <vt:lpstr>        PROJECT ON  SORTING VISUALIZER</vt:lpstr>
      <vt:lpstr>ABSTRACT   Sorting algorithms are used to sort a data structure according to a specific order relationship. Visualizing algorithms can be a great way to understand their functioning. </vt:lpstr>
      <vt:lpstr>  WHAT IS SORTING?</vt:lpstr>
      <vt:lpstr>WHAT IS VISUALIZATION ?</vt:lpstr>
      <vt:lpstr>About  the  project :-</vt:lpstr>
      <vt:lpstr>MATERIALS                       LANGUAGE USED:-</vt:lpstr>
      <vt:lpstr>DIFFERENT SORTING TECHNIQUES USED :-</vt:lpstr>
      <vt:lpstr>SELECTION SORT :-</vt:lpstr>
      <vt:lpstr>INSERTION SORT</vt:lpstr>
      <vt:lpstr>QUICK SORT</vt:lpstr>
      <vt:lpstr>MERGE SORT</vt:lpstr>
      <vt:lpstr>PROJECT DESCRIPTION :-</vt:lpstr>
      <vt:lpstr>PROJECT USAGE :-</vt:lpstr>
      <vt:lpstr>PowerPoint Presentation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Suryadeep Sen</dc:creator>
  <cp:lastModifiedBy>sarbananda0912@gmail.com</cp:lastModifiedBy>
  <cp:revision>30</cp:revision>
  <dcterms:created xsi:type="dcterms:W3CDTF">2020-11-12T06:43:08Z</dcterms:created>
  <dcterms:modified xsi:type="dcterms:W3CDTF">2021-12-19T07:55:59Z</dcterms:modified>
</cp:coreProperties>
</file>