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447" r:id="rId6"/>
    <p:sldId id="258" r:id="rId7"/>
    <p:sldId id="260" r:id="rId8"/>
    <p:sldId id="351" r:id="rId9"/>
    <p:sldId id="355" r:id="rId10"/>
    <p:sldId id="263" r:id="rId11"/>
    <p:sldId id="266" r:id="rId12"/>
    <p:sldId id="397" r:id="rId13"/>
    <p:sldId id="448" r:id="rId14"/>
    <p:sldId id="268" r:id="rId15"/>
    <p:sldId id="450" r:id="rId16"/>
    <p:sldId id="455" r:id="rId17"/>
    <p:sldId id="452" r:id="rId18"/>
  </p:sldIdLst>
  <p:sldSz cx="9144000" cy="5143500" type="screen16x9"/>
  <p:notesSz cx="6858000" cy="9144000"/>
  <p:embeddedFontLst>
    <p:embeddedFont>
      <p:font typeface="Jost SemiBold"/>
      <p:regular r:id="rId22"/>
    </p:embeddedFont>
    <p:embeddedFont>
      <p:font typeface="Jost"/>
      <p:regular r:id="rId23"/>
    </p:embeddedFont>
    <p:embeddedFont>
      <p:font typeface="Jost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1ee28a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1ee28a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99010c487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99010c487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99010c487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99010c487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99010c487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99010c487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77" name="Google Shape;77;p11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1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375400" y="1337500"/>
            <a:ext cx="6393300" cy="154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 rot="-12251">
            <a:off x="2004409" y="3171251"/>
            <a:ext cx="5135133" cy="34650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 flipH="1">
            <a:off x="-1294375" y="-17081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1"/>
          <p:cNvSpPr/>
          <p:nvPr/>
        </p:nvSpPr>
        <p:spPr>
          <a:xfrm flipH="1">
            <a:off x="4887100" y="15358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-2186450" y="2657200"/>
            <a:ext cx="4713000" cy="4713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3"/>
          <p:cNvSpPr/>
          <p:nvPr/>
        </p:nvSpPr>
        <p:spPr>
          <a:xfrm>
            <a:off x="6185400" y="-31784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5" name="Google Shape;105;p1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 rot="-22923">
            <a:off x="2524745" y="3093049"/>
            <a:ext cx="4094191" cy="36421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978050" y="1672592"/>
            <a:ext cx="5187900" cy="12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10800000" flipH="1">
            <a:off x="6925300" y="298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4"/>
          <p:cNvSpPr/>
          <p:nvPr/>
        </p:nvSpPr>
        <p:spPr>
          <a:xfrm rot="10800000" flipH="1">
            <a:off x="-2020675" y="-3026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13" name="Google Shape;113;p1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 rot="10800000" flipH="1">
            <a:off x="-2562600" y="11660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7321150" y="-15415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" name="Google Shape;122;p16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6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7" name="Google Shape;127;p17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7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17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1417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71417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345932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>
            <a:spLocks noGrp="1"/>
          </p:cNvSpPr>
          <p:nvPr>
            <p:ph type="subTitle" idx="4"/>
          </p:nvPr>
        </p:nvSpPr>
        <p:spPr>
          <a:xfrm>
            <a:off x="345932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620447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17"/>
          <p:cNvSpPr txBox="1">
            <a:spLocks noGrp="1"/>
          </p:cNvSpPr>
          <p:nvPr>
            <p:ph type="subTitle" idx="6"/>
          </p:nvPr>
        </p:nvSpPr>
        <p:spPr>
          <a:xfrm>
            <a:off x="620447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1732483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8"/>
          <p:cNvSpPr txBox="1">
            <a:spLocks noGrp="1"/>
          </p:cNvSpPr>
          <p:nvPr>
            <p:ph type="subTitle" idx="2"/>
          </p:nvPr>
        </p:nvSpPr>
        <p:spPr>
          <a:xfrm>
            <a:off x="1732483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8"/>
          <p:cNvSpPr txBox="1">
            <a:spLocks noGrp="1"/>
          </p:cNvSpPr>
          <p:nvPr>
            <p:ph type="subTitle" idx="3"/>
          </p:nvPr>
        </p:nvSpPr>
        <p:spPr>
          <a:xfrm>
            <a:off x="1732483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732483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>
            <a:spLocks noGrp="1"/>
          </p:cNvSpPr>
          <p:nvPr>
            <p:ph type="subTitle" idx="5"/>
          </p:nvPr>
        </p:nvSpPr>
        <p:spPr>
          <a:xfrm>
            <a:off x="5813024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813024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8"/>
          <p:cNvSpPr txBox="1">
            <a:spLocks noGrp="1"/>
          </p:cNvSpPr>
          <p:nvPr>
            <p:ph type="subTitle" idx="7"/>
          </p:nvPr>
        </p:nvSpPr>
        <p:spPr>
          <a:xfrm>
            <a:off x="5813024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813024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8"/>
          <p:cNvSpPr/>
          <p:nvPr/>
        </p:nvSpPr>
        <p:spPr>
          <a:xfrm>
            <a:off x="7366800" y="32366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55" name="Google Shape;155;p19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9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9"/>
          <p:cNvSpPr txBox="1">
            <a:spLocks noGrp="1"/>
          </p:cNvSpPr>
          <p:nvPr>
            <p:ph type="subTitle" idx="1"/>
          </p:nvPr>
        </p:nvSpPr>
        <p:spPr>
          <a:xfrm>
            <a:off x="71417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>
            <a:spLocks noGrp="1"/>
          </p:cNvSpPr>
          <p:nvPr>
            <p:ph type="subTitle" idx="2"/>
          </p:nvPr>
        </p:nvSpPr>
        <p:spPr>
          <a:xfrm>
            <a:off x="71417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>
            <a:spLocks noGrp="1"/>
          </p:cNvSpPr>
          <p:nvPr>
            <p:ph type="subTitle" idx="3"/>
          </p:nvPr>
        </p:nvSpPr>
        <p:spPr>
          <a:xfrm>
            <a:off x="345932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>
            <a:spLocks noGrp="1"/>
          </p:cNvSpPr>
          <p:nvPr>
            <p:ph type="subTitle" idx="4"/>
          </p:nvPr>
        </p:nvSpPr>
        <p:spPr>
          <a:xfrm>
            <a:off x="345932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>
            <a:spLocks noGrp="1"/>
          </p:cNvSpPr>
          <p:nvPr>
            <p:ph type="subTitle" idx="5"/>
          </p:nvPr>
        </p:nvSpPr>
        <p:spPr>
          <a:xfrm>
            <a:off x="620447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>
            <a:spLocks noGrp="1"/>
          </p:cNvSpPr>
          <p:nvPr>
            <p:ph type="subTitle" idx="6"/>
          </p:nvPr>
        </p:nvSpPr>
        <p:spPr>
          <a:xfrm>
            <a:off x="620447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9"/>
          <p:cNvSpPr txBox="1">
            <a:spLocks noGrp="1"/>
          </p:cNvSpPr>
          <p:nvPr>
            <p:ph type="subTitle" idx="7"/>
          </p:nvPr>
        </p:nvSpPr>
        <p:spPr>
          <a:xfrm>
            <a:off x="71417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9"/>
          <p:cNvSpPr txBox="1">
            <a:spLocks noGrp="1"/>
          </p:cNvSpPr>
          <p:nvPr>
            <p:ph type="subTitle" idx="8"/>
          </p:nvPr>
        </p:nvSpPr>
        <p:spPr>
          <a:xfrm>
            <a:off x="71417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19"/>
          <p:cNvSpPr txBox="1">
            <a:spLocks noGrp="1"/>
          </p:cNvSpPr>
          <p:nvPr>
            <p:ph type="subTitle" idx="9"/>
          </p:nvPr>
        </p:nvSpPr>
        <p:spPr>
          <a:xfrm>
            <a:off x="345932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19"/>
          <p:cNvSpPr txBox="1">
            <a:spLocks noGrp="1"/>
          </p:cNvSpPr>
          <p:nvPr>
            <p:ph type="subTitle" idx="13"/>
          </p:nvPr>
        </p:nvSpPr>
        <p:spPr>
          <a:xfrm>
            <a:off x="345932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9"/>
          <p:cNvSpPr txBox="1">
            <a:spLocks noGrp="1"/>
          </p:cNvSpPr>
          <p:nvPr>
            <p:ph type="subTitle" idx="14"/>
          </p:nvPr>
        </p:nvSpPr>
        <p:spPr>
          <a:xfrm>
            <a:off x="620447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9"/>
          <p:cNvSpPr txBox="1">
            <a:spLocks noGrp="1"/>
          </p:cNvSpPr>
          <p:nvPr>
            <p:ph type="subTitle" idx="15"/>
          </p:nvPr>
        </p:nvSpPr>
        <p:spPr>
          <a:xfrm>
            <a:off x="620447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 flipH="1">
            <a:off x="-1840725" y="30711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9"/>
          <p:cNvSpPr/>
          <p:nvPr/>
        </p:nvSpPr>
        <p:spPr>
          <a:xfrm flipH="1">
            <a:off x="5181100" y="-254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78450" y="1694775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 SemiBold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■"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7088775" y="-16193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0"/>
          <p:cNvSpPr/>
          <p:nvPr/>
        </p:nvSpPr>
        <p:spPr>
          <a:xfrm>
            <a:off x="-2819400" y="198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 flipH="1">
            <a:off x="2229450" y="2690526"/>
            <a:ext cx="46851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2229450" y="3595250"/>
            <a:ext cx="46851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-2469875" y="14880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/>
          <p:nvPr/>
        </p:nvSpPr>
        <p:spPr>
          <a:xfrm>
            <a:off x="6723350" y="-149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 flipH="1">
            <a:off x="714125" y="2028075"/>
            <a:ext cx="7715700" cy="1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 flipH="1">
            <a:off x="714074" y="1490725"/>
            <a:ext cx="77157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 rot="10800000" flipH="1">
            <a:off x="-2499550" y="1068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1"/>
          <p:cNvSpPr/>
          <p:nvPr/>
        </p:nvSpPr>
        <p:spPr>
          <a:xfrm rot="10800000" flipH="1">
            <a:off x="7355550" y="-15755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8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22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765588" y="2755100"/>
            <a:ext cx="3743400" cy="114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2"/>
          <p:cNvSpPr/>
          <p:nvPr/>
        </p:nvSpPr>
        <p:spPr>
          <a:xfrm flipH="1">
            <a:off x="-1334475" y="-1638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22"/>
          <p:cNvSpPr/>
          <p:nvPr/>
        </p:nvSpPr>
        <p:spPr>
          <a:xfrm flipH="1">
            <a:off x="4847000" y="16055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2"/>
          <p:cNvSpPr txBox="1"/>
          <p:nvPr/>
        </p:nvSpPr>
        <p:spPr>
          <a:xfrm>
            <a:off x="4709750" y="2694275"/>
            <a:ext cx="36687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-GB">
                <a:solidFill>
                  <a:schemeClr val="accent1"/>
                </a:solidFill>
                <a:uFill>
                  <a:noFill/>
                </a:uFill>
                <a:latin typeface="Jost SemiBold"/>
                <a:ea typeface="Jost SemiBold"/>
                <a:cs typeface="Jost SemiBold"/>
                <a:sym typeface="Jost SemiBold"/>
                <a:hlinkClick r:id="rId3"/>
              </a:rPr>
              <a:t>Slidesgo</a:t>
            </a:r>
            <a:r>
              <a:rPr lang="en-GB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-GB">
                <a:solidFill>
                  <a:schemeClr val="accent1"/>
                </a:solidFill>
                <a:uFill>
                  <a:noFill/>
                </a:uFill>
                <a:latin typeface="Jost SemiBold"/>
                <a:ea typeface="Jost SemiBold"/>
                <a:cs typeface="Jost SemiBold"/>
                <a:sym typeface="Jost SemiBold"/>
                <a:hlinkClick r:id="rId4"/>
              </a:rPr>
              <a:t>Flaticon</a:t>
            </a:r>
            <a:r>
              <a:rPr lang="en-GB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lang="en-GB">
                <a:solidFill>
                  <a:schemeClr val="accent1"/>
                </a:solidFill>
                <a:uFill>
                  <a:noFill/>
                </a:uFill>
                <a:latin typeface="Jost SemiBold"/>
                <a:ea typeface="Jost SemiBold"/>
                <a:cs typeface="Jost SemiBold"/>
                <a:sym typeface="Jost SemiBold"/>
                <a:hlinkClick r:id="rId5"/>
              </a:rPr>
              <a:t>Freepik</a:t>
            </a:r>
            <a:endParaRPr u="sng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7" name="Google Shape;27;p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4"/>
            <p:cNvSpPr/>
            <p:nvPr/>
          </p:nvSpPr>
          <p:spPr>
            <a:xfrm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4175" y="1304875"/>
            <a:ext cx="7715700" cy="30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57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958375" y="2819375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 rot="-60113">
            <a:off x="1388597" y="2252006"/>
            <a:ext cx="2161830" cy="37595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5163725" y="2819375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 rot="60121" flipH="1">
            <a:off x="5593910" y="2251993"/>
            <a:ext cx="2161531" cy="375958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rot="10800000" flipH="1">
            <a:off x="7401400" y="-14437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/>
          <p:nvPr/>
        </p:nvSpPr>
        <p:spPr>
          <a:xfrm rot="10800000" flipH="1">
            <a:off x="-2453700" y="12005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6"/>
          <p:cNvSpPr/>
          <p:nvPr/>
        </p:nvSpPr>
        <p:spPr>
          <a:xfrm>
            <a:off x="-25255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/>
          <p:nvPr/>
        </p:nvSpPr>
        <p:spPr>
          <a:xfrm>
            <a:off x="6906050" y="2755550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6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6"/>
          <p:cNvSpPr/>
          <p:nvPr/>
        </p:nvSpPr>
        <p:spPr>
          <a:xfrm>
            <a:off x="7200825" y="3076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53" name="Google Shape;53;p7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7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234663" y="2328050"/>
            <a:ext cx="2601300" cy="10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 rot="10800000">
            <a:off x="5248350" y="-2822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"/>
          <p:cNvSpPr/>
          <p:nvPr/>
        </p:nvSpPr>
        <p:spPr>
          <a:xfrm rot="10800000">
            <a:off x="-1266300" y="2892975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61" name="Google Shape;61;p8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8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281300" y="1131025"/>
            <a:ext cx="6581400" cy="256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 flipH="1">
            <a:off x="-1237675" y="-14361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8"/>
          <p:cNvSpPr/>
          <p:nvPr/>
        </p:nvSpPr>
        <p:spPr>
          <a:xfrm flipH="1">
            <a:off x="5191050" y="15436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/>
          <p:nvPr/>
        </p:nvSpPr>
        <p:spPr>
          <a:xfrm flipH="1">
            <a:off x="-1302550" y="-16623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9"/>
          <p:cNvSpPr/>
          <p:nvPr/>
        </p:nvSpPr>
        <p:spPr>
          <a:xfrm flipH="1">
            <a:off x="4878925" y="1581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14175" y="1372925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14175" y="2306875"/>
            <a:ext cx="412140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167850" y="536084"/>
            <a:ext cx="3261900" cy="10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Cloud Computing</a:t>
            </a: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The future of computing.</a:t>
            </a:r>
            <a:endParaRPr lang="en-US" sz="2200" dirty="0"/>
          </a:p>
        </p:txBody>
      </p:sp>
      <p:cxnSp>
        <p:nvCxnSpPr>
          <p:cNvPr id="224" name="Google Shape;224;p28"/>
          <p:cNvCxnSpPr/>
          <p:nvPr/>
        </p:nvCxnSpPr>
        <p:spPr>
          <a:xfrm>
            <a:off x="725550" y="3308300"/>
            <a:ext cx="259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28"/>
          <p:cNvGrpSpPr/>
          <p:nvPr/>
        </p:nvGrpSpPr>
        <p:grpSpPr>
          <a:xfrm rot="-762542">
            <a:off x="7723050" y="1879166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6889608" y="2571860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7802075" y="3057324"/>
            <a:ext cx="1857982" cy="43827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780415" y="228981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2" grpId="1"/>
      <p:bldP spid="223" grpId="0" animBg="1" uiExpand="1" build="p"/>
      <p:bldP spid="223" grpId="1" animBg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7510" y="392430"/>
            <a:ext cx="8078470" cy="4229100"/>
          </a:xfrm>
        </p:spPr>
        <p:txBody>
          <a:bodyPr/>
          <a:p>
            <a:pPr algn="l"/>
            <a:r>
              <a:rPr lang="en-US" sz="2200" b="1"/>
              <a:t>2. Scalability</a:t>
            </a:r>
            <a:endParaRPr lang="en-US" sz="2200" b="1"/>
          </a:p>
          <a:p>
            <a:pPr algn="l"/>
            <a:endParaRPr lang="en-US" sz="2200" b="1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Cloud computing can help businesses save money by reducing capital expenditures on hardware and infrastructure.</a:t>
            </a:r>
            <a:endParaRPr lang="en-US" sz="200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Instead of buying and maintaining expensive hardware, businesses can use cloud services on a pay-per-use basis, and scale up or down as needed.</a:t>
            </a:r>
            <a:endParaRPr lang="en-US" sz="2000"/>
          </a:p>
          <a:p>
            <a:pPr marL="127000" indent="0" algn="l">
              <a:buFont typeface="Arial" panose="020B0604020202020204" pitchFamily="34" charset="0"/>
            </a:pPr>
            <a:endParaRPr lang="en-US" sz="2000" b="1"/>
          </a:p>
          <a:p>
            <a:pPr marL="127000" indent="0" algn="l">
              <a:buFont typeface="Arial" panose="020B0604020202020204" pitchFamily="34" charset="0"/>
            </a:pPr>
            <a:r>
              <a:rPr lang="en-US" sz="2200" b="1"/>
              <a:t>3. Flexibility</a:t>
            </a:r>
            <a:endParaRPr lang="en-US" sz="2200" b="1"/>
          </a:p>
          <a:p>
            <a:pPr marL="127000" indent="0" algn="l">
              <a:buFont typeface="Arial" panose="020B0604020202020204" pitchFamily="34" charset="0"/>
            </a:pPr>
            <a:endParaRPr lang="en-US" sz="2000" b="1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Cloud computing allows businesses to access their applications and data from anywhere with an internet connection.</a:t>
            </a:r>
            <a:endParaRPr lang="en-US" sz="200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This provides greater flexibility and mobility for employees, as they can work from anywhere, on any device.</a:t>
            </a:r>
            <a:endParaRPr lang="en-US" sz="2000"/>
          </a:p>
        </p:txBody>
      </p:sp>
      <p:sp>
        <p:nvSpPr>
          <p:cNvPr id="3" name="Text Box 2"/>
          <p:cNvSpPr txBox="1"/>
          <p:nvPr/>
        </p:nvSpPr>
        <p:spPr>
          <a:xfrm>
            <a:off x="1995805" y="155511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56335" y="179070"/>
            <a:ext cx="6830695" cy="4301490"/>
          </a:xfrm>
        </p:spPr>
        <p:txBody>
          <a:bodyPr/>
          <a:p>
            <a:pPr algn="l"/>
            <a:r>
              <a:rPr lang="en-US" sz="2200" b="1"/>
              <a:t>4.Security</a:t>
            </a:r>
            <a:endParaRPr lang="en-US" sz="2200" b="1"/>
          </a:p>
          <a:p>
            <a:pPr algn="l"/>
            <a:endParaRPr lang="en-US" sz="2200" b="1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Cloud computing providers typically offer advanced security features such as data encryption, firewalls, and access controls, making it more secure than traditional on-premise computing.</a:t>
            </a:r>
            <a:endParaRPr lang="en-US" sz="200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This can help businesses protect their sensitive data and prevent cyber-attacks.</a:t>
            </a:r>
            <a:endParaRPr lang="en-US" sz="2000"/>
          </a:p>
          <a:p>
            <a:pPr marL="127000" indent="0" algn="l">
              <a:buFont typeface="Arial" panose="020B0604020202020204" pitchFamily="34" charset="0"/>
            </a:pPr>
            <a:endParaRPr lang="en-US" sz="2000"/>
          </a:p>
          <a:p>
            <a:pPr marL="127000" indent="0" algn="l">
              <a:buFont typeface="Arial" panose="020B0604020202020204" pitchFamily="34" charset="0"/>
            </a:pPr>
            <a:r>
              <a:rPr lang="en-US" sz="2000" b="1"/>
              <a:t>5. Reliablility</a:t>
            </a:r>
            <a:endParaRPr lang="en-US" sz="2000" b="1"/>
          </a:p>
          <a:p>
            <a:pPr marL="127000" indent="0" algn="l">
              <a:buFont typeface="Arial" panose="020B0604020202020204" pitchFamily="34" charset="0"/>
            </a:pPr>
            <a:endParaRPr lang="en-US" sz="2000" b="1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It provides data backup, disaster recovery and business contunity in less cost.</a:t>
            </a:r>
            <a:endParaRPr lang="en-US" sz="200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 Companies can store their data securely in the cloud and access it from anywhere in case of a disaster.</a:t>
            </a:r>
            <a:endParaRPr lang="en-US" sz="2000"/>
          </a:p>
          <a:p>
            <a:pPr marL="469900" indent="-3429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814070" y="250825"/>
            <a:ext cx="6252845" cy="467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Challenges/ Disadvanages</a:t>
            </a:r>
            <a:endParaRPr lang="en-US" altLang="en-GB"/>
          </a:p>
        </p:txBody>
      </p:sp>
      <p:cxnSp>
        <p:nvCxnSpPr>
          <p:cNvPr id="468" name="Google Shape;468;p40"/>
          <p:cNvCxnSpPr/>
          <p:nvPr/>
        </p:nvCxnSpPr>
        <p:spPr>
          <a:xfrm>
            <a:off x="1309750" y="718155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0"/>
          <p:cNvSpPr txBox="1"/>
          <p:nvPr/>
        </p:nvSpPr>
        <p:spPr>
          <a:xfrm rot="904894" flipH="1">
            <a:off x="7687945" y="148590"/>
            <a:ext cx="1374775" cy="426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Be aware</a:t>
            </a:r>
            <a:endParaRPr lang="en-US" sz="19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grpSp>
        <p:nvGrpSpPr>
          <p:cNvPr id="470" name="Google Shape;470;p40"/>
          <p:cNvGrpSpPr/>
          <p:nvPr/>
        </p:nvGrpSpPr>
        <p:grpSpPr>
          <a:xfrm rot="1247059">
            <a:off x="-154618" y="4267068"/>
            <a:ext cx="1149917" cy="1149917"/>
            <a:chOff x="8008048" y="3219887"/>
            <a:chExt cx="843600" cy="843600"/>
          </a:xfrm>
        </p:grpSpPr>
        <p:sp>
          <p:nvSpPr>
            <p:cNvPr id="471" name="Google Shape;471;p40"/>
            <p:cNvSpPr/>
            <p:nvPr/>
          </p:nvSpPr>
          <p:spPr>
            <a:xfrm>
              <a:off x="8008048" y="3219887"/>
              <a:ext cx="843600" cy="84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2" name="Google Shape;472;p40"/>
            <p:cNvGrpSpPr/>
            <p:nvPr/>
          </p:nvGrpSpPr>
          <p:grpSpPr>
            <a:xfrm>
              <a:off x="8205813" y="3417675"/>
              <a:ext cx="448000" cy="447975"/>
              <a:chOff x="5477988" y="1236975"/>
              <a:chExt cx="448000" cy="447975"/>
            </a:xfrm>
          </p:grpSpPr>
          <p:sp>
            <p:nvSpPr>
              <p:cNvPr id="473" name="Google Shape;473;p40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941070" y="926465"/>
            <a:ext cx="727710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b="1">
                <a:latin typeface="Jost" charset="0"/>
                <a:cs typeface="Jost" charset="0"/>
              </a:rPr>
              <a:t>1. Downtime</a:t>
            </a:r>
            <a:endParaRPr lang="en-US" sz="2200" b="1">
              <a:latin typeface="Jost" charset="0"/>
              <a:cs typeface="Jost" charset="0"/>
            </a:endParaRPr>
          </a:p>
          <a:p>
            <a:endParaRPr lang="en-US" sz="2200" b="1">
              <a:latin typeface="Jost" charset="0"/>
              <a:cs typeface="Jos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Jost" charset="0"/>
                <a:cs typeface="Jost" charset="0"/>
              </a:rPr>
              <a:t>Businesses receive cloud computing services only through the Internet.</a:t>
            </a:r>
            <a:endParaRPr lang="en-US" sz="2000">
              <a:latin typeface="Jost" charset="0"/>
              <a:cs typeface="Jos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Jost" charset="0"/>
                <a:cs typeface="Jost" charset="0"/>
              </a:rPr>
              <a:t> When there is an internet outage or weak connectivity, services get interrupted and this increases downtime.</a:t>
            </a:r>
            <a:endParaRPr lang="en-US" sz="2000">
              <a:latin typeface="Jost" charset="0"/>
              <a:cs typeface="Jost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Jost" charset="0"/>
              <a:cs typeface="Jost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latin typeface="Jost" charset="0"/>
                <a:cs typeface="Jost" charset="0"/>
              </a:rPr>
              <a:t>2. Limited control </a:t>
            </a:r>
            <a:endParaRPr lang="en-US" sz="2200" b="1">
              <a:latin typeface="Jost" charset="0"/>
              <a:cs typeface="Jost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>
              <a:latin typeface="Jost" charset="0"/>
              <a:cs typeface="Jos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Jost" charset="0"/>
                <a:cs typeface="Jost" charset="0"/>
              </a:rPr>
              <a:t>Since the cloud service providers own, manage and monitor the entire cloud infrastructure, most companies have minimal control over their data. </a:t>
            </a:r>
            <a:endParaRPr lang="en-US" sz="2000">
              <a:latin typeface="Jost" charset="0"/>
              <a:cs typeface="Jost" charset="0"/>
            </a:endParaRPr>
          </a:p>
          <a:p>
            <a:pPr marL="342900" indent="-342900">
              <a:buFont typeface="Arial" panose="020B0604020202020204" pitchFamily="34" charset="0"/>
              <a:buNone/>
            </a:pPr>
            <a:endParaRPr lang="en-US" sz="2000">
              <a:latin typeface="Jost" charset="0"/>
              <a:cs typeface="Jos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375" y="395605"/>
            <a:ext cx="7707630" cy="4360545"/>
          </a:xfrm>
        </p:spPr>
        <p:txBody>
          <a:bodyPr/>
          <a:p>
            <a:pPr algn="l"/>
            <a:r>
              <a:rPr lang="en-US" sz="2000" b="1"/>
              <a:t>3. Vendor Lock-in</a:t>
            </a:r>
            <a:endParaRPr lang="en-US" sz="2000" b="1"/>
          </a:p>
          <a:p>
            <a:pPr algn="l"/>
            <a:endParaRPr lang="en-US" sz="2000" b="1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Vendor lock-in refers to a situation where companies using cloud computing services of a particular vendor are unable to switch to a different vendor. This usually happens because of high switching costs, large amounts of data which is difficult to migrate, and several other complexities. In case of vendor lock-in, companies are forced to receive services from a particular vendor.</a:t>
            </a:r>
            <a:endParaRPr lang="en-US" sz="2000"/>
          </a:p>
          <a:p>
            <a:pPr marL="127000" indent="0" algn="l">
              <a:buFont typeface="Arial" panose="020B0604020202020204" pitchFamily="34" charset="0"/>
            </a:pPr>
            <a:endParaRPr lang="en-US" sz="2000"/>
          </a:p>
          <a:p>
            <a:pPr marL="127000" indent="0" algn="l">
              <a:buFont typeface="Arial" panose="020B0604020202020204" pitchFamily="34" charset="0"/>
            </a:pPr>
            <a:r>
              <a:rPr lang="en-US" sz="2000" b="1"/>
              <a:t>4.Dependency on Internet Connection</a:t>
            </a:r>
            <a:endParaRPr lang="en-US" sz="2000" b="1"/>
          </a:p>
          <a:p>
            <a:pPr marL="127000" indent="0" algn="l">
              <a:buFont typeface="Arial" panose="020B0604020202020204" pitchFamily="34" charset="0"/>
            </a:pPr>
            <a:endParaRPr lang="en-US" sz="2000" b="1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 Cloud computing is entirely dependent on the internet connection.</a:t>
            </a:r>
            <a:endParaRPr lang="en-US" sz="200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/>
              <a:t> If the internet connection is slow or not available, then the user cannot access the cloud services, making it an unreliable option.</a:t>
            </a:r>
            <a:endParaRPr lang="en-US" sz="2000"/>
          </a:p>
          <a:p>
            <a:pPr marL="127000" indent="0" algn="l">
              <a:buFont typeface="Arial" panose="020B0604020202020204" pitchFamily="34" charset="0"/>
            </a:pPr>
            <a:endParaRPr lang="en-US" sz="2000"/>
          </a:p>
        </p:txBody>
      </p:sp>
      <p:sp>
        <p:nvSpPr>
          <p:cNvPr id="1080" name="Google Shape;1080;p55"/>
          <p:cNvSpPr/>
          <p:nvPr/>
        </p:nvSpPr>
        <p:spPr>
          <a:xfrm>
            <a:off x="8374380" y="137160"/>
            <a:ext cx="675005" cy="547370"/>
          </a:xfrm>
          <a:custGeom>
            <a:avLst/>
            <a:gdLst/>
            <a:ahLst/>
            <a:cxnLst/>
            <a:rect l="l" t="t" r="r" b="b"/>
            <a:pathLst>
              <a:path w="19370" h="17933" extrusionOk="0">
                <a:moveTo>
                  <a:pt x="7181" y="1055"/>
                </a:moveTo>
                <a:cubicBezTo>
                  <a:pt x="8133" y="1055"/>
                  <a:pt x="9098" y="1462"/>
                  <a:pt x="9790" y="2374"/>
                </a:cubicBezTo>
                <a:cubicBezTo>
                  <a:pt x="9720" y="2444"/>
                  <a:pt x="9632" y="2514"/>
                  <a:pt x="9563" y="2584"/>
                </a:cubicBezTo>
                <a:cubicBezTo>
                  <a:pt x="9172" y="2961"/>
                  <a:pt x="9529" y="3494"/>
                  <a:pt x="9946" y="3494"/>
                </a:cubicBezTo>
                <a:cubicBezTo>
                  <a:pt x="10069" y="3494"/>
                  <a:pt x="10198" y="3447"/>
                  <a:pt x="10314" y="3335"/>
                </a:cubicBezTo>
                <a:cubicBezTo>
                  <a:pt x="10454" y="3196"/>
                  <a:pt x="10629" y="3056"/>
                  <a:pt x="10804" y="2933"/>
                </a:cubicBezTo>
                <a:cubicBezTo>
                  <a:pt x="11315" y="2603"/>
                  <a:pt x="11868" y="2453"/>
                  <a:pt x="12407" y="2453"/>
                </a:cubicBezTo>
                <a:cubicBezTo>
                  <a:pt x="13953" y="2453"/>
                  <a:pt x="15384" y="3684"/>
                  <a:pt x="15384" y="5433"/>
                </a:cubicBezTo>
                <a:cubicBezTo>
                  <a:pt x="15384" y="5643"/>
                  <a:pt x="15366" y="5835"/>
                  <a:pt x="15331" y="6045"/>
                </a:cubicBezTo>
                <a:cubicBezTo>
                  <a:pt x="15296" y="6185"/>
                  <a:pt x="15331" y="6360"/>
                  <a:pt x="15436" y="6482"/>
                </a:cubicBezTo>
                <a:cubicBezTo>
                  <a:pt x="15546" y="6592"/>
                  <a:pt x="15698" y="6660"/>
                  <a:pt x="15855" y="6660"/>
                </a:cubicBezTo>
                <a:cubicBezTo>
                  <a:pt x="15873" y="6660"/>
                  <a:pt x="15890" y="6659"/>
                  <a:pt x="15908" y="6657"/>
                </a:cubicBezTo>
                <a:cubicBezTo>
                  <a:pt x="17167" y="6657"/>
                  <a:pt x="18198" y="7671"/>
                  <a:pt x="18198" y="8929"/>
                </a:cubicBezTo>
                <a:cubicBezTo>
                  <a:pt x="18198" y="10188"/>
                  <a:pt x="17167" y="11202"/>
                  <a:pt x="15908" y="11202"/>
                </a:cubicBezTo>
                <a:lnTo>
                  <a:pt x="15908" y="11219"/>
                </a:lnTo>
                <a:lnTo>
                  <a:pt x="13601" y="11219"/>
                </a:lnTo>
                <a:lnTo>
                  <a:pt x="12097" y="8195"/>
                </a:lnTo>
                <a:cubicBezTo>
                  <a:pt x="11730" y="7452"/>
                  <a:pt x="11018" y="7081"/>
                  <a:pt x="10305" y="7081"/>
                </a:cubicBezTo>
                <a:cubicBezTo>
                  <a:pt x="9593" y="7081"/>
                  <a:pt x="8881" y="7452"/>
                  <a:pt x="8514" y="8195"/>
                </a:cubicBezTo>
                <a:lnTo>
                  <a:pt x="7010" y="11219"/>
                </a:lnTo>
                <a:lnTo>
                  <a:pt x="5070" y="11219"/>
                </a:lnTo>
                <a:cubicBezTo>
                  <a:pt x="5063" y="11220"/>
                  <a:pt x="5056" y="11220"/>
                  <a:pt x="5049" y="11220"/>
                </a:cubicBezTo>
                <a:cubicBezTo>
                  <a:pt x="2581" y="11220"/>
                  <a:pt x="1474" y="8138"/>
                  <a:pt x="3374" y="6569"/>
                </a:cubicBezTo>
                <a:lnTo>
                  <a:pt x="3374" y="6569"/>
                </a:lnTo>
                <a:cubicBezTo>
                  <a:pt x="3566" y="6902"/>
                  <a:pt x="3794" y="7199"/>
                  <a:pt x="4056" y="7478"/>
                </a:cubicBezTo>
                <a:cubicBezTo>
                  <a:pt x="4173" y="7592"/>
                  <a:pt x="4303" y="7640"/>
                  <a:pt x="4427" y="7640"/>
                </a:cubicBezTo>
                <a:cubicBezTo>
                  <a:pt x="4838" y="7640"/>
                  <a:pt x="5184" y="7116"/>
                  <a:pt x="4808" y="6727"/>
                </a:cubicBezTo>
                <a:cubicBezTo>
                  <a:pt x="4493" y="6412"/>
                  <a:pt x="4231" y="6028"/>
                  <a:pt x="4073" y="5608"/>
                </a:cubicBezTo>
                <a:cubicBezTo>
                  <a:pt x="3916" y="5206"/>
                  <a:pt x="3829" y="4804"/>
                  <a:pt x="3829" y="4384"/>
                </a:cubicBezTo>
                <a:cubicBezTo>
                  <a:pt x="3829" y="2347"/>
                  <a:pt x="5485" y="1055"/>
                  <a:pt x="7181" y="1055"/>
                </a:cubicBezTo>
                <a:close/>
                <a:moveTo>
                  <a:pt x="10305" y="8138"/>
                </a:moveTo>
                <a:cubicBezTo>
                  <a:pt x="10642" y="8138"/>
                  <a:pt x="10979" y="8309"/>
                  <a:pt x="11153" y="8650"/>
                </a:cubicBezTo>
                <a:lnTo>
                  <a:pt x="14580" y="15502"/>
                </a:lnTo>
                <a:cubicBezTo>
                  <a:pt x="14737" y="15800"/>
                  <a:pt x="14720" y="16149"/>
                  <a:pt x="14545" y="16429"/>
                </a:cubicBezTo>
                <a:cubicBezTo>
                  <a:pt x="14370" y="16709"/>
                  <a:pt x="14055" y="16883"/>
                  <a:pt x="13741" y="16883"/>
                </a:cubicBezTo>
                <a:lnTo>
                  <a:pt x="6888" y="16883"/>
                </a:lnTo>
                <a:cubicBezTo>
                  <a:pt x="6171" y="16883"/>
                  <a:pt x="5717" y="16132"/>
                  <a:pt x="6031" y="15502"/>
                </a:cubicBezTo>
                <a:lnTo>
                  <a:pt x="9458" y="8650"/>
                </a:lnTo>
                <a:cubicBezTo>
                  <a:pt x="9632" y="8309"/>
                  <a:pt x="9969" y="8138"/>
                  <a:pt x="10305" y="8138"/>
                </a:cubicBezTo>
                <a:close/>
                <a:moveTo>
                  <a:pt x="7197" y="1"/>
                </a:moveTo>
                <a:cubicBezTo>
                  <a:pt x="4964" y="1"/>
                  <a:pt x="2780" y="1694"/>
                  <a:pt x="2780" y="4384"/>
                </a:cubicBezTo>
                <a:cubicBezTo>
                  <a:pt x="2780" y="4786"/>
                  <a:pt x="2832" y="5188"/>
                  <a:pt x="2955" y="5573"/>
                </a:cubicBezTo>
                <a:cubicBezTo>
                  <a:pt x="0" y="7636"/>
                  <a:pt x="1451" y="12268"/>
                  <a:pt x="5070" y="12268"/>
                </a:cubicBezTo>
                <a:lnTo>
                  <a:pt x="6486" y="12268"/>
                </a:lnTo>
                <a:lnTo>
                  <a:pt x="5105" y="15030"/>
                </a:lnTo>
                <a:cubicBezTo>
                  <a:pt x="4440" y="16359"/>
                  <a:pt x="5402" y="17932"/>
                  <a:pt x="6888" y="17932"/>
                </a:cubicBezTo>
                <a:lnTo>
                  <a:pt x="13741" y="17932"/>
                </a:lnTo>
                <a:cubicBezTo>
                  <a:pt x="15209" y="17932"/>
                  <a:pt x="16188" y="16376"/>
                  <a:pt x="15524" y="15048"/>
                </a:cubicBezTo>
                <a:lnTo>
                  <a:pt x="14125" y="12268"/>
                </a:lnTo>
                <a:lnTo>
                  <a:pt x="15908" y="12268"/>
                </a:lnTo>
                <a:cubicBezTo>
                  <a:pt x="17639" y="12268"/>
                  <a:pt x="19090" y="10922"/>
                  <a:pt x="19230" y="9192"/>
                </a:cubicBezTo>
                <a:cubicBezTo>
                  <a:pt x="19370" y="7461"/>
                  <a:pt x="18146" y="5923"/>
                  <a:pt x="16433" y="5660"/>
                </a:cubicBezTo>
                <a:lnTo>
                  <a:pt x="16433" y="5433"/>
                </a:lnTo>
                <a:cubicBezTo>
                  <a:pt x="16419" y="3116"/>
                  <a:pt x="14512" y="1409"/>
                  <a:pt x="12395" y="1409"/>
                </a:cubicBezTo>
                <a:cubicBezTo>
                  <a:pt x="11828" y="1409"/>
                  <a:pt x="11246" y="1531"/>
                  <a:pt x="10681" y="1797"/>
                </a:cubicBezTo>
                <a:cubicBezTo>
                  <a:pt x="9771" y="556"/>
                  <a:pt x="8476" y="1"/>
                  <a:pt x="7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" name="Google Shape;1081;p55"/>
          <p:cNvSpPr/>
          <p:nvPr/>
        </p:nvSpPr>
        <p:spPr>
          <a:xfrm>
            <a:off x="8729980" y="467360"/>
            <a:ext cx="26670" cy="104775"/>
          </a:xfrm>
          <a:custGeom>
            <a:avLst/>
            <a:gdLst/>
            <a:ahLst/>
            <a:cxnLst/>
            <a:rect l="l" t="t" r="r" b="b"/>
            <a:pathLst>
              <a:path w="1067" h="4197" extrusionOk="0">
                <a:moveTo>
                  <a:pt x="512" y="0"/>
                </a:moveTo>
                <a:cubicBezTo>
                  <a:pt x="229" y="0"/>
                  <a:pt x="1" y="238"/>
                  <a:pt x="18" y="525"/>
                </a:cubicBezTo>
                <a:lnTo>
                  <a:pt x="18" y="3672"/>
                </a:lnTo>
                <a:cubicBezTo>
                  <a:pt x="18" y="4022"/>
                  <a:pt x="280" y="4196"/>
                  <a:pt x="542" y="4196"/>
                </a:cubicBezTo>
                <a:cubicBezTo>
                  <a:pt x="804" y="4196"/>
                  <a:pt x="1067" y="4022"/>
                  <a:pt x="1067" y="3672"/>
                </a:cubicBezTo>
                <a:lnTo>
                  <a:pt x="1067" y="525"/>
                </a:lnTo>
                <a:cubicBezTo>
                  <a:pt x="1067" y="238"/>
                  <a:pt x="838" y="0"/>
                  <a:pt x="570" y="0"/>
                </a:cubicBezTo>
                <a:cubicBezTo>
                  <a:pt x="561" y="0"/>
                  <a:pt x="552" y="0"/>
                  <a:pt x="542" y="1"/>
                </a:cubicBezTo>
                <a:cubicBezTo>
                  <a:pt x="532" y="0"/>
                  <a:pt x="522" y="0"/>
                  <a:pt x="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079" name="Google Shape;1079;p55"/>
          <p:cNvSpPr/>
          <p:nvPr/>
        </p:nvSpPr>
        <p:spPr>
          <a:xfrm>
            <a:off x="8725535" y="572135"/>
            <a:ext cx="31115" cy="26035"/>
          </a:xfrm>
          <a:custGeom>
            <a:avLst/>
            <a:gdLst/>
            <a:ahLst/>
            <a:cxnLst/>
            <a:rect l="l" t="t" r="r" b="b"/>
            <a:pathLst>
              <a:path w="1242" h="1050" extrusionOk="0">
                <a:moveTo>
                  <a:pt x="717" y="0"/>
                </a:moveTo>
                <a:cubicBezTo>
                  <a:pt x="245" y="0"/>
                  <a:pt x="0" y="560"/>
                  <a:pt x="333" y="892"/>
                </a:cubicBezTo>
                <a:cubicBezTo>
                  <a:pt x="441" y="1001"/>
                  <a:pt x="576" y="1049"/>
                  <a:pt x="708" y="1049"/>
                </a:cubicBezTo>
                <a:cubicBezTo>
                  <a:pt x="980" y="1049"/>
                  <a:pt x="1242" y="843"/>
                  <a:pt x="1242" y="525"/>
                </a:cubicBezTo>
                <a:cubicBezTo>
                  <a:pt x="1242" y="228"/>
                  <a:pt x="997" y="0"/>
                  <a:pt x="7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any_questions-transfor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673975" cy="4061460"/>
          </a:xfrm>
          <a:prstGeom prst="rect">
            <a:avLst/>
          </a:prstGeom>
        </p:spPr>
      </p:pic>
      <p:sp>
        <p:nvSpPr>
          <p:cNvPr id="469" name="Google Shape;469;p40"/>
          <p:cNvSpPr txBox="1"/>
          <p:nvPr/>
        </p:nvSpPr>
        <p:spPr>
          <a:xfrm rot="20584894" flipH="1">
            <a:off x="7061835" y="4241165"/>
            <a:ext cx="1778000" cy="474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To hit our mind</a:t>
            </a:r>
            <a:endParaRPr lang="en-US" sz="19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-59787">
            <a:off x="-805815" y="5088890"/>
            <a:ext cx="1130300" cy="221615"/>
          </a:xfrm>
        </p:spPr>
        <p:txBody>
          <a:bodyPr/>
          <a:p>
            <a:r>
              <a:rPr lang="en-US" sz="1200"/>
              <a:t>Here’s nothing</a:t>
            </a:r>
            <a:endParaRPr lang="en-US" sz="1200"/>
          </a:p>
        </p:txBody>
      </p:sp>
      <p:sp>
        <p:nvSpPr>
          <p:cNvPr id="5" name="Title 4"/>
          <p:cNvSpPr>
            <a:spLocks noGrp="1"/>
          </p:cNvSpPr>
          <p:nvPr>
            <p:ph type="title" idx="2"/>
          </p:nvPr>
        </p:nvSpPr>
        <p:spPr>
          <a:xfrm rot="-59787">
            <a:off x="2834523" y="262617"/>
            <a:ext cx="3139675" cy="1095768"/>
          </a:xfrm>
        </p:spPr>
        <p:txBody>
          <a:bodyPr/>
          <a:p>
            <a:r>
              <a:rPr lang="en-US" sz="5000"/>
              <a:t>Thank You</a:t>
            </a:r>
            <a:endParaRPr lang="en-US" sz="50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flipH="1">
            <a:off x="454025" y="1842770"/>
            <a:ext cx="8441055" cy="2857500"/>
          </a:xfrm>
        </p:spPr>
        <p:txBody>
          <a:bodyPr/>
          <a:p>
            <a:pPr algn="l"/>
            <a:r>
              <a:rPr lang="en-US" sz="2200"/>
              <a:t>I would like to thank my teacher, my mentor who have helped me </a:t>
            </a:r>
            <a:endParaRPr lang="en-US" sz="2200"/>
          </a:p>
          <a:p>
            <a:pPr algn="l"/>
            <a:r>
              <a:rPr lang="en-US" sz="2200"/>
              <a:t>throughout this, who have taught me the basics, guided me through </a:t>
            </a:r>
            <a:endParaRPr lang="en-US" sz="2200"/>
          </a:p>
          <a:p>
            <a:pPr algn="l"/>
            <a:r>
              <a:rPr lang="en-US" sz="2200"/>
              <a:t>every little things. I would like to show gratitude towards Mr. Sundar </a:t>
            </a:r>
            <a:endParaRPr lang="en-US" sz="2200"/>
          </a:p>
          <a:p>
            <a:pPr algn="l"/>
            <a:r>
              <a:rPr lang="en-US" sz="2200"/>
              <a:t>Pichai (we kinda look alike) that's what my mom says and Mr. AST sir.</a:t>
            </a:r>
            <a:endParaRPr 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75" y="873365"/>
            <a:ext cx="4121400" cy="663300"/>
          </a:xfrm>
        </p:spPr>
        <p:txBody>
          <a:bodyPr/>
          <a:lstStyle/>
          <a:p>
            <a:pPr algn="l"/>
            <a:r>
              <a:rPr lang="en-US" sz="3600" dirty="0"/>
              <a:t>Team Members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95" y="1992630"/>
            <a:ext cx="4121400" cy="1463700"/>
          </a:xfrm>
        </p:spPr>
        <p:txBody>
          <a:bodyPr/>
          <a:lstStyle/>
          <a:p>
            <a:pPr marL="584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ym typeface="+mn-ea"/>
              </a:rPr>
              <a:t>Shishir Pun</a:t>
            </a:r>
            <a:endParaRPr lang="en-US" sz="2800" dirty="0"/>
          </a:p>
          <a:p>
            <a:pPr marL="584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Niraj Mehta</a:t>
            </a:r>
            <a:endParaRPr lang="en-US" sz="2800" dirty="0"/>
          </a:p>
          <a:p>
            <a:pPr marL="584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Nischal Khati</a:t>
            </a:r>
            <a:endParaRPr lang="en-US" sz="2800" dirty="0"/>
          </a:p>
          <a:p>
            <a:pPr marL="584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Rabindra Rawal</a:t>
            </a:r>
            <a:endParaRPr lang="en-US" sz="2800" dirty="0"/>
          </a:p>
          <a:p>
            <a:pPr marL="584200" indent="-457200" algn="l">
              <a:buFont typeface="Wingdings" panose="05000000000000000000" pitchFamily="2" charset="2"/>
              <a:buChar char="Ø"/>
            </a:pPr>
            <a:r>
              <a:rPr lang="en-US" sz="2800" dirty="0" err="1"/>
              <a:t>Sarbocha</a:t>
            </a:r>
            <a:r>
              <a:rPr lang="en-US" sz="2800" dirty="0"/>
              <a:t> Panday</a:t>
            </a:r>
            <a:endParaRPr lang="en-US" sz="2600" dirty="0"/>
          </a:p>
          <a:p>
            <a:pPr marL="584200" indent="-457200" algn="l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584200" indent="-457200" algn="l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cxnSp>
        <p:nvCxnSpPr>
          <p:cNvPr id="4" name="Google Shape;292;p31"/>
          <p:cNvCxnSpPr/>
          <p:nvPr/>
        </p:nvCxnSpPr>
        <p:spPr>
          <a:xfrm>
            <a:off x="714175" y="1536709"/>
            <a:ext cx="43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359;p34"/>
          <p:cNvGrpSpPr/>
          <p:nvPr/>
        </p:nvGrpSpPr>
        <p:grpSpPr>
          <a:xfrm>
            <a:off x="7565822" y="3061246"/>
            <a:ext cx="1297378" cy="1309154"/>
            <a:chOff x="437712" y="2714237"/>
            <a:chExt cx="843600" cy="843600"/>
          </a:xfrm>
        </p:grpSpPr>
        <p:sp>
          <p:nvSpPr>
            <p:cNvPr id="6" name="Google Shape;360;p34"/>
            <p:cNvSpPr/>
            <p:nvPr/>
          </p:nvSpPr>
          <p:spPr>
            <a:xfrm>
              <a:off x="437712" y="2714237"/>
              <a:ext cx="843600" cy="84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" name="Google Shape;361;p34"/>
            <p:cNvGrpSpPr/>
            <p:nvPr/>
          </p:nvGrpSpPr>
          <p:grpSpPr>
            <a:xfrm>
              <a:off x="638527" y="2933188"/>
              <a:ext cx="441927" cy="405698"/>
              <a:chOff x="4735038" y="3334725"/>
              <a:chExt cx="447975" cy="411250"/>
            </a:xfrm>
          </p:grpSpPr>
          <p:sp>
            <p:nvSpPr>
              <p:cNvPr id="8" name="Google Shape;362;p34"/>
              <p:cNvSpPr/>
              <p:nvPr/>
            </p:nvSpPr>
            <p:spPr>
              <a:xfrm>
                <a:off x="4735038" y="3334725"/>
                <a:ext cx="447975" cy="4112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6450" extrusionOk="0">
                    <a:moveTo>
                      <a:pt x="5892" y="1049"/>
                    </a:moveTo>
                    <a:lnTo>
                      <a:pt x="7832" y="3321"/>
                    </a:lnTo>
                    <a:cubicBezTo>
                      <a:pt x="7919" y="3444"/>
                      <a:pt x="8077" y="3496"/>
                      <a:pt x="8234" y="3514"/>
                    </a:cubicBezTo>
                    <a:lnTo>
                      <a:pt x="16870" y="3514"/>
                    </a:lnTo>
                    <a:lnTo>
                      <a:pt x="16870" y="4912"/>
                    </a:lnTo>
                    <a:lnTo>
                      <a:pt x="1049" y="4912"/>
                    </a:lnTo>
                    <a:lnTo>
                      <a:pt x="1049" y="1049"/>
                    </a:lnTo>
                    <a:close/>
                    <a:moveTo>
                      <a:pt x="16870" y="5961"/>
                    </a:moveTo>
                    <a:lnTo>
                      <a:pt x="16870" y="15401"/>
                    </a:lnTo>
                    <a:lnTo>
                      <a:pt x="1049" y="15401"/>
                    </a:lnTo>
                    <a:lnTo>
                      <a:pt x="1049" y="5961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0" y="227"/>
                      <a:pt x="0" y="524"/>
                    </a:cubicBezTo>
                    <a:lnTo>
                      <a:pt x="0" y="15925"/>
                    </a:lnTo>
                    <a:cubicBezTo>
                      <a:pt x="0" y="16205"/>
                      <a:pt x="228" y="16450"/>
                      <a:pt x="525" y="16450"/>
                    </a:cubicBezTo>
                    <a:lnTo>
                      <a:pt x="17394" y="16450"/>
                    </a:lnTo>
                    <a:cubicBezTo>
                      <a:pt x="17692" y="16450"/>
                      <a:pt x="17919" y="16205"/>
                      <a:pt x="17919" y="15925"/>
                    </a:cubicBezTo>
                    <a:lnTo>
                      <a:pt x="17919" y="2972"/>
                    </a:lnTo>
                    <a:cubicBezTo>
                      <a:pt x="17919" y="2692"/>
                      <a:pt x="17692" y="2447"/>
                      <a:pt x="17394" y="2447"/>
                    </a:cubicBezTo>
                    <a:lnTo>
                      <a:pt x="8461" y="2447"/>
                    </a:lnTo>
                    <a:lnTo>
                      <a:pt x="6521" y="192"/>
                    </a:lnTo>
                    <a:cubicBezTo>
                      <a:pt x="6416" y="70"/>
                      <a:pt x="6276" y="0"/>
                      <a:pt x="6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" name="Google Shape;363;p34"/>
              <p:cNvSpPr/>
              <p:nvPr/>
            </p:nvSpPr>
            <p:spPr>
              <a:xfrm>
                <a:off x="4867013" y="3509975"/>
                <a:ext cx="184025" cy="183575"/>
              </a:xfrm>
              <a:custGeom>
                <a:avLst/>
                <a:gdLst/>
                <a:ahLst/>
                <a:cxnLst/>
                <a:rect l="l" t="t" r="r" b="b"/>
                <a:pathLst>
                  <a:path w="7361" h="7343" extrusionOk="0">
                    <a:moveTo>
                      <a:pt x="3682" y="1043"/>
                    </a:moveTo>
                    <a:cubicBezTo>
                      <a:pt x="3938" y="1043"/>
                      <a:pt x="4197" y="1137"/>
                      <a:pt x="4406" y="1346"/>
                    </a:cubicBezTo>
                    <a:cubicBezTo>
                      <a:pt x="5070" y="2010"/>
                      <a:pt x="4598" y="3147"/>
                      <a:pt x="3672" y="3147"/>
                    </a:cubicBezTo>
                    <a:cubicBezTo>
                      <a:pt x="3095" y="3147"/>
                      <a:pt x="2623" y="2675"/>
                      <a:pt x="2623" y="2098"/>
                    </a:cubicBezTo>
                    <a:cubicBezTo>
                      <a:pt x="2623" y="1458"/>
                      <a:pt x="3144" y="1043"/>
                      <a:pt x="3682" y="1043"/>
                    </a:cubicBezTo>
                    <a:close/>
                    <a:moveTo>
                      <a:pt x="3672" y="4178"/>
                    </a:moveTo>
                    <a:cubicBezTo>
                      <a:pt x="4913" y="4178"/>
                      <a:pt x="5997" y="5070"/>
                      <a:pt x="6242" y="6293"/>
                    </a:cubicBezTo>
                    <a:lnTo>
                      <a:pt x="1102" y="6293"/>
                    </a:lnTo>
                    <a:cubicBezTo>
                      <a:pt x="1329" y="5070"/>
                      <a:pt x="2413" y="4178"/>
                      <a:pt x="3672" y="4178"/>
                    </a:cubicBezTo>
                    <a:close/>
                    <a:moveTo>
                      <a:pt x="3689" y="0"/>
                    </a:moveTo>
                    <a:cubicBezTo>
                      <a:pt x="1871" y="0"/>
                      <a:pt x="910" y="2133"/>
                      <a:pt x="2116" y="3496"/>
                    </a:cubicBezTo>
                    <a:cubicBezTo>
                      <a:pt x="822" y="4108"/>
                      <a:pt x="1" y="5402"/>
                      <a:pt x="1" y="6818"/>
                    </a:cubicBezTo>
                    <a:cubicBezTo>
                      <a:pt x="1" y="7115"/>
                      <a:pt x="246" y="7342"/>
                      <a:pt x="525" y="7342"/>
                    </a:cubicBezTo>
                    <a:lnTo>
                      <a:pt x="6836" y="7342"/>
                    </a:lnTo>
                    <a:cubicBezTo>
                      <a:pt x="7116" y="7342"/>
                      <a:pt x="7360" y="7115"/>
                      <a:pt x="7360" y="6818"/>
                    </a:cubicBezTo>
                    <a:cubicBezTo>
                      <a:pt x="7360" y="5402"/>
                      <a:pt x="6539" y="4108"/>
                      <a:pt x="5245" y="3496"/>
                    </a:cubicBezTo>
                    <a:cubicBezTo>
                      <a:pt x="6451" y="2133"/>
                      <a:pt x="5490" y="0"/>
                      <a:pt x="36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4572000" y="201739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4572000" y="2626995"/>
            <a:ext cx="5080000" cy="499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650">
                <a:solidFill>
                  <a:srgbClr val="000000"/>
                </a:solidFill>
                <a:latin typeface="Franklin Gothic" charset="0"/>
              </a:rPr>
              <a:t> </a:t>
            </a:r>
            <a:endParaRPr lang="en-US"/>
          </a:p>
        </p:txBody>
      </p:sp>
      <p:pic>
        <p:nvPicPr>
          <p:cNvPr id="9" name="Picture 8" descr="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1930"/>
            <a:ext cx="4004310" cy="18154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38150" y="541020"/>
            <a:ext cx="3780155" cy="11372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4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WHAT WE WERE ASSIGNED OF</a:t>
            </a:r>
            <a:endParaRPr lang="en-US" sz="340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Table of contents</a:t>
            </a:r>
            <a:endParaRPr lang="en-GB" sz="3500"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2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cloud computing?</a:t>
            </a:r>
            <a:endParaRPr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concept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the services a business needs.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 of cloud 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GB" dirty="0"/>
              <a:t>omuting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Popular cloud computing models.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cloud Services</a:t>
            </a:r>
            <a:endParaRPr lang="en-US"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Manage cloud risks for great rewards!</a:t>
            </a:r>
            <a:endParaRPr dirty="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and challenges.</a:t>
            </a:r>
            <a:endParaRPr lang="en-US"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title" idx="13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14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 idx="15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cxnSp>
        <p:nvCxnSpPr>
          <p:cNvPr id="265" name="Google Shape;265;p30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ubTitle" idx="1"/>
          </p:nvPr>
        </p:nvSpPr>
        <p:spPr>
          <a:xfrm>
            <a:off x="531495" y="1423670"/>
            <a:ext cx="4927600" cy="3130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/>
              <a:t>Cloud computing refers to the delivery of computing services such as servers, storage, databases, software, and more over the internet, rather than from a local server or personal computer. </a:t>
            </a:r>
            <a:endParaRPr lang="en-GB" sz="21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/>
              <a:t>Cloud computing allows users to access these services on-demand, from anywhere in the world with an internet connection.​</a:t>
            </a:r>
            <a:endParaRPr lang="en-GB" sz="2100"/>
          </a:p>
        </p:txBody>
      </p:sp>
      <p:pic>
        <p:nvPicPr>
          <p:cNvPr id="311" name="Google Shape;311;p32"/>
          <p:cNvPicPr preferRelativeResize="0"/>
          <p:nvPr/>
        </p:nvPicPr>
        <p:blipFill rotWithShape="1">
          <a:blip r:embed="rId1"/>
          <a:srcRect l="20363" r="13134"/>
          <a:stretch>
            <a:fillRect/>
          </a:stretch>
        </p:blipFill>
        <p:spPr>
          <a:xfrm>
            <a:off x="6036310" y="1273810"/>
            <a:ext cx="2393950" cy="244348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 rot="979531">
            <a:off x="5751830" y="2850515"/>
            <a:ext cx="969010" cy="875665"/>
            <a:chOff x="5676940" y="2897025"/>
            <a:chExt cx="1149900" cy="1149900"/>
          </a:xfrm>
        </p:grpSpPr>
        <p:sp>
          <p:nvSpPr>
            <p:cNvPr id="313" name="Google Shape;313;p32"/>
            <p:cNvSpPr/>
            <p:nvPr/>
          </p:nvSpPr>
          <p:spPr>
            <a:xfrm>
              <a:off x="5676940" y="2897025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4" name="Google Shape;314;p32"/>
            <p:cNvGrpSpPr/>
            <p:nvPr/>
          </p:nvGrpSpPr>
          <p:grpSpPr>
            <a:xfrm>
              <a:off x="5974395" y="3217437"/>
              <a:ext cx="555041" cy="509539"/>
              <a:chOff x="3992088" y="3334725"/>
              <a:chExt cx="447975" cy="411250"/>
            </a:xfrm>
          </p:grpSpPr>
          <p:sp>
            <p:nvSpPr>
              <p:cNvPr id="315" name="Google Shape;315;p32"/>
              <p:cNvSpPr/>
              <p:nvPr/>
            </p:nvSpPr>
            <p:spPr>
              <a:xfrm>
                <a:off x="3992088" y="3334725"/>
                <a:ext cx="447975" cy="4112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6450" extrusionOk="0">
                    <a:moveTo>
                      <a:pt x="5891" y="1049"/>
                    </a:moveTo>
                    <a:lnTo>
                      <a:pt x="7832" y="3321"/>
                    </a:lnTo>
                    <a:cubicBezTo>
                      <a:pt x="7919" y="3444"/>
                      <a:pt x="8077" y="3496"/>
                      <a:pt x="8234" y="3514"/>
                    </a:cubicBezTo>
                    <a:lnTo>
                      <a:pt x="16870" y="3514"/>
                    </a:lnTo>
                    <a:lnTo>
                      <a:pt x="16870" y="4912"/>
                    </a:lnTo>
                    <a:lnTo>
                      <a:pt x="1049" y="4912"/>
                    </a:lnTo>
                    <a:lnTo>
                      <a:pt x="1049" y="1049"/>
                    </a:lnTo>
                    <a:close/>
                    <a:moveTo>
                      <a:pt x="16870" y="5961"/>
                    </a:moveTo>
                    <a:lnTo>
                      <a:pt x="16870" y="15401"/>
                    </a:lnTo>
                    <a:lnTo>
                      <a:pt x="1049" y="15401"/>
                    </a:lnTo>
                    <a:lnTo>
                      <a:pt x="1049" y="5961"/>
                    </a:lnTo>
                    <a:close/>
                    <a:moveTo>
                      <a:pt x="525" y="0"/>
                    </a:moveTo>
                    <a:cubicBezTo>
                      <a:pt x="227" y="0"/>
                      <a:pt x="0" y="227"/>
                      <a:pt x="0" y="524"/>
                    </a:cubicBezTo>
                    <a:lnTo>
                      <a:pt x="0" y="15925"/>
                    </a:lnTo>
                    <a:cubicBezTo>
                      <a:pt x="0" y="16205"/>
                      <a:pt x="227" y="16450"/>
                      <a:pt x="525" y="16450"/>
                    </a:cubicBezTo>
                    <a:lnTo>
                      <a:pt x="17394" y="16450"/>
                    </a:lnTo>
                    <a:cubicBezTo>
                      <a:pt x="17691" y="16450"/>
                      <a:pt x="17919" y="16205"/>
                      <a:pt x="17919" y="15925"/>
                    </a:cubicBezTo>
                    <a:lnTo>
                      <a:pt x="17919" y="2972"/>
                    </a:lnTo>
                    <a:cubicBezTo>
                      <a:pt x="17919" y="2692"/>
                      <a:pt x="17691" y="2447"/>
                      <a:pt x="17394" y="2447"/>
                    </a:cubicBezTo>
                    <a:lnTo>
                      <a:pt x="8461" y="2447"/>
                    </a:lnTo>
                    <a:lnTo>
                      <a:pt x="6521" y="192"/>
                    </a:lnTo>
                    <a:cubicBezTo>
                      <a:pt x="6416" y="70"/>
                      <a:pt x="6276" y="0"/>
                      <a:pt x="6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4064188" y="3509700"/>
                <a:ext cx="286275" cy="183850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7354" extrusionOk="0">
                    <a:moveTo>
                      <a:pt x="4307" y="1052"/>
                    </a:moveTo>
                    <a:cubicBezTo>
                      <a:pt x="4717" y="1052"/>
                      <a:pt x="5135" y="1206"/>
                      <a:pt x="5472" y="1549"/>
                    </a:cubicBezTo>
                    <a:cubicBezTo>
                      <a:pt x="5139" y="1936"/>
                      <a:pt x="5477" y="2425"/>
                      <a:pt x="5874" y="2425"/>
                    </a:cubicBezTo>
                    <a:cubicBezTo>
                      <a:pt x="5997" y="2425"/>
                      <a:pt x="6125" y="2378"/>
                      <a:pt x="6241" y="2266"/>
                    </a:cubicBezTo>
                    <a:cubicBezTo>
                      <a:pt x="6294" y="2196"/>
                      <a:pt x="6381" y="2144"/>
                      <a:pt x="6451" y="2091"/>
                    </a:cubicBezTo>
                    <a:lnTo>
                      <a:pt x="6469" y="2074"/>
                    </a:lnTo>
                    <a:cubicBezTo>
                      <a:pt x="6714" y="1921"/>
                      <a:pt x="6975" y="1852"/>
                      <a:pt x="7228" y="1852"/>
                    </a:cubicBezTo>
                    <a:cubicBezTo>
                      <a:pt x="8077" y="1852"/>
                      <a:pt x="8842" y="2622"/>
                      <a:pt x="8654" y="3577"/>
                    </a:cubicBezTo>
                    <a:cubicBezTo>
                      <a:pt x="8584" y="3909"/>
                      <a:pt x="8846" y="4207"/>
                      <a:pt x="9178" y="4207"/>
                    </a:cubicBezTo>
                    <a:lnTo>
                      <a:pt x="9213" y="4207"/>
                    </a:lnTo>
                    <a:cubicBezTo>
                      <a:pt x="10559" y="4276"/>
                      <a:pt x="10542" y="6252"/>
                      <a:pt x="9213" y="6304"/>
                    </a:cubicBezTo>
                    <a:lnTo>
                      <a:pt x="3130" y="6304"/>
                    </a:lnTo>
                    <a:cubicBezTo>
                      <a:pt x="2081" y="6304"/>
                      <a:pt x="1504" y="5116"/>
                      <a:pt x="2133" y="4294"/>
                    </a:cubicBezTo>
                    <a:lnTo>
                      <a:pt x="2133" y="4294"/>
                    </a:lnTo>
                    <a:cubicBezTo>
                      <a:pt x="2221" y="4399"/>
                      <a:pt x="2308" y="4504"/>
                      <a:pt x="2395" y="4591"/>
                    </a:cubicBezTo>
                    <a:cubicBezTo>
                      <a:pt x="2500" y="4696"/>
                      <a:pt x="2636" y="4748"/>
                      <a:pt x="2771" y="4748"/>
                    </a:cubicBezTo>
                    <a:cubicBezTo>
                      <a:pt x="2907" y="4748"/>
                      <a:pt x="3042" y="4696"/>
                      <a:pt x="3147" y="4591"/>
                    </a:cubicBezTo>
                    <a:cubicBezTo>
                      <a:pt x="3357" y="4399"/>
                      <a:pt x="3357" y="4067"/>
                      <a:pt x="3147" y="3857"/>
                    </a:cubicBezTo>
                    <a:cubicBezTo>
                      <a:pt x="2833" y="3542"/>
                      <a:pt x="2658" y="3123"/>
                      <a:pt x="2658" y="2703"/>
                    </a:cubicBezTo>
                    <a:cubicBezTo>
                      <a:pt x="2658" y="1703"/>
                      <a:pt x="3465" y="1052"/>
                      <a:pt x="4307" y="1052"/>
                    </a:cubicBezTo>
                    <a:close/>
                    <a:moveTo>
                      <a:pt x="4326" y="0"/>
                    </a:moveTo>
                    <a:cubicBezTo>
                      <a:pt x="2946" y="0"/>
                      <a:pt x="1609" y="1052"/>
                      <a:pt x="1609" y="2686"/>
                    </a:cubicBezTo>
                    <a:cubicBezTo>
                      <a:pt x="1609" y="2895"/>
                      <a:pt x="1626" y="3088"/>
                      <a:pt x="1679" y="3280"/>
                    </a:cubicBezTo>
                    <a:cubicBezTo>
                      <a:pt x="1" y="4644"/>
                      <a:pt x="962" y="7353"/>
                      <a:pt x="3130" y="7353"/>
                    </a:cubicBezTo>
                    <a:lnTo>
                      <a:pt x="9231" y="7353"/>
                    </a:lnTo>
                    <a:cubicBezTo>
                      <a:pt x="10280" y="7353"/>
                      <a:pt x="11171" y="6566"/>
                      <a:pt x="11311" y="5518"/>
                    </a:cubicBezTo>
                    <a:cubicBezTo>
                      <a:pt x="11451" y="4469"/>
                      <a:pt x="10769" y="3490"/>
                      <a:pt x="9755" y="3228"/>
                    </a:cubicBezTo>
                    <a:cubicBezTo>
                      <a:pt x="9712" y="1817"/>
                      <a:pt x="8554" y="789"/>
                      <a:pt x="7256" y="789"/>
                    </a:cubicBezTo>
                    <a:cubicBezTo>
                      <a:pt x="6962" y="789"/>
                      <a:pt x="6661" y="842"/>
                      <a:pt x="6364" y="955"/>
                    </a:cubicBezTo>
                    <a:cubicBezTo>
                      <a:pt x="5801" y="295"/>
                      <a:pt x="5057" y="0"/>
                      <a:pt x="4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 rot="-542917">
            <a:off x="6253480" y="3693795"/>
            <a:ext cx="1652905" cy="30988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435610"/>
            <a:ext cx="6448425" cy="663575"/>
          </a:xfrm>
        </p:spPr>
        <p:txBody>
          <a:bodyPr/>
          <a:p>
            <a:r>
              <a:rPr lang="en-US" sz="3800"/>
              <a:t>What is cloud computing?</a:t>
            </a:r>
            <a:endParaRPr lang="en-US" sz="3800"/>
          </a:p>
        </p:txBody>
      </p:sp>
      <p:cxnSp>
        <p:nvCxnSpPr>
          <p:cNvPr id="3" name="Google Shape;310;p32"/>
          <p:cNvCxnSpPr/>
          <p:nvPr/>
        </p:nvCxnSpPr>
        <p:spPr>
          <a:xfrm>
            <a:off x="975995" y="1099185"/>
            <a:ext cx="5013325" cy="38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09" grpId="0" build="p"/>
      <p:bldP spid="309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4375" y="1304925"/>
            <a:ext cx="7715885" cy="3509010"/>
          </a:xfrm>
        </p:spPr>
        <p:txBody>
          <a:bodyPr/>
          <a:p>
            <a:pPr marL="127000" indent="0">
              <a:buNone/>
            </a:pPr>
            <a:r>
              <a:rPr lang="en-US" sz="2400"/>
              <a:t>1. Private Clouds</a:t>
            </a:r>
            <a:endParaRPr lang="en-US" sz="2000"/>
          </a:p>
          <a:p>
            <a:pPr marL="127000" indent="0">
              <a:buNone/>
            </a:pPr>
            <a:endParaRPr lang="en-US" sz="2000"/>
          </a:p>
          <a:p>
            <a:r>
              <a:rPr lang="en-US" sz="2000"/>
              <a:t>Provides advanced data security</a:t>
            </a:r>
            <a:endParaRPr lang="en-US" sz="2000"/>
          </a:p>
          <a:p>
            <a:r>
              <a:rPr lang="en-US" sz="2000"/>
              <a:t>Makes disaster recovery and system management processes more efficient.</a:t>
            </a:r>
            <a:endParaRPr lang="en-US" sz="2000"/>
          </a:p>
          <a:p>
            <a:endParaRPr lang="en-US" sz="2000"/>
          </a:p>
          <a:p>
            <a:pPr marL="127000" indent="0">
              <a:buNone/>
            </a:pPr>
            <a:r>
              <a:rPr lang="en-US" sz="2000"/>
              <a:t>2. Public Clouds</a:t>
            </a:r>
            <a:endParaRPr lang="en-US" sz="2000"/>
          </a:p>
          <a:p>
            <a:pPr marL="127000" indent="0">
              <a:buNone/>
            </a:pPr>
            <a:endParaRPr lang="en-US" sz="2000"/>
          </a:p>
          <a:p>
            <a:r>
              <a:rPr lang="en-US" sz="2000"/>
              <a:t>It is cost-efficient for small businesses as there is no need to set up IT infrastructure</a:t>
            </a:r>
            <a:endParaRPr lang="en-US" sz="2000"/>
          </a:p>
          <a:p>
            <a:r>
              <a:rPr lang="en-US" sz="2000"/>
              <a:t>It offers easy maintenance and scalability</a:t>
            </a:r>
            <a:endParaRPr lang="en-US" sz="20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are it’s types.</a:t>
            </a:r>
            <a:endParaRPr lang="en-US"/>
          </a:p>
        </p:txBody>
      </p:sp>
      <p:grpSp>
        <p:nvGrpSpPr>
          <p:cNvPr id="855" name="Google Shape;855;p53"/>
          <p:cNvGrpSpPr/>
          <p:nvPr/>
        </p:nvGrpSpPr>
        <p:grpSpPr>
          <a:xfrm rot="-827259" flipH="1">
            <a:off x="7756332" y="280163"/>
            <a:ext cx="1171230" cy="1149740"/>
            <a:chOff x="7492277" y="183424"/>
            <a:chExt cx="993000" cy="974700"/>
          </a:xfrm>
        </p:grpSpPr>
        <p:sp>
          <p:nvSpPr>
            <p:cNvPr id="856" name="Google Shape;856;p53"/>
            <p:cNvSpPr/>
            <p:nvPr/>
          </p:nvSpPr>
          <p:spPr>
            <a:xfrm>
              <a:off x="7492277" y="183424"/>
              <a:ext cx="993000" cy="97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7" name="Google Shape;857;p53"/>
            <p:cNvGrpSpPr/>
            <p:nvPr/>
          </p:nvGrpSpPr>
          <p:grpSpPr>
            <a:xfrm>
              <a:off x="7765688" y="446750"/>
              <a:ext cx="446225" cy="447975"/>
              <a:chOff x="7707738" y="1930100"/>
              <a:chExt cx="446225" cy="447975"/>
            </a:xfrm>
          </p:grpSpPr>
          <p:sp>
            <p:nvSpPr>
              <p:cNvPr id="858" name="Google Shape;858;p53"/>
              <p:cNvSpPr/>
              <p:nvPr/>
            </p:nvSpPr>
            <p:spPr>
              <a:xfrm>
                <a:off x="7707738" y="1930100"/>
                <a:ext cx="446225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849" h="17919" extrusionOk="0">
                    <a:moveTo>
                      <a:pt x="12605" y="1049"/>
                    </a:moveTo>
                    <a:lnTo>
                      <a:pt x="12605" y="3497"/>
                    </a:lnTo>
                    <a:lnTo>
                      <a:pt x="5245" y="3497"/>
                    </a:lnTo>
                    <a:lnTo>
                      <a:pt x="5245" y="1049"/>
                    </a:lnTo>
                    <a:close/>
                    <a:moveTo>
                      <a:pt x="7011" y="10227"/>
                    </a:moveTo>
                    <a:lnTo>
                      <a:pt x="7011" y="12674"/>
                    </a:lnTo>
                    <a:lnTo>
                      <a:pt x="1067" y="12674"/>
                    </a:lnTo>
                    <a:lnTo>
                      <a:pt x="1067" y="10227"/>
                    </a:lnTo>
                    <a:close/>
                    <a:moveTo>
                      <a:pt x="16800" y="10227"/>
                    </a:moveTo>
                    <a:lnTo>
                      <a:pt x="16800" y="12674"/>
                    </a:lnTo>
                    <a:lnTo>
                      <a:pt x="10839" y="12674"/>
                    </a:lnTo>
                    <a:lnTo>
                      <a:pt x="10839" y="10227"/>
                    </a:lnTo>
                    <a:close/>
                    <a:moveTo>
                      <a:pt x="7011" y="13723"/>
                    </a:moveTo>
                    <a:lnTo>
                      <a:pt x="7011" y="14772"/>
                    </a:lnTo>
                    <a:lnTo>
                      <a:pt x="1067" y="14772"/>
                    </a:lnTo>
                    <a:lnTo>
                      <a:pt x="1067" y="13723"/>
                    </a:lnTo>
                    <a:close/>
                    <a:moveTo>
                      <a:pt x="16800" y="13723"/>
                    </a:moveTo>
                    <a:lnTo>
                      <a:pt x="16800" y="14772"/>
                    </a:lnTo>
                    <a:lnTo>
                      <a:pt x="10856" y="14772"/>
                    </a:lnTo>
                    <a:lnTo>
                      <a:pt x="10856" y="13723"/>
                    </a:lnTo>
                    <a:close/>
                    <a:moveTo>
                      <a:pt x="4633" y="15821"/>
                    </a:moveTo>
                    <a:lnTo>
                      <a:pt x="4808" y="16870"/>
                    </a:lnTo>
                    <a:lnTo>
                      <a:pt x="3252" y="16870"/>
                    </a:lnTo>
                    <a:lnTo>
                      <a:pt x="3427" y="15821"/>
                    </a:lnTo>
                    <a:close/>
                    <a:moveTo>
                      <a:pt x="14423" y="15821"/>
                    </a:moveTo>
                    <a:lnTo>
                      <a:pt x="14615" y="16870"/>
                    </a:lnTo>
                    <a:lnTo>
                      <a:pt x="13042" y="16870"/>
                    </a:lnTo>
                    <a:lnTo>
                      <a:pt x="13216" y="15821"/>
                    </a:lnTo>
                    <a:close/>
                    <a:moveTo>
                      <a:pt x="4738" y="0"/>
                    </a:moveTo>
                    <a:cubicBezTo>
                      <a:pt x="4441" y="0"/>
                      <a:pt x="4196" y="245"/>
                      <a:pt x="4196" y="525"/>
                    </a:cubicBezTo>
                    <a:lnTo>
                      <a:pt x="4196" y="4021"/>
                    </a:lnTo>
                    <a:cubicBezTo>
                      <a:pt x="4196" y="4318"/>
                      <a:pt x="4441" y="4545"/>
                      <a:pt x="4738" y="4545"/>
                    </a:cubicBezTo>
                    <a:lnTo>
                      <a:pt x="8409" y="4545"/>
                    </a:lnTo>
                    <a:lnTo>
                      <a:pt x="8409" y="6328"/>
                    </a:lnTo>
                    <a:lnTo>
                      <a:pt x="4039" y="6328"/>
                    </a:lnTo>
                    <a:cubicBezTo>
                      <a:pt x="3742" y="6328"/>
                      <a:pt x="3514" y="6573"/>
                      <a:pt x="3514" y="6870"/>
                    </a:cubicBezTo>
                    <a:lnTo>
                      <a:pt x="3514" y="9178"/>
                    </a:lnTo>
                    <a:lnTo>
                      <a:pt x="525" y="9178"/>
                    </a:lnTo>
                    <a:cubicBezTo>
                      <a:pt x="245" y="9178"/>
                      <a:pt x="0" y="9405"/>
                      <a:pt x="0" y="9702"/>
                    </a:cubicBezTo>
                    <a:lnTo>
                      <a:pt x="0" y="15296"/>
                    </a:lnTo>
                    <a:cubicBezTo>
                      <a:pt x="0" y="15576"/>
                      <a:pt x="245" y="15821"/>
                      <a:pt x="525" y="15821"/>
                    </a:cubicBezTo>
                    <a:lnTo>
                      <a:pt x="2360" y="15821"/>
                    </a:lnTo>
                    <a:lnTo>
                      <a:pt x="2186" y="16870"/>
                    </a:lnTo>
                    <a:lnTo>
                      <a:pt x="1941" y="16870"/>
                    </a:lnTo>
                    <a:cubicBezTo>
                      <a:pt x="1277" y="16905"/>
                      <a:pt x="1277" y="17884"/>
                      <a:pt x="1941" y="17919"/>
                    </a:cubicBezTo>
                    <a:lnTo>
                      <a:pt x="6136" y="17919"/>
                    </a:lnTo>
                    <a:cubicBezTo>
                      <a:pt x="6783" y="17884"/>
                      <a:pt x="6783" y="16905"/>
                      <a:pt x="6136" y="16870"/>
                    </a:cubicBezTo>
                    <a:lnTo>
                      <a:pt x="5874" y="16870"/>
                    </a:lnTo>
                    <a:lnTo>
                      <a:pt x="5699" y="15821"/>
                    </a:lnTo>
                    <a:lnTo>
                      <a:pt x="7517" y="15821"/>
                    </a:lnTo>
                    <a:cubicBezTo>
                      <a:pt x="7815" y="15821"/>
                      <a:pt x="8042" y="15594"/>
                      <a:pt x="8042" y="15296"/>
                    </a:cubicBezTo>
                    <a:lnTo>
                      <a:pt x="8042" y="9702"/>
                    </a:lnTo>
                    <a:cubicBezTo>
                      <a:pt x="8042" y="9405"/>
                      <a:pt x="7815" y="9178"/>
                      <a:pt x="7517" y="9178"/>
                    </a:cubicBezTo>
                    <a:lnTo>
                      <a:pt x="4563" y="9178"/>
                    </a:lnTo>
                    <a:lnTo>
                      <a:pt x="4563" y="7395"/>
                    </a:lnTo>
                    <a:lnTo>
                      <a:pt x="13304" y="7395"/>
                    </a:lnTo>
                    <a:lnTo>
                      <a:pt x="13304" y="9178"/>
                    </a:lnTo>
                    <a:lnTo>
                      <a:pt x="10314" y="9178"/>
                    </a:lnTo>
                    <a:cubicBezTo>
                      <a:pt x="10035" y="9178"/>
                      <a:pt x="9790" y="9405"/>
                      <a:pt x="9790" y="9702"/>
                    </a:cubicBezTo>
                    <a:lnTo>
                      <a:pt x="9790" y="15296"/>
                    </a:lnTo>
                    <a:cubicBezTo>
                      <a:pt x="9790" y="15594"/>
                      <a:pt x="10035" y="15821"/>
                      <a:pt x="10314" y="15821"/>
                    </a:cubicBezTo>
                    <a:lnTo>
                      <a:pt x="12150" y="15821"/>
                    </a:lnTo>
                    <a:lnTo>
                      <a:pt x="11975" y="16870"/>
                    </a:lnTo>
                    <a:lnTo>
                      <a:pt x="11713" y="16870"/>
                    </a:lnTo>
                    <a:cubicBezTo>
                      <a:pt x="11066" y="16905"/>
                      <a:pt x="11066" y="17884"/>
                      <a:pt x="11713" y="17919"/>
                    </a:cubicBezTo>
                    <a:lnTo>
                      <a:pt x="15926" y="17919"/>
                    </a:lnTo>
                    <a:cubicBezTo>
                      <a:pt x="16573" y="17884"/>
                      <a:pt x="16573" y="16905"/>
                      <a:pt x="15926" y="16870"/>
                    </a:cubicBezTo>
                    <a:lnTo>
                      <a:pt x="15664" y="16870"/>
                    </a:lnTo>
                    <a:lnTo>
                      <a:pt x="15489" y="15821"/>
                    </a:lnTo>
                    <a:lnTo>
                      <a:pt x="17325" y="15821"/>
                    </a:lnTo>
                    <a:cubicBezTo>
                      <a:pt x="17604" y="15821"/>
                      <a:pt x="17849" y="15576"/>
                      <a:pt x="17849" y="15296"/>
                    </a:cubicBezTo>
                    <a:lnTo>
                      <a:pt x="17849" y="9702"/>
                    </a:lnTo>
                    <a:cubicBezTo>
                      <a:pt x="17849" y="9405"/>
                      <a:pt x="17604" y="9178"/>
                      <a:pt x="17325" y="9178"/>
                    </a:cubicBezTo>
                    <a:lnTo>
                      <a:pt x="14353" y="9178"/>
                    </a:lnTo>
                    <a:lnTo>
                      <a:pt x="14353" y="6870"/>
                    </a:lnTo>
                    <a:cubicBezTo>
                      <a:pt x="14353" y="6573"/>
                      <a:pt x="14108" y="6328"/>
                      <a:pt x="13828" y="6328"/>
                    </a:cubicBezTo>
                    <a:lnTo>
                      <a:pt x="9458" y="6328"/>
                    </a:lnTo>
                    <a:lnTo>
                      <a:pt x="9458" y="4545"/>
                    </a:lnTo>
                    <a:lnTo>
                      <a:pt x="13129" y="4545"/>
                    </a:lnTo>
                    <a:cubicBezTo>
                      <a:pt x="13426" y="4545"/>
                      <a:pt x="13653" y="4318"/>
                      <a:pt x="13653" y="4021"/>
                    </a:cubicBezTo>
                    <a:lnTo>
                      <a:pt x="13653" y="525"/>
                    </a:lnTo>
                    <a:cubicBezTo>
                      <a:pt x="13653" y="245"/>
                      <a:pt x="13426" y="0"/>
                      <a:pt x="13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53"/>
              <p:cNvSpPr/>
              <p:nvPr/>
            </p:nvSpPr>
            <p:spPr>
              <a:xfrm>
                <a:off x="7851963" y="1973800"/>
                <a:ext cx="30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50" extrusionOk="0">
                    <a:moveTo>
                      <a:pt x="700" y="0"/>
                    </a:moveTo>
                    <a:cubicBezTo>
                      <a:pt x="245" y="0"/>
                      <a:pt x="0" y="560"/>
                      <a:pt x="332" y="892"/>
                    </a:cubicBezTo>
                    <a:cubicBezTo>
                      <a:pt x="441" y="1001"/>
                      <a:pt x="574" y="1049"/>
                      <a:pt x="704" y="1049"/>
                    </a:cubicBezTo>
                    <a:cubicBezTo>
                      <a:pt x="971" y="1049"/>
                      <a:pt x="1224" y="843"/>
                      <a:pt x="1224" y="525"/>
                    </a:cubicBezTo>
                    <a:cubicBezTo>
                      <a:pt x="1224" y="245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53"/>
              <p:cNvSpPr/>
              <p:nvPr/>
            </p:nvSpPr>
            <p:spPr>
              <a:xfrm>
                <a:off x="7895663" y="1973800"/>
                <a:ext cx="310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063" extrusionOk="0">
                    <a:moveTo>
                      <a:pt x="717" y="0"/>
                    </a:moveTo>
                    <a:cubicBezTo>
                      <a:pt x="245" y="0"/>
                      <a:pt x="0" y="560"/>
                      <a:pt x="333" y="909"/>
                    </a:cubicBezTo>
                    <a:cubicBezTo>
                      <a:pt x="438" y="1015"/>
                      <a:pt x="567" y="1063"/>
                      <a:pt x="694" y="1063"/>
                    </a:cubicBezTo>
                    <a:cubicBezTo>
                      <a:pt x="966" y="1063"/>
                      <a:pt x="1230" y="846"/>
                      <a:pt x="1242" y="525"/>
                    </a:cubicBezTo>
                    <a:cubicBezTo>
                      <a:pt x="1242" y="245"/>
                      <a:pt x="997" y="0"/>
                      <a:pt x="7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4375" y="527685"/>
            <a:ext cx="7715885" cy="3806190"/>
          </a:xfrm>
        </p:spPr>
        <p:txBody>
          <a:bodyPr/>
          <a:p>
            <a:pPr marL="127000" indent="0">
              <a:buNone/>
            </a:pPr>
            <a:r>
              <a:rPr lang="en-US" sz="2400"/>
              <a:t>3. Hybrid Clouds</a:t>
            </a:r>
            <a:endParaRPr lang="en-US" sz="2400"/>
          </a:p>
          <a:p>
            <a:pPr marL="127000" indent="0">
              <a:buNone/>
            </a:pPr>
            <a:endParaRPr lang="en-US"/>
          </a:p>
          <a:p>
            <a:r>
              <a:rPr lang="en-US" sz="2000"/>
              <a:t>Hybrid clouds enable flexibility and enhanced data security.</a:t>
            </a:r>
            <a:endParaRPr lang="en-US" sz="2000"/>
          </a:p>
          <a:p>
            <a:r>
              <a:rPr lang="en-US" sz="2000"/>
              <a:t>Reduces the cost of setting up IT infrastructure.</a:t>
            </a:r>
            <a:endParaRPr lang="en-US" sz="2000"/>
          </a:p>
          <a:p>
            <a:endParaRPr lang="en-US" sz="2000"/>
          </a:p>
          <a:p>
            <a:pPr marL="127000" indent="0">
              <a:buNone/>
            </a:pPr>
            <a:r>
              <a:rPr lang="en-US" sz="2400"/>
              <a:t>4. Multi-Clouds</a:t>
            </a:r>
            <a:endParaRPr lang="en-US" sz="2400"/>
          </a:p>
          <a:p>
            <a:pPr marL="127000" indent="0">
              <a:buNone/>
            </a:pPr>
            <a:endParaRPr lang="en-US" sz="2400"/>
          </a:p>
          <a:p>
            <a:r>
              <a:rPr lang="en-US" sz="2000"/>
              <a:t>It allows businesses to avail of a variety of cloud services from multiple vendors</a:t>
            </a:r>
            <a:endParaRPr lang="en-US" sz="2000"/>
          </a:p>
          <a:p>
            <a:r>
              <a:rPr lang="en-US" sz="2000"/>
              <a:t>It reduces the risk of lock-in with a single vendor, thus enabling smooth operational flow.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Types of cloud services</a:t>
            </a:r>
            <a:endParaRPr lang="en-US" altLang="en-GB"/>
          </a:p>
        </p:txBody>
      </p:sp>
      <p:cxnSp>
        <p:nvCxnSpPr>
          <p:cNvPr id="374" name="Google Shape;374;p35"/>
          <p:cNvCxnSpPr/>
          <p:nvPr/>
        </p:nvCxnSpPr>
        <p:spPr>
          <a:xfrm>
            <a:off x="2714625" y="1054100"/>
            <a:ext cx="3526790" cy="31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1278255" y="1298575"/>
            <a:ext cx="6898640" cy="3119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2000" b="1"/>
              <a:t>Software-as-a-Service (SaaS):</a:t>
            </a:r>
            <a:r>
              <a:rPr lang="en-GB" sz="2000"/>
              <a:t> This cloud-based model provides on-demand software or applications to users through the Internet.</a:t>
            </a:r>
            <a:endParaRPr lang="en-GB" sz="2000"/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GB" sz="2000"/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2000" b="1"/>
              <a:t>Platform-as-a-Service (PaaS): </a:t>
            </a:r>
            <a:r>
              <a:rPr lang="en-GB" sz="2000"/>
              <a:t>It provides IT infrastructure like hardware and software to the users for easy</a:t>
            </a:r>
            <a:r>
              <a:rPr lang="en-US" altLang="en-GB" sz="2000"/>
              <a:t> </a:t>
            </a:r>
            <a:r>
              <a:rPr lang="en-GB" sz="2000"/>
              <a:t>development, running, and management of applications.</a:t>
            </a:r>
            <a:endParaRPr lang="en-GB" sz="2000"/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GB" sz="2000"/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GB" sz="2000" b="1"/>
              <a:t>Infrastructure-as-a-Service (IaaS): </a:t>
            </a:r>
            <a:r>
              <a:rPr lang="en-GB" sz="2000"/>
              <a:t>It provides hardware like computer storage and networks virtually to users.</a:t>
            </a:r>
            <a:endParaRPr lang="en-GB" sz="2000"/>
          </a:p>
        </p:txBody>
      </p:sp>
      <p:sp>
        <p:nvSpPr>
          <p:cNvPr id="498" name="Google Shape;498;p41"/>
          <p:cNvSpPr/>
          <p:nvPr/>
        </p:nvSpPr>
        <p:spPr>
          <a:xfrm>
            <a:off x="374015" y="209550"/>
            <a:ext cx="815975" cy="79311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2" name="Google Shape;499;p41"/>
          <p:cNvGrpSpPr/>
          <p:nvPr/>
        </p:nvGrpSpPr>
        <p:grpSpPr>
          <a:xfrm>
            <a:off x="633099" y="366045"/>
            <a:ext cx="298075" cy="448100"/>
            <a:chOff x="6295688" y="1929975"/>
            <a:chExt cx="298075" cy="448100"/>
          </a:xfrm>
        </p:grpSpPr>
        <p:sp>
          <p:nvSpPr>
            <p:cNvPr id="3" name="Google Shape;500;p41"/>
            <p:cNvSpPr/>
            <p:nvPr/>
          </p:nvSpPr>
          <p:spPr>
            <a:xfrm>
              <a:off x="6546138" y="1929975"/>
              <a:ext cx="47625" cy="140875"/>
            </a:xfrm>
            <a:custGeom>
              <a:avLst/>
              <a:gdLst/>
              <a:ahLst/>
              <a:cxnLst/>
              <a:rect l="l" t="t" r="r" b="b"/>
              <a:pathLst>
                <a:path w="1905" h="5635" extrusionOk="0">
                  <a:moveTo>
                    <a:pt x="690" y="1"/>
                  </a:moveTo>
                  <a:cubicBezTo>
                    <a:pt x="344" y="1"/>
                    <a:pt x="1" y="341"/>
                    <a:pt x="209" y="757"/>
                  </a:cubicBezTo>
                  <a:cubicBezTo>
                    <a:pt x="838" y="2068"/>
                    <a:pt x="838" y="3589"/>
                    <a:pt x="209" y="4883"/>
                  </a:cubicBezTo>
                  <a:cubicBezTo>
                    <a:pt x="86" y="5145"/>
                    <a:pt x="191" y="5459"/>
                    <a:pt x="454" y="5582"/>
                  </a:cubicBezTo>
                  <a:cubicBezTo>
                    <a:pt x="524" y="5617"/>
                    <a:pt x="593" y="5634"/>
                    <a:pt x="663" y="5634"/>
                  </a:cubicBezTo>
                  <a:cubicBezTo>
                    <a:pt x="873" y="5634"/>
                    <a:pt x="1048" y="5529"/>
                    <a:pt x="1135" y="5337"/>
                  </a:cubicBezTo>
                  <a:cubicBezTo>
                    <a:pt x="1905" y="3746"/>
                    <a:pt x="1905" y="1893"/>
                    <a:pt x="1135" y="302"/>
                  </a:cubicBezTo>
                  <a:lnTo>
                    <a:pt x="1153" y="302"/>
                  </a:lnTo>
                  <a:cubicBezTo>
                    <a:pt x="1046" y="90"/>
                    <a:pt x="868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501;p41"/>
            <p:cNvSpPr/>
            <p:nvPr/>
          </p:nvSpPr>
          <p:spPr>
            <a:xfrm>
              <a:off x="6498663" y="1952725"/>
              <a:ext cx="41350" cy="95700"/>
            </a:xfrm>
            <a:custGeom>
              <a:avLst/>
              <a:gdLst/>
              <a:ahLst/>
              <a:cxnLst/>
              <a:rect l="l" t="t" r="r" b="b"/>
              <a:pathLst>
                <a:path w="1654" h="3828" extrusionOk="0">
                  <a:moveTo>
                    <a:pt x="703" y="0"/>
                  </a:moveTo>
                  <a:cubicBezTo>
                    <a:pt x="354" y="0"/>
                    <a:pt x="5" y="345"/>
                    <a:pt x="202" y="773"/>
                  </a:cubicBezTo>
                  <a:cubicBezTo>
                    <a:pt x="377" y="1123"/>
                    <a:pt x="465" y="1508"/>
                    <a:pt x="465" y="1910"/>
                  </a:cubicBezTo>
                  <a:lnTo>
                    <a:pt x="482" y="1910"/>
                  </a:lnTo>
                  <a:cubicBezTo>
                    <a:pt x="482" y="2312"/>
                    <a:pt x="377" y="2696"/>
                    <a:pt x="220" y="3064"/>
                  </a:cubicBezTo>
                  <a:cubicBezTo>
                    <a:pt x="0" y="3480"/>
                    <a:pt x="347" y="3828"/>
                    <a:pt x="698" y="3828"/>
                  </a:cubicBezTo>
                  <a:cubicBezTo>
                    <a:pt x="877" y="3828"/>
                    <a:pt x="1057" y="3737"/>
                    <a:pt x="1164" y="3518"/>
                  </a:cubicBezTo>
                  <a:cubicBezTo>
                    <a:pt x="1653" y="2504"/>
                    <a:pt x="1653" y="1315"/>
                    <a:pt x="1164" y="301"/>
                  </a:cubicBezTo>
                  <a:cubicBezTo>
                    <a:pt x="1058" y="89"/>
                    <a:pt x="880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502;p41"/>
            <p:cNvSpPr/>
            <p:nvPr/>
          </p:nvSpPr>
          <p:spPr>
            <a:xfrm>
              <a:off x="6295688" y="1930125"/>
              <a:ext cx="45900" cy="140725"/>
            </a:xfrm>
            <a:custGeom>
              <a:avLst/>
              <a:gdLst/>
              <a:ahLst/>
              <a:cxnLst/>
              <a:rect l="l" t="t" r="r" b="b"/>
              <a:pathLst>
                <a:path w="1836" h="5629" extrusionOk="0">
                  <a:moveTo>
                    <a:pt x="1240" y="1"/>
                  </a:moveTo>
                  <a:cubicBezTo>
                    <a:pt x="1045" y="1"/>
                    <a:pt x="857" y="108"/>
                    <a:pt x="769" y="296"/>
                  </a:cubicBezTo>
                  <a:cubicBezTo>
                    <a:pt x="0" y="1887"/>
                    <a:pt x="0" y="3740"/>
                    <a:pt x="769" y="5331"/>
                  </a:cubicBezTo>
                  <a:cubicBezTo>
                    <a:pt x="857" y="5523"/>
                    <a:pt x="1049" y="5628"/>
                    <a:pt x="1241" y="5628"/>
                  </a:cubicBezTo>
                  <a:cubicBezTo>
                    <a:pt x="1329" y="5628"/>
                    <a:pt x="1399" y="5611"/>
                    <a:pt x="1469" y="5576"/>
                  </a:cubicBezTo>
                  <a:cubicBezTo>
                    <a:pt x="1731" y="5453"/>
                    <a:pt x="1836" y="5139"/>
                    <a:pt x="1713" y="4877"/>
                  </a:cubicBezTo>
                  <a:cubicBezTo>
                    <a:pt x="1084" y="3583"/>
                    <a:pt x="1084" y="2062"/>
                    <a:pt x="1713" y="751"/>
                  </a:cubicBezTo>
                  <a:cubicBezTo>
                    <a:pt x="1836" y="489"/>
                    <a:pt x="1731" y="174"/>
                    <a:pt x="1469" y="52"/>
                  </a:cubicBezTo>
                  <a:cubicBezTo>
                    <a:pt x="1395" y="17"/>
                    <a:pt x="1317" y="1"/>
                    <a:pt x="1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503;p41"/>
            <p:cNvSpPr/>
            <p:nvPr/>
          </p:nvSpPr>
          <p:spPr>
            <a:xfrm>
              <a:off x="6349863" y="1952725"/>
              <a:ext cx="40800" cy="95400"/>
            </a:xfrm>
            <a:custGeom>
              <a:avLst/>
              <a:gdLst/>
              <a:ahLst/>
              <a:cxnLst/>
              <a:rect l="l" t="t" r="r" b="b"/>
              <a:pathLst>
                <a:path w="1632" h="3816" extrusionOk="0">
                  <a:moveTo>
                    <a:pt x="939" y="0"/>
                  </a:moveTo>
                  <a:cubicBezTo>
                    <a:pt x="764" y="0"/>
                    <a:pt x="591" y="89"/>
                    <a:pt x="490" y="301"/>
                  </a:cubicBezTo>
                  <a:cubicBezTo>
                    <a:pt x="1" y="1315"/>
                    <a:pt x="1" y="2504"/>
                    <a:pt x="490" y="3518"/>
                  </a:cubicBezTo>
                  <a:cubicBezTo>
                    <a:pt x="578" y="3693"/>
                    <a:pt x="753" y="3815"/>
                    <a:pt x="962" y="3815"/>
                  </a:cubicBezTo>
                  <a:cubicBezTo>
                    <a:pt x="1347" y="3815"/>
                    <a:pt x="1609" y="3413"/>
                    <a:pt x="1434" y="3064"/>
                  </a:cubicBezTo>
                  <a:cubicBezTo>
                    <a:pt x="1085" y="2329"/>
                    <a:pt x="1085" y="1490"/>
                    <a:pt x="1434" y="773"/>
                  </a:cubicBezTo>
                  <a:cubicBezTo>
                    <a:pt x="1631" y="345"/>
                    <a:pt x="1283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504;p41"/>
            <p:cNvSpPr/>
            <p:nvPr/>
          </p:nvSpPr>
          <p:spPr>
            <a:xfrm>
              <a:off x="6342963" y="1961125"/>
              <a:ext cx="204050" cy="416950"/>
            </a:xfrm>
            <a:custGeom>
              <a:avLst/>
              <a:gdLst/>
              <a:ahLst/>
              <a:cxnLst/>
              <a:rect l="l" t="t" r="r" b="b"/>
              <a:pathLst>
                <a:path w="8162" h="16678" extrusionOk="0">
                  <a:moveTo>
                    <a:pt x="4088" y="1049"/>
                  </a:moveTo>
                  <a:cubicBezTo>
                    <a:pt x="4542" y="1049"/>
                    <a:pt x="4787" y="1626"/>
                    <a:pt x="4455" y="1941"/>
                  </a:cubicBezTo>
                  <a:cubicBezTo>
                    <a:pt x="4346" y="2049"/>
                    <a:pt x="4212" y="2098"/>
                    <a:pt x="4080" y="2098"/>
                  </a:cubicBezTo>
                  <a:cubicBezTo>
                    <a:pt x="3809" y="2098"/>
                    <a:pt x="3552" y="1891"/>
                    <a:pt x="3563" y="1574"/>
                  </a:cubicBezTo>
                  <a:cubicBezTo>
                    <a:pt x="3563" y="1294"/>
                    <a:pt x="3791" y="1049"/>
                    <a:pt x="4088" y="1049"/>
                  </a:cubicBezTo>
                  <a:close/>
                  <a:moveTo>
                    <a:pt x="5049" y="5839"/>
                  </a:moveTo>
                  <a:lnTo>
                    <a:pt x="5434" y="7797"/>
                  </a:lnTo>
                  <a:lnTo>
                    <a:pt x="4088" y="8986"/>
                  </a:lnTo>
                  <a:lnTo>
                    <a:pt x="2724" y="7797"/>
                  </a:lnTo>
                  <a:lnTo>
                    <a:pt x="3109" y="5839"/>
                  </a:lnTo>
                  <a:close/>
                  <a:moveTo>
                    <a:pt x="2497" y="9003"/>
                  </a:moveTo>
                  <a:lnTo>
                    <a:pt x="3284" y="9685"/>
                  </a:lnTo>
                  <a:lnTo>
                    <a:pt x="2182" y="10664"/>
                  </a:lnTo>
                  <a:lnTo>
                    <a:pt x="2497" y="9003"/>
                  </a:lnTo>
                  <a:close/>
                  <a:moveTo>
                    <a:pt x="5661" y="9003"/>
                  </a:moveTo>
                  <a:lnTo>
                    <a:pt x="5976" y="10664"/>
                  </a:lnTo>
                  <a:lnTo>
                    <a:pt x="4875" y="9685"/>
                  </a:lnTo>
                  <a:lnTo>
                    <a:pt x="5661" y="9003"/>
                  </a:lnTo>
                  <a:close/>
                  <a:moveTo>
                    <a:pt x="4088" y="10384"/>
                  </a:moveTo>
                  <a:lnTo>
                    <a:pt x="5923" y="12010"/>
                  </a:lnTo>
                  <a:lnTo>
                    <a:pt x="4088" y="13234"/>
                  </a:lnTo>
                  <a:lnTo>
                    <a:pt x="2235" y="12010"/>
                  </a:lnTo>
                  <a:lnTo>
                    <a:pt x="4088" y="10384"/>
                  </a:lnTo>
                  <a:close/>
                  <a:moveTo>
                    <a:pt x="1745" y="12937"/>
                  </a:moveTo>
                  <a:lnTo>
                    <a:pt x="3126" y="13846"/>
                  </a:lnTo>
                  <a:lnTo>
                    <a:pt x="1326" y="15034"/>
                  </a:lnTo>
                  <a:lnTo>
                    <a:pt x="1745" y="12937"/>
                  </a:lnTo>
                  <a:close/>
                  <a:moveTo>
                    <a:pt x="6430" y="12954"/>
                  </a:moveTo>
                  <a:lnTo>
                    <a:pt x="6832" y="15052"/>
                  </a:lnTo>
                  <a:lnTo>
                    <a:pt x="6832" y="15052"/>
                  </a:lnTo>
                  <a:lnTo>
                    <a:pt x="5032" y="13863"/>
                  </a:lnTo>
                  <a:lnTo>
                    <a:pt x="6430" y="12954"/>
                  </a:lnTo>
                  <a:close/>
                  <a:moveTo>
                    <a:pt x="4088" y="0"/>
                  </a:moveTo>
                  <a:cubicBezTo>
                    <a:pt x="2305" y="0"/>
                    <a:pt x="1885" y="2465"/>
                    <a:pt x="3563" y="3060"/>
                  </a:cubicBezTo>
                  <a:lnTo>
                    <a:pt x="3563" y="4773"/>
                  </a:lnTo>
                  <a:lnTo>
                    <a:pt x="2689" y="4773"/>
                  </a:lnTo>
                  <a:cubicBezTo>
                    <a:pt x="2427" y="4773"/>
                    <a:pt x="2217" y="4965"/>
                    <a:pt x="2165" y="5210"/>
                  </a:cubicBezTo>
                  <a:lnTo>
                    <a:pt x="67" y="16048"/>
                  </a:lnTo>
                  <a:cubicBezTo>
                    <a:pt x="0" y="16397"/>
                    <a:pt x="282" y="16673"/>
                    <a:pt x="591" y="16673"/>
                  </a:cubicBezTo>
                  <a:cubicBezTo>
                    <a:pt x="685" y="16673"/>
                    <a:pt x="781" y="16647"/>
                    <a:pt x="871" y="16590"/>
                  </a:cubicBezTo>
                  <a:lnTo>
                    <a:pt x="4088" y="14475"/>
                  </a:lnTo>
                  <a:lnTo>
                    <a:pt x="7287" y="16590"/>
                  </a:lnTo>
                  <a:cubicBezTo>
                    <a:pt x="7374" y="16643"/>
                    <a:pt x="7479" y="16678"/>
                    <a:pt x="7584" y="16678"/>
                  </a:cubicBezTo>
                  <a:cubicBezTo>
                    <a:pt x="7916" y="16678"/>
                    <a:pt x="8161" y="16363"/>
                    <a:pt x="8091" y="16048"/>
                  </a:cubicBezTo>
                  <a:lnTo>
                    <a:pt x="5993" y="5210"/>
                  </a:lnTo>
                  <a:cubicBezTo>
                    <a:pt x="5941" y="4965"/>
                    <a:pt x="5731" y="4773"/>
                    <a:pt x="5486" y="4773"/>
                  </a:cubicBezTo>
                  <a:lnTo>
                    <a:pt x="4612" y="4773"/>
                  </a:lnTo>
                  <a:lnTo>
                    <a:pt x="4612" y="3060"/>
                  </a:lnTo>
                  <a:cubicBezTo>
                    <a:pt x="6273" y="2465"/>
                    <a:pt x="5854" y="0"/>
                    <a:pt x="4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Benefits</a:t>
            </a:r>
            <a:endParaRPr lang="en-US" altLang="en-GB" sz="3600"/>
          </a:p>
        </p:txBody>
      </p:sp>
      <p:cxnSp>
        <p:nvCxnSpPr>
          <p:cNvPr id="428" name="Google Shape;428;p38"/>
          <p:cNvCxnSpPr/>
          <p:nvPr/>
        </p:nvCxnSpPr>
        <p:spPr>
          <a:xfrm>
            <a:off x="1392300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9" name="Google Shape;429;p38"/>
          <p:cNvGrpSpPr/>
          <p:nvPr/>
        </p:nvGrpSpPr>
        <p:grpSpPr>
          <a:xfrm rot="-335383">
            <a:off x="-120704" y="270403"/>
            <a:ext cx="1149848" cy="1149848"/>
            <a:chOff x="6755990" y="1374375"/>
            <a:chExt cx="1149900" cy="1149900"/>
          </a:xfrm>
        </p:grpSpPr>
        <p:sp>
          <p:nvSpPr>
            <p:cNvPr id="430" name="Google Shape;430;p3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2" name="Google Shape;432;p38"/>
          <p:cNvGrpSpPr/>
          <p:nvPr/>
        </p:nvGrpSpPr>
        <p:grpSpPr>
          <a:xfrm rot="905961">
            <a:off x="7872404" y="-275688"/>
            <a:ext cx="1149929" cy="1149929"/>
            <a:chOff x="6598350" y="2932555"/>
            <a:chExt cx="1149900" cy="1149900"/>
          </a:xfrm>
        </p:grpSpPr>
        <p:sp>
          <p:nvSpPr>
            <p:cNvPr id="433" name="Google Shape;433;p3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4" name="Google Shape;434;p3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435" name="Google Shape;435;p3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8" name="Google Shape;438;p38"/>
          <p:cNvSpPr txBox="1">
            <a:spLocks noGrp="1"/>
          </p:cNvSpPr>
          <p:nvPr>
            <p:ph type="subTitle" idx="3"/>
          </p:nvPr>
        </p:nvSpPr>
        <p:spPr>
          <a:xfrm rot="-457733" flipH="1">
            <a:off x="-275686" y="112868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>
          <a:xfrm>
            <a:off x="714375" y="1932305"/>
            <a:ext cx="7444740" cy="2801620"/>
          </a:xfrm>
        </p:spPr>
        <p:txBody>
          <a:bodyPr/>
          <a:p>
            <a:pPr algn="l"/>
            <a:r>
              <a:rPr lang="en-US" sz="2200"/>
              <a:t>1</a:t>
            </a:r>
            <a:r>
              <a:rPr lang="en-US" sz="2200" b="1"/>
              <a:t>: Cost Savings</a:t>
            </a:r>
            <a:endParaRPr lang="en-US" sz="2200" b="1"/>
          </a:p>
          <a:p>
            <a:pPr algn="l"/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/>
              <a:t>Cloud computing can help businesses save money by reducing capital expenditures on hardware and infrastructure.</a:t>
            </a: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/>
              <a:t>Instead of buying and maintaining expensive hardware, businesses can use cloud services on a pay-per-use basis, and scale up or down as needed.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4354</Words>
  <Application>WPS Presentation</Application>
  <PresentationFormat>On-screen Show (16:9)</PresentationFormat>
  <Paragraphs>153</Paragraphs>
  <Slides>15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SimSun</vt:lpstr>
      <vt:lpstr>Wingdings</vt:lpstr>
      <vt:lpstr>Arial</vt:lpstr>
      <vt:lpstr>Jost SemiBold</vt:lpstr>
      <vt:lpstr>Jost</vt:lpstr>
      <vt:lpstr>Montserrat</vt:lpstr>
      <vt:lpstr>Segoe Print</vt:lpstr>
      <vt:lpstr>Proxima Nova</vt:lpstr>
      <vt:lpstr>Microsoft YaHei</vt:lpstr>
      <vt:lpstr>Arial Unicode MS</vt:lpstr>
      <vt:lpstr>Calibri</vt:lpstr>
      <vt:lpstr>Amatic SC</vt:lpstr>
      <vt:lpstr>Roboto Medium</vt:lpstr>
      <vt:lpstr>Franklin Gothic</vt:lpstr>
      <vt:lpstr>Franklin Gothic Book</vt:lpstr>
      <vt:lpstr>Times New Roman</vt:lpstr>
      <vt:lpstr>Franklin Gothic</vt:lpstr>
      <vt:lpstr>Wide Latin</vt:lpstr>
      <vt:lpstr>Times New Roman</vt:lpstr>
      <vt:lpstr>Agency FB</vt:lpstr>
      <vt:lpstr>Arial Black</vt:lpstr>
      <vt:lpstr>Jost</vt:lpstr>
      <vt:lpstr>Introduction to Cloud Computing Workshop by Slidesgo</vt:lpstr>
      <vt:lpstr> Cloud Computing</vt:lpstr>
      <vt:lpstr>Team Members</vt:lpstr>
      <vt:lpstr>PowerPoint 演示文稿</vt:lpstr>
      <vt:lpstr>04</vt:lpstr>
      <vt:lpstr>What is cloud computing?</vt:lpstr>
      <vt:lpstr>What are it’s types.</vt:lpstr>
      <vt:lpstr>PowerPoint 演示文稿</vt:lpstr>
      <vt:lpstr>Types of cloud services</vt:lpstr>
      <vt:lpstr>Benefits</vt:lpstr>
      <vt:lpstr>PowerPoint 演示文稿</vt:lpstr>
      <vt:lpstr>PowerPoint 演示文稿</vt:lpstr>
      <vt:lpstr>KWL (brainstorming)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/>
  <cp:lastModifiedBy>rabin</cp:lastModifiedBy>
  <cp:revision>9</cp:revision>
  <dcterms:created xsi:type="dcterms:W3CDTF">2023-02-26T15:24:00Z</dcterms:created>
  <dcterms:modified xsi:type="dcterms:W3CDTF">2023-03-04T18:09:19Z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94F469568FC1479FBCEEDCC7A8D17C6A</vt:lpwstr>
  </property>
  <property fmtid="{D5CDD505-2E9C-101B-9397-08002B2CF9AE}" pid="3" name="KSOProductBuildVer">
    <vt:lpwstr>1033-11.2.0.11486</vt:lpwstr>
  </property>
</Properties>
</file>