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9"/>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71" r:id="rId20"/>
    <p:sldId id="2146847072" r:id="rId21"/>
    <p:sldId id="2146847061" r:id="rId22"/>
    <p:sldId id="2146847073" r:id="rId23"/>
    <p:sldId id="2146847074" r:id="rId24"/>
    <p:sldId id="2146847075" r:id="rId25"/>
    <p:sldId id="2146847076" r:id="rId26"/>
    <p:sldId id="2146847077"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50" autoAdjust="0"/>
    <p:restoredTop sz="94660"/>
  </p:normalViewPr>
  <p:slideViewPr>
    <p:cSldViewPr snapToGrid="0">
      <p:cViewPr>
        <p:scale>
          <a:sx n="50" d="100"/>
          <a:sy n="50" d="100"/>
        </p:scale>
        <p:origin x="2098" y="6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Sarcast1c/TRAVEL_PLANNER_AGENT.git"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Travel PLANNER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AICTE IBM AI &amp; CLOUD TECHNOLOGY PROJECT</a:t>
            </a:r>
          </a:p>
        </p:txBody>
      </p:sp>
      <p:sp>
        <p:nvSpPr>
          <p:cNvPr id="4" name="TextBox 3"/>
          <p:cNvSpPr txBox="1"/>
          <p:nvPr/>
        </p:nvSpPr>
        <p:spPr>
          <a:xfrm>
            <a:off x="2015613" y="3770288"/>
            <a:ext cx="914400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Nellore. Vinay</a:t>
            </a:r>
          </a:p>
          <a:p>
            <a:r>
              <a:rPr lang="en-US" sz="2000" b="1" dirty="0">
                <a:solidFill>
                  <a:schemeClr val="accent1">
                    <a:lumMod val="75000"/>
                  </a:schemeClr>
                </a:solidFill>
                <a:latin typeface="Arial" pitchFamily="34" charset="0"/>
                <a:cs typeface="Arial" pitchFamily="34" charset="0"/>
              </a:rPr>
              <a:t>Student name :Nellore. Vinay</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Veltech</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Hightech</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Dr.Rangarajan</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Dr.Sakunthala</a:t>
            </a:r>
            <a:r>
              <a:rPr lang="en-US" sz="2000" b="1" dirty="0">
                <a:solidFill>
                  <a:schemeClr val="accent1">
                    <a:lumMod val="75000"/>
                  </a:schemeClr>
                </a:solidFill>
                <a:latin typeface="Arial"/>
                <a:cs typeface="Arial"/>
              </a:rPr>
              <a:t> Engineering College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b="1" dirty="0">
                <a:solidFill>
                  <a:schemeClr val="accent1"/>
                </a:solidFill>
              </a:rPr>
              <a:t>QUICK START QUESTIONS PREVIEW </a:t>
            </a:r>
          </a:p>
        </p:txBody>
      </p:sp>
      <p:pic>
        <p:nvPicPr>
          <p:cNvPr id="5" name="Picture 4" descr="A screenshot of a computer">
            <a:extLst>
              <a:ext uri="{FF2B5EF4-FFF2-40B4-BE49-F238E27FC236}">
                <a16:creationId xmlns:a16="http://schemas.microsoft.com/office/drawing/2014/main" id="{9C82990B-CC74-1276-AB8B-73E3F6FC6405}"/>
              </a:ext>
            </a:extLst>
          </p:cNvPr>
          <p:cNvPicPr>
            <a:picLocks noChangeAspect="1"/>
          </p:cNvPicPr>
          <p:nvPr/>
        </p:nvPicPr>
        <p:blipFill>
          <a:blip r:embed="rId2"/>
          <a:srcRect l="-126" r="47126"/>
          <a:stretch>
            <a:fillRect/>
          </a:stretch>
        </p:blipFill>
        <p:spPr>
          <a:xfrm>
            <a:off x="2865120" y="1386840"/>
            <a:ext cx="6461760" cy="5151120"/>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TOOLS USED &amp; TESTING </a:t>
            </a:r>
          </a:p>
        </p:txBody>
      </p:sp>
      <p:pic>
        <p:nvPicPr>
          <p:cNvPr id="6" name="Picture 5">
            <a:extLst>
              <a:ext uri="{FF2B5EF4-FFF2-40B4-BE49-F238E27FC236}">
                <a16:creationId xmlns:a16="http://schemas.microsoft.com/office/drawing/2014/main" id="{034AB1B7-B175-0CD8-6F01-2AA593D6CABC}"/>
              </a:ext>
            </a:extLst>
          </p:cNvPr>
          <p:cNvPicPr>
            <a:picLocks noChangeAspect="1"/>
          </p:cNvPicPr>
          <p:nvPr/>
        </p:nvPicPr>
        <p:blipFill>
          <a:blip r:embed="rId2"/>
          <a:stretch>
            <a:fillRect/>
          </a:stretch>
        </p:blipFill>
        <p:spPr>
          <a:xfrm>
            <a:off x="1204272" y="1959991"/>
            <a:ext cx="9173855" cy="3639058"/>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DEPLOYMENT &amp; PREVIEW </a:t>
            </a:r>
          </a:p>
        </p:txBody>
      </p:sp>
      <p:pic>
        <p:nvPicPr>
          <p:cNvPr id="5" name="Content Placeholder 4">
            <a:extLst>
              <a:ext uri="{FF2B5EF4-FFF2-40B4-BE49-F238E27FC236}">
                <a16:creationId xmlns:a16="http://schemas.microsoft.com/office/drawing/2014/main" id="{6B9104B3-73C9-B180-60E5-72D9EB4033A7}"/>
              </a:ext>
            </a:extLst>
          </p:cNvPr>
          <p:cNvPicPr>
            <a:picLocks noGrp="1" noChangeAspect="1"/>
          </p:cNvPicPr>
          <p:nvPr>
            <p:ph idx="1"/>
          </p:nvPr>
        </p:nvPicPr>
        <p:blipFill>
          <a:blip r:embed="rId2"/>
          <a:stretch>
            <a:fillRect/>
          </a:stretch>
        </p:blipFill>
        <p:spPr>
          <a:xfrm>
            <a:off x="581192" y="1482244"/>
            <a:ext cx="11397448" cy="4673600"/>
          </a:xfrm>
          <a:prstGeom prst="rect">
            <a:avLst/>
          </a:prstGeom>
        </p:spPr>
      </p:pic>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2B31FAE-C565-5954-2FA0-FA46DF9B6857}"/>
              </a:ext>
            </a:extLst>
          </p:cNvPr>
          <p:cNvPicPr>
            <a:picLocks noGrp="1" noChangeAspect="1"/>
          </p:cNvPicPr>
          <p:nvPr>
            <p:ph idx="1"/>
          </p:nvPr>
        </p:nvPicPr>
        <p:blipFill>
          <a:blip r:embed="rId2"/>
          <a:stretch>
            <a:fillRect/>
          </a:stretch>
        </p:blipFill>
        <p:spPr>
          <a:xfrm>
            <a:off x="581192" y="1454510"/>
            <a:ext cx="11029616" cy="4673600"/>
          </a:xfrm>
          <a:prstGeom prst="rect">
            <a:avLst/>
          </a:prstGeom>
        </p:spPr>
      </p:pic>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400" dirty="0">
                <a:solidFill>
                  <a:schemeClr val="accent1"/>
                </a:solidFill>
              </a:rPr>
              <a:t>API REFERENCE AFTER DEPLOYMENT </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RESOURCES LIST </a:t>
            </a:r>
          </a:p>
        </p:txBody>
      </p:sp>
      <p:pic>
        <p:nvPicPr>
          <p:cNvPr id="5" name="Content Placeholder 4">
            <a:extLst>
              <a:ext uri="{FF2B5EF4-FFF2-40B4-BE49-F238E27FC236}">
                <a16:creationId xmlns:a16="http://schemas.microsoft.com/office/drawing/2014/main" id="{CACF5D35-1DB5-74D8-F933-E47740D03A78}"/>
              </a:ext>
            </a:extLst>
          </p:cNvPr>
          <p:cNvPicPr>
            <a:picLocks noGrp="1" noChangeAspect="1"/>
          </p:cNvPicPr>
          <p:nvPr>
            <p:ph idx="1"/>
          </p:nvPr>
        </p:nvPicPr>
        <p:blipFill>
          <a:blip r:embed="rId2"/>
          <a:stretch>
            <a:fillRect/>
          </a:stretch>
        </p:blipFill>
        <p:spPr>
          <a:xfrm>
            <a:off x="581192" y="1510736"/>
            <a:ext cx="11029616"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70C536C-3535-0E5C-18F5-E861E4C2992B}"/>
              </a:ext>
            </a:extLst>
          </p:cNvPr>
          <p:cNvPicPr>
            <a:picLocks noChangeAspect="1"/>
          </p:cNvPicPr>
          <p:nvPr/>
        </p:nvPicPr>
        <p:blipFill>
          <a:blip r:embed="rId2"/>
          <a:stretch>
            <a:fillRect/>
          </a:stretch>
        </p:blipFill>
        <p:spPr>
          <a:xfrm>
            <a:off x="403860" y="1158240"/>
            <a:ext cx="11384280" cy="5151120"/>
          </a:xfrm>
          <a:prstGeom prst="rect">
            <a:avLst/>
          </a:prstGeom>
        </p:spPr>
      </p:pic>
      <p:sp>
        <p:nvSpPr>
          <p:cNvPr id="9" name="TextBox 8">
            <a:extLst>
              <a:ext uri="{FF2B5EF4-FFF2-40B4-BE49-F238E27FC236}">
                <a16:creationId xmlns:a16="http://schemas.microsoft.com/office/drawing/2014/main" id="{B041E844-DDF0-D2A7-C1F0-2B7AA8137F3B}"/>
              </a:ext>
            </a:extLst>
          </p:cNvPr>
          <p:cNvSpPr txBox="1"/>
          <p:nvPr/>
        </p:nvSpPr>
        <p:spPr>
          <a:xfrm>
            <a:off x="403860" y="548640"/>
            <a:ext cx="11384280" cy="523220"/>
          </a:xfrm>
          <a:prstGeom prst="rect">
            <a:avLst/>
          </a:prstGeom>
          <a:noFill/>
        </p:spPr>
        <p:txBody>
          <a:bodyPr wrap="square" rtlCol="0">
            <a:spAutoFit/>
          </a:bodyPr>
          <a:lstStyle/>
          <a:p>
            <a:r>
              <a:rPr lang="en-IN" sz="2800" b="1" dirty="0">
                <a:solidFill>
                  <a:schemeClr val="accent1"/>
                </a:solidFill>
              </a:rPr>
              <a:t>RESULT</a:t>
            </a:r>
          </a:p>
        </p:txBody>
      </p:sp>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92364-4C04-4421-8B51-2B806E42114D}"/>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ABB3E26B-42C9-4440-A399-BFF946B4C8E2}"/>
              </a:ext>
            </a:extLst>
          </p:cNvPr>
          <p:cNvSpPr txBox="1"/>
          <p:nvPr/>
        </p:nvSpPr>
        <p:spPr>
          <a:xfrm>
            <a:off x="403860" y="548640"/>
            <a:ext cx="11384280" cy="523220"/>
          </a:xfrm>
          <a:prstGeom prst="rect">
            <a:avLst/>
          </a:prstGeom>
          <a:noFill/>
        </p:spPr>
        <p:txBody>
          <a:bodyPr wrap="square" rtlCol="0">
            <a:spAutoFit/>
          </a:bodyPr>
          <a:lstStyle/>
          <a:p>
            <a:r>
              <a:rPr lang="en-IN" sz="2800" b="1" dirty="0">
                <a:solidFill>
                  <a:schemeClr val="accent1"/>
                </a:solidFill>
              </a:rPr>
              <a:t>RESULT</a:t>
            </a:r>
          </a:p>
        </p:txBody>
      </p:sp>
      <p:pic>
        <p:nvPicPr>
          <p:cNvPr id="3" name="Picture 2" descr="A screenshot of a computer&#10;&#10;AI-generated content may be incorrect.">
            <a:extLst>
              <a:ext uri="{FF2B5EF4-FFF2-40B4-BE49-F238E27FC236}">
                <a16:creationId xmlns:a16="http://schemas.microsoft.com/office/drawing/2014/main" id="{EF2EC714-8FDA-0B6B-9BD0-B61E6D744B78}"/>
              </a:ext>
            </a:extLst>
          </p:cNvPr>
          <p:cNvPicPr>
            <a:picLocks noChangeAspect="1"/>
          </p:cNvPicPr>
          <p:nvPr/>
        </p:nvPicPr>
        <p:blipFill>
          <a:blip r:embed="rId2"/>
          <a:stretch>
            <a:fillRect/>
          </a:stretch>
        </p:blipFill>
        <p:spPr>
          <a:xfrm>
            <a:off x="403860" y="1071860"/>
            <a:ext cx="11384280" cy="5237500"/>
          </a:xfrm>
          <a:prstGeom prst="rect">
            <a:avLst/>
          </a:prstGeom>
        </p:spPr>
      </p:pic>
    </p:spTree>
    <p:extLst>
      <p:ext uri="{BB962C8B-B14F-4D97-AF65-F5344CB8AC3E}">
        <p14:creationId xmlns:p14="http://schemas.microsoft.com/office/powerpoint/2010/main" val="3152874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30AB7-D2DB-0713-6DCB-B0CD298370A5}"/>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C3415D05-044F-7968-2ABA-F74F43795B52}"/>
              </a:ext>
            </a:extLst>
          </p:cNvPr>
          <p:cNvSpPr txBox="1"/>
          <p:nvPr/>
        </p:nvSpPr>
        <p:spPr>
          <a:xfrm>
            <a:off x="403860" y="548640"/>
            <a:ext cx="11384280" cy="523220"/>
          </a:xfrm>
          <a:prstGeom prst="rect">
            <a:avLst/>
          </a:prstGeom>
          <a:noFill/>
        </p:spPr>
        <p:txBody>
          <a:bodyPr wrap="square" rtlCol="0">
            <a:spAutoFit/>
          </a:bodyPr>
          <a:lstStyle/>
          <a:p>
            <a:r>
              <a:rPr lang="en-IN" sz="2800" b="1" dirty="0">
                <a:solidFill>
                  <a:schemeClr val="accent1"/>
                </a:solidFill>
              </a:rPr>
              <a:t>RESULT</a:t>
            </a:r>
          </a:p>
        </p:txBody>
      </p:sp>
      <p:pic>
        <p:nvPicPr>
          <p:cNvPr id="3" name="Picture 2" descr="A screenshot of a computer&#10;&#10;AI-generated content may be incorrect.">
            <a:extLst>
              <a:ext uri="{FF2B5EF4-FFF2-40B4-BE49-F238E27FC236}">
                <a16:creationId xmlns:a16="http://schemas.microsoft.com/office/drawing/2014/main" id="{EEBAAC01-4268-1A28-5BBB-24ED7967D06E}"/>
              </a:ext>
            </a:extLst>
          </p:cNvPr>
          <p:cNvPicPr>
            <a:picLocks noChangeAspect="1"/>
          </p:cNvPicPr>
          <p:nvPr/>
        </p:nvPicPr>
        <p:blipFill>
          <a:blip r:embed="rId2"/>
          <a:stretch>
            <a:fillRect/>
          </a:stretch>
        </p:blipFill>
        <p:spPr>
          <a:xfrm>
            <a:off x="403860" y="1071860"/>
            <a:ext cx="11384280" cy="5237500"/>
          </a:xfrm>
          <a:prstGeom prst="rect">
            <a:avLst/>
          </a:prstGeom>
        </p:spPr>
      </p:pic>
    </p:spTree>
    <p:extLst>
      <p:ext uri="{BB962C8B-B14F-4D97-AF65-F5344CB8AC3E}">
        <p14:creationId xmlns:p14="http://schemas.microsoft.com/office/powerpoint/2010/main" val="3352865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3" y="1729740"/>
            <a:ext cx="11029615" cy="2941320"/>
          </a:xfrm>
        </p:spPr>
        <p:txBody>
          <a:bodyPr>
            <a:noAutofit/>
          </a:bodyPr>
          <a:lstStyle/>
          <a:p>
            <a:r>
              <a:rPr lang="en-US" sz="2400" dirty="0"/>
              <a:t>The Travel Planner Agent significantly reduces the complexity of planning a trip.</a:t>
            </a:r>
          </a:p>
          <a:p>
            <a:r>
              <a:rPr lang="en-US" sz="2400" dirty="0"/>
              <a:t>By leveraging IBM Cloud AI services, the agent delivers real-time, personalized, and adaptive travel solutions, helping users enjoy a well organized journey. </a:t>
            </a:r>
          </a:p>
          <a:p>
            <a:r>
              <a:rPr lang="en-US" sz="2400" dirty="0"/>
              <a:t>It shows the practical application of AI in solving real-life logistical challenges while keeping the experience user-friendly and efficient.</a:t>
            </a:r>
            <a:endParaRPr lang="en-IN" sz="2400" dirty="0"/>
          </a:p>
        </p:txBody>
      </p:sp>
    </p:spTree>
    <p:extLst>
      <p:ext uri="{BB962C8B-B14F-4D97-AF65-F5344CB8AC3E}">
        <p14:creationId xmlns:p14="http://schemas.microsoft.com/office/powerpoint/2010/main" val="2230664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B3EB7-11E8-2F30-5F8D-5F6DFCD6325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209692B-2F72-B3C9-E95B-EF6930F52EB6}"/>
              </a:ext>
            </a:extLst>
          </p:cNvPr>
          <p:cNvSpPr>
            <a:spLocks noGrp="1"/>
          </p:cNvSpPr>
          <p:nvPr>
            <p:ph type="title"/>
          </p:nvPr>
        </p:nvSpPr>
        <p:spPr/>
        <p:txBody>
          <a:bodyPr/>
          <a:lstStyle/>
          <a:p>
            <a:r>
              <a:rPr lang="en-IN" dirty="0">
                <a:solidFill>
                  <a:schemeClr val="accent1"/>
                </a:solidFill>
              </a:rPr>
              <a:t>FUTURE SCOPE </a:t>
            </a:r>
          </a:p>
        </p:txBody>
      </p:sp>
      <p:sp>
        <p:nvSpPr>
          <p:cNvPr id="7" name="Content Placeholder 6">
            <a:extLst>
              <a:ext uri="{FF2B5EF4-FFF2-40B4-BE49-F238E27FC236}">
                <a16:creationId xmlns:a16="http://schemas.microsoft.com/office/drawing/2014/main" id="{8CE834E6-C429-F303-3427-AD4C5C04917E}"/>
              </a:ext>
            </a:extLst>
          </p:cNvPr>
          <p:cNvSpPr>
            <a:spLocks noGrp="1"/>
          </p:cNvSpPr>
          <p:nvPr>
            <p:ph idx="1"/>
          </p:nvPr>
        </p:nvSpPr>
        <p:spPr>
          <a:xfrm>
            <a:off x="581192" y="1473973"/>
            <a:ext cx="11029615" cy="3910054"/>
          </a:xfrm>
        </p:spPr>
        <p:txBody>
          <a:bodyPr>
            <a:normAutofit/>
          </a:bodyPr>
          <a:lstStyle/>
          <a:p>
            <a:r>
              <a:rPr lang="en-IN" sz="2000" dirty="0"/>
              <a:t>Voice Assistant Integration (Alexa, Siri, etc.)</a:t>
            </a:r>
          </a:p>
          <a:p>
            <a:r>
              <a:rPr lang="en-IN" sz="2000" dirty="0"/>
              <a:t> Multilingual Travel Support with Watson Language Translator</a:t>
            </a:r>
          </a:p>
          <a:p>
            <a:r>
              <a:rPr lang="en-IN" sz="2000" dirty="0"/>
              <a:t> Integration with Booking Platforms (e.g., Skyscanner, Airbnb)</a:t>
            </a:r>
          </a:p>
          <a:p>
            <a:r>
              <a:rPr lang="en-IN" sz="2000" dirty="0"/>
              <a:t> Emergency Support Services (based on location &amp; alerts)</a:t>
            </a:r>
          </a:p>
          <a:p>
            <a:r>
              <a:rPr lang="en-IN" sz="2000" dirty="0"/>
              <a:t> Offline Mode Access for remote areas with low connectivity</a:t>
            </a:r>
          </a:p>
          <a:p>
            <a:r>
              <a:rPr lang="en-IN" sz="2000" dirty="0"/>
              <a:t> AR-Based Virtual Destination Previews AI Budget Optimizer to fit best experience under a user’s budget</a:t>
            </a:r>
          </a:p>
          <a:p>
            <a:r>
              <a:rPr lang="en-IN" sz="2000" dirty="0"/>
              <a:t> Travel Community Features – recommendations from other users </a:t>
            </a:r>
          </a:p>
        </p:txBody>
      </p:sp>
    </p:spTree>
    <p:extLst>
      <p:ext uri="{BB962C8B-B14F-4D97-AF65-F5344CB8AC3E}">
        <p14:creationId xmlns:p14="http://schemas.microsoft.com/office/powerpoint/2010/main" val="1013745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60438"/>
            <a:ext cx="10515600" cy="537012"/>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866274"/>
            <a:ext cx="11019020" cy="5834708"/>
          </a:xfrm>
        </p:spPr>
        <p:txBody>
          <a:bodyPr vert="horz" lIns="91440" tIns="45720" rIns="91440" bIns="45720" rtlCol="0" anchor="t">
            <a:noAutofit/>
          </a:bodyPr>
          <a:lstStyle/>
          <a:p>
            <a:pPr marL="0" indent="0">
              <a:buNone/>
            </a:pPr>
            <a:endParaRPr lang="en-US" sz="1200" dirty="0">
              <a:latin typeface="Arial"/>
              <a:cs typeface="Arial"/>
            </a:endParaRPr>
          </a:p>
          <a:p>
            <a:pPr marL="305435" indent="-305435"/>
            <a:r>
              <a:rPr lang="en-IN" sz="1200" dirty="0"/>
              <a:t>Problem Statement</a:t>
            </a:r>
          </a:p>
          <a:p>
            <a:pPr marL="305435" indent="-305435"/>
            <a:r>
              <a:rPr lang="en-IN" sz="1200" dirty="0"/>
              <a:t> Technology used</a:t>
            </a:r>
          </a:p>
          <a:p>
            <a:pPr marL="305435" indent="-305435"/>
            <a:r>
              <a:rPr lang="en-IN" sz="1200" dirty="0"/>
              <a:t> IBM Cloud services used</a:t>
            </a:r>
          </a:p>
          <a:p>
            <a:pPr marL="305435" indent="-305435"/>
            <a:r>
              <a:rPr lang="en-IN" sz="1200" dirty="0"/>
              <a:t> Wow factor </a:t>
            </a:r>
          </a:p>
          <a:p>
            <a:pPr marL="305435" indent="-305435"/>
            <a:r>
              <a:rPr lang="en-IN" sz="1200" dirty="0"/>
              <a:t>End users </a:t>
            </a:r>
          </a:p>
          <a:p>
            <a:pPr marL="305435" indent="-305435"/>
            <a:r>
              <a:rPr lang="en-IN" sz="1200" dirty="0"/>
              <a:t>Setting up </a:t>
            </a:r>
          </a:p>
          <a:p>
            <a:pPr marL="305435" indent="-305435"/>
            <a:r>
              <a:rPr lang="en-IN" sz="1200" dirty="0"/>
              <a:t>Agent Instructions </a:t>
            </a:r>
          </a:p>
          <a:p>
            <a:pPr marL="305435" indent="-305435"/>
            <a:r>
              <a:rPr lang="en-IN" sz="1200" dirty="0"/>
              <a:t>Quick Start Questions </a:t>
            </a:r>
          </a:p>
          <a:p>
            <a:pPr marL="305435" indent="-305435"/>
            <a:r>
              <a:rPr lang="en-IN" sz="1200" dirty="0"/>
              <a:t>Tools used &amp; Testing</a:t>
            </a:r>
          </a:p>
          <a:p>
            <a:pPr marL="305435" indent="-305435"/>
            <a:r>
              <a:rPr lang="en-IN" sz="1200" dirty="0"/>
              <a:t> Deployment &amp; Preview</a:t>
            </a:r>
          </a:p>
          <a:p>
            <a:pPr marL="305435" indent="-305435"/>
            <a:r>
              <a:rPr lang="en-IN" sz="1200" dirty="0"/>
              <a:t> API Reference After Deployment</a:t>
            </a:r>
          </a:p>
          <a:p>
            <a:pPr marL="305435" indent="-305435"/>
            <a:r>
              <a:rPr lang="en-IN" sz="1200" dirty="0"/>
              <a:t>Resources List </a:t>
            </a:r>
          </a:p>
          <a:p>
            <a:pPr marL="305435" indent="-305435"/>
            <a:r>
              <a:rPr lang="en-IN" sz="1200" dirty="0"/>
              <a:t>Results </a:t>
            </a:r>
          </a:p>
          <a:p>
            <a:pPr marL="305435" indent="-305435"/>
            <a:r>
              <a:rPr lang="en-IN" sz="1200" dirty="0"/>
              <a:t>Conclusion </a:t>
            </a:r>
          </a:p>
          <a:p>
            <a:pPr marL="305435" indent="-305435"/>
            <a:r>
              <a:rPr lang="en-IN" sz="1200" dirty="0"/>
              <a:t>Git-hub Link </a:t>
            </a:r>
          </a:p>
          <a:p>
            <a:pPr marL="305435" indent="-305435"/>
            <a:r>
              <a:rPr lang="en-IN" sz="1200" dirty="0"/>
              <a:t>Future scope </a:t>
            </a:r>
          </a:p>
          <a:p>
            <a:pPr marL="305435" indent="-305435"/>
            <a:r>
              <a:rPr lang="en-IN" sz="1200" dirty="0"/>
              <a:t>IBM Certifications</a:t>
            </a:r>
            <a:endParaRPr lang="en-US" sz="1200" b="1" dirty="0">
              <a:latin typeface="Arial"/>
              <a:ea typeface="+mn-lt"/>
              <a:cs typeface="+mn-lt"/>
            </a:endParaRPr>
          </a:p>
          <a:p>
            <a:pPr marL="305435" indent="-305435"/>
            <a:endParaRPr lang="en-US" sz="1200"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F9A38-11E1-2648-DE39-65BD9507D9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E6F6A09-C0E3-6936-2C24-92085E704ADC}"/>
              </a:ext>
            </a:extLst>
          </p:cNvPr>
          <p:cNvSpPr>
            <a:spLocks noGrp="1"/>
          </p:cNvSpPr>
          <p:nvPr>
            <p:ph type="title"/>
          </p:nvPr>
        </p:nvSpPr>
        <p:spPr/>
        <p:txBody>
          <a:bodyPr/>
          <a:lstStyle/>
          <a:p>
            <a:r>
              <a:rPr lang="en-IN" dirty="0">
                <a:solidFill>
                  <a:schemeClr val="accent1"/>
                </a:solidFill>
              </a:rPr>
              <a:t>GITHUB LINK</a:t>
            </a:r>
          </a:p>
        </p:txBody>
      </p:sp>
      <p:sp>
        <p:nvSpPr>
          <p:cNvPr id="7" name="Content Placeholder 6">
            <a:extLst>
              <a:ext uri="{FF2B5EF4-FFF2-40B4-BE49-F238E27FC236}">
                <a16:creationId xmlns:a16="http://schemas.microsoft.com/office/drawing/2014/main" id="{FF9473D0-BDFD-8381-D477-D8DB169D596E}"/>
              </a:ext>
            </a:extLst>
          </p:cNvPr>
          <p:cNvSpPr>
            <a:spLocks noGrp="1"/>
          </p:cNvSpPr>
          <p:nvPr>
            <p:ph idx="1"/>
          </p:nvPr>
        </p:nvSpPr>
        <p:spPr>
          <a:xfrm>
            <a:off x="838200" y="1302026"/>
            <a:ext cx="10772607" cy="4673324"/>
          </a:xfrm>
        </p:spPr>
        <p:txBody>
          <a:bodyPr>
            <a:normAutofit/>
          </a:bodyPr>
          <a:lstStyle/>
          <a:p>
            <a:r>
              <a:rPr lang="en-IN" sz="2800" dirty="0">
                <a:hlinkClick r:id="rId2"/>
              </a:rPr>
              <a:t>https://github.com/Sarcast1c/TRAVEL_PLANNER_AGENT.git</a:t>
            </a:r>
            <a:endParaRPr lang="en-IN" sz="2800" dirty="0"/>
          </a:p>
        </p:txBody>
      </p:sp>
    </p:spTree>
    <p:extLst>
      <p:ext uri="{BB962C8B-B14F-4D97-AF65-F5344CB8AC3E}">
        <p14:creationId xmlns:p14="http://schemas.microsoft.com/office/powerpoint/2010/main" val="1208619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1272B-9EBB-52A9-EA70-A6AA7CBEF95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6220DC8-EB02-3560-0106-E90B54EA9009}"/>
              </a:ext>
            </a:extLst>
          </p:cNvPr>
          <p:cNvSpPr>
            <a:spLocks noGrp="1"/>
          </p:cNvSpPr>
          <p:nvPr>
            <p:ph type="title"/>
          </p:nvPr>
        </p:nvSpPr>
        <p:spPr/>
        <p:txBody>
          <a:bodyPr/>
          <a:lstStyle/>
          <a:p>
            <a:r>
              <a:rPr lang="en-IN" dirty="0">
                <a:solidFill>
                  <a:schemeClr val="accent1"/>
                </a:solidFill>
              </a:rPr>
              <a:t>IBM CERTIFICATIONS</a:t>
            </a:r>
          </a:p>
        </p:txBody>
      </p:sp>
      <p:pic>
        <p:nvPicPr>
          <p:cNvPr id="4" name="Picture 3">
            <a:extLst>
              <a:ext uri="{FF2B5EF4-FFF2-40B4-BE49-F238E27FC236}">
                <a16:creationId xmlns:a16="http://schemas.microsoft.com/office/drawing/2014/main" id="{13E1E258-3B14-7753-A902-651548C118B9}"/>
              </a:ext>
            </a:extLst>
          </p:cNvPr>
          <p:cNvPicPr>
            <a:picLocks noChangeAspect="1"/>
          </p:cNvPicPr>
          <p:nvPr/>
        </p:nvPicPr>
        <p:blipFill>
          <a:blip r:embed="rId2"/>
          <a:stretch>
            <a:fillRect/>
          </a:stretch>
        </p:blipFill>
        <p:spPr>
          <a:xfrm>
            <a:off x="581192" y="1478280"/>
            <a:ext cx="9309568" cy="5187110"/>
          </a:xfrm>
          <a:prstGeom prst="rect">
            <a:avLst/>
          </a:prstGeom>
        </p:spPr>
      </p:pic>
    </p:spTree>
    <p:extLst>
      <p:ext uri="{BB962C8B-B14F-4D97-AF65-F5344CB8AC3E}">
        <p14:creationId xmlns:p14="http://schemas.microsoft.com/office/powerpoint/2010/main" val="3203996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BB9C3-4E23-F3A9-2F30-242D10F6DDA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71D393E-DF03-649A-3B4A-40F5B76148FB}"/>
              </a:ext>
            </a:extLst>
          </p:cNvPr>
          <p:cNvSpPr>
            <a:spLocks noGrp="1"/>
          </p:cNvSpPr>
          <p:nvPr>
            <p:ph type="title"/>
          </p:nvPr>
        </p:nvSpPr>
        <p:spPr/>
        <p:txBody>
          <a:bodyPr/>
          <a:lstStyle/>
          <a:p>
            <a:r>
              <a:rPr lang="en-IN" dirty="0">
                <a:solidFill>
                  <a:schemeClr val="accent1"/>
                </a:solidFill>
              </a:rPr>
              <a:t>IBM CERTIFICATIONS</a:t>
            </a:r>
          </a:p>
        </p:txBody>
      </p:sp>
      <p:pic>
        <p:nvPicPr>
          <p:cNvPr id="3" name="Picture 2">
            <a:extLst>
              <a:ext uri="{FF2B5EF4-FFF2-40B4-BE49-F238E27FC236}">
                <a16:creationId xmlns:a16="http://schemas.microsoft.com/office/drawing/2014/main" id="{116F63F0-ACF0-0B56-C6A0-D8CCD636EC2C}"/>
              </a:ext>
            </a:extLst>
          </p:cNvPr>
          <p:cNvPicPr>
            <a:picLocks noChangeAspect="1"/>
          </p:cNvPicPr>
          <p:nvPr/>
        </p:nvPicPr>
        <p:blipFill>
          <a:blip r:embed="rId2"/>
          <a:srcRect l="4935" r="4787"/>
          <a:stretch>
            <a:fillRect/>
          </a:stretch>
        </p:blipFill>
        <p:spPr>
          <a:xfrm>
            <a:off x="746760" y="1400092"/>
            <a:ext cx="9281160" cy="5457908"/>
          </a:xfrm>
          <a:prstGeom prst="rect">
            <a:avLst/>
          </a:prstGeom>
        </p:spPr>
      </p:pic>
    </p:spTree>
    <p:extLst>
      <p:ext uri="{BB962C8B-B14F-4D97-AF65-F5344CB8AC3E}">
        <p14:creationId xmlns:p14="http://schemas.microsoft.com/office/powerpoint/2010/main" val="12344369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DDF27-31F8-2475-AC04-B8334AF3486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8824873-B6D1-FD9A-0F05-80021DB00D52}"/>
              </a:ext>
            </a:extLst>
          </p:cNvPr>
          <p:cNvSpPr>
            <a:spLocks noGrp="1"/>
          </p:cNvSpPr>
          <p:nvPr>
            <p:ph type="title"/>
          </p:nvPr>
        </p:nvSpPr>
        <p:spPr/>
        <p:txBody>
          <a:bodyPr/>
          <a:lstStyle/>
          <a:p>
            <a:r>
              <a:rPr lang="en-IN" dirty="0">
                <a:solidFill>
                  <a:schemeClr val="accent1"/>
                </a:solidFill>
              </a:rPr>
              <a:t>IBM CERTIFICATIONS</a:t>
            </a:r>
          </a:p>
        </p:txBody>
      </p:sp>
      <p:pic>
        <p:nvPicPr>
          <p:cNvPr id="3" name="Picture 2">
            <a:extLst>
              <a:ext uri="{FF2B5EF4-FFF2-40B4-BE49-F238E27FC236}">
                <a16:creationId xmlns:a16="http://schemas.microsoft.com/office/drawing/2014/main" id="{69D3FE0C-1037-31C7-74E6-695DF67749C5}"/>
              </a:ext>
            </a:extLst>
          </p:cNvPr>
          <p:cNvPicPr>
            <a:picLocks noChangeAspect="1"/>
          </p:cNvPicPr>
          <p:nvPr/>
        </p:nvPicPr>
        <p:blipFill>
          <a:blip r:embed="rId2"/>
          <a:stretch>
            <a:fillRect/>
          </a:stretch>
        </p:blipFill>
        <p:spPr>
          <a:xfrm>
            <a:off x="581192" y="1232452"/>
            <a:ext cx="9654402" cy="5625548"/>
          </a:xfrm>
          <a:prstGeom prst="rect">
            <a:avLst/>
          </a:prstGeom>
        </p:spPr>
      </p:pic>
    </p:spTree>
    <p:extLst>
      <p:ext uri="{BB962C8B-B14F-4D97-AF65-F5344CB8AC3E}">
        <p14:creationId xmlns:p14="http://schemas.microsoft.com/office/powerpoint/2010/main" val="494385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7" name="TextBox 6">
            <a:extLst>
              <a:ext uri="{FF2B5EF4-FFF2-40B4-BE49-F238E27FC236}">
                <a16:creationId xmlns:a16="http://schemas.microsoft.com/office/drawing/2014/main" id="{543A8DCE-6F81-B99A-746F-AF0B081E0916}"/>
              </a:ext>
            </a:extLst>
          </p:cNvPr>
          <p:cNvSpPr txBox="1"/>
          <p:nvPr/>
        </p:nvSpPr>
        <p:spPr>
          <a:xfrm>
            <a:off x="581192" y="1232452"/>
            <a:ext cx="6096000" cy="369332"/>
          </a:xfrm>
          <a:prstGeom prst="rect">
            <a:avLst/>
          </a:prstGeom>
          <a:noFill/>
        </p:spPr>
        <p:txBody>
          <a:bodyPr wrap="square">
            <a:spAutoFit/>
          </a:bodyPr>
          <a:lstStyle/>
          <a:p>
            <a:r>
              <a:rPr lang="en-US" b="1" dirty="0"/>
              <a:t>Design and develop an AI-powered Travel Planner Agent that </a:t>
            </a:r>
            <a:endParaRPr lang="en-IN" b="1" dirty="0"/>
          </a:p>
        </p:txBody>
      </p:sp>
      <p:sp>
        <p:nvSpPr>
          <p:cNvPr id="9" name="TextBox 8">
            <a:extLst>
              <a:ext uri="{FF2B5EF4-FFF2-40B4-BE49-F238E27FC236}">
                <a16:creationId xmlns:a16="http://schemas.microsoft.com/office/drawing/2014/main" id="{F2DCB4E3-1E1F-DDE5-5242-434E0145E072}"/>
              </a:ext>
            </a:extLst>
          </p:cNvPr>
          <p:cNvSpPr txBox="1"/>
          <p:nvPr/>
        </p:nvSpPr>
        <p:spPr>
          <a:xfrm>
            <a:off x="581192" y="1762748"/>
            <a:ext cx="6096000" cy="1323439"/>
          </a:xfrm>
          <a:prstGeom prst="rect">
            <a:avLst/>
          </a:prstGeom>
          <a:noFill/>
        </p:spPr>
        <p:txBody>
          <a:bodyPr wrap="square">
            <a:spAutoFit/>
          </a:bodyPr>
          <a:lstStyle/>
          <a:p>
            <a:pPr marL="285750" indent="-285750">
              <a:buClr>
                <a:srgbClr val="00B0F0"/>
              </a:buClr>
              <a:buFont typeface="Wingdings" panose="05000000000000000000" pitchFamily="2" charset="2"/>
              <a:buChar char="§"/>
            </a:pPr>
            <a:r>
              <a:rPr lang="en-US" sz="2000" dirty="0"/>
              <a:t>Plans trips based on user preferences </a:t>
            </a:r>
          </a:p>
          <a:p>
            <a:pPr marL="285750" indent="-285750">
              <a:buClr>
                <a:srgbClr val="00B0F0"/>
              </a:buClr>
              <a:buFont typeface="Wingdings" panose="05000000000000000000" pitchFamily="2" charset="2"/>
              <a:buChar char="§"/>
            </a:pPr>
            <a:r>
              <a:rPr lang="en-US" sz="2000" dirty="0"/>
              <a:t>Suggests destinations, builds itineraries </a:t>
            </a:r>
          </a:p>
          <a:p>
            <a:pPr marL="285750" indent="-285750">
              <a:buClr>
                <a:srgbClr val="00B0F0"/>
              </a:buClr>
              <a:buFont typeface="Wingdings" panose="05000000000000000000" pitchFamily="2" charset="2"/>
              <a:buChar char="§"/>
            </a:pPr>
            <a:r>
              <a:rPr lang="en-US" sz="2000" dirty="0"/>
              <a:t>Recommends transport and accommodations </a:t>
            </a:r>
          </a:p>
          <a:p>
            <a:pPr marL="285750" indent="-285750">
              <a:buClr>
                <a:srgbClr val="00B0F0"/>
              </a:buClr>
              <a:buFont typeface="Wingdings" panose="05000000000000000000" pitchFamily="2" charset="2"/>
              <a:buChar char="§"/>
            </a:pPr>
            <a:r>
              <a:rPr lang="en-US" sz="2000" dirty="0"/>
              <a:t>Uses real-time data (weather, maps, events)</a:t>
            </a:r>
            <a:endParaRPr lang="en-IN" sz="2000" dirty="0"/>
          </a:p>
        </p:txBody>
      </p:sp>
      <p:sp>
        <p:nvSpPr>
          <p:cNvPr id="11" name="TextBox 10">
            <a:extLst>
              <a:ext uri="{FF2B5EF4-FFF2-40B4-BE49-F238E27FC236}">
                <a16:creationId xmlns:a16="http://schemas.microsoft.com/office/drawing/2014/main" id="{0E701306-5539-2084-CA03-B607155C8BF9}"/>
              </a:ext>
            </a:extLst>
          </p:cNvPr>
          <p:cNvSpPr txBox="1"/>
          <p:nvPr/>
        </p:nvSpPr>
        <p:spPr>
          <a:xfrm>
            <a:off x="404728" y="3568096"/>
            <a:ext cx="11029615" cy="2062103"/>
          </a:xfrm>
          <a:prstGeom prst="rect">
            <a:avLst/>
          </a:prstGeom>
          <a:noFill/>
        </p:spPr>
        <p:txBody>
          <a:bodyPr wrap="square">
            <a:spAutoFit/>
          </a:bodyPr>
          <a:lstStyle/>
          <a:p>
            <a:r>
              <a:rPr lang="en-US" sz="2000" b="1" dirty="0"/>
              <a:t>Proposed Solution : </a:t>
            </a:r>
          </a:p>
          <a:p>
            <a:endParaRPr lang="en-US" dirty="0"/>
          </a:p>
          <a:p>
            <a:r>
              <a:rPr lang="en-US" dirty="0"/>
              <a:t>To address the challenge, we propose building an AI-powered Travel Planner Agent using IBM Cloud Lite services and IBM Granite. This smart assistant will help users plan trips by understanding their preferences, budget, travel dates, and constraints through natural language input. The core functionality will be delivered via a conversational interface powered by IBM Watson Assistant, integrated with IBM Granite to provide intelligent, real-time, and personalized travel recommendations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620252"/>
            <a:ext cx="11613485" cy="3940235"/>
          </a:xfrm>
        </p:spPr>
        <p:txBody>
          <a:bodyPr vert="horz" lIns="91440" tIns="45720" rIns="91440" bIns="45720" rtlCol="0" anchor="ctr">
            <a:noAutofit/>
          </a:bodyPr>
          <a:lstStyle/>
          <a:p>
            <a:r>
              <a:rPr lang="en-IN" sz="2800" dirty="0"/>
              <a:t>IBM cloud lite services</a:t>
            </a:r>
          </a:p>
          <a:p>
            <a:r>
              <a:rPr lang="en-IN" sz="2800" dirty="0"/>
              <a:t> Natural Language Processing (NLP) </a:t>
            </a:r>
          </a:p>
          <a:p>
            <a:r>
              <a:rPr lang="en-IN" sz="2800" dirty="0"/>
              <a:t>Large Language models (LLM)</a:t>
            </a:r>
          </a:p>
          <a:p>
            <a:r>
              <a:rPr lang="en-IN" sz="2800" dirty="0"/>
              <a:t> IBM Granite model </a:t>
            </a:r>
          </a:p>
          <a:p>
            <a:r>
              <a:rPr lang="en-IN" sz="2800" dirty="0"/>
              <a:t>IBM </a:t>
            </a:r>
            <a:r>
              <a:rPr lang="en-IN" sz="2800" dirty="0" err="1"/>
              <a:t>AppConnect</a:t>
            </a:r>
            <a:r>
              <a:rPr lang="en-IN" sz="2800" dirty="0"/>
              <a:t> </a:t>
            </a:r>
            <a:endParaRPr lang="en-US" sz="2800" dirty="0">
              <a:solidFill>
                <a:srgbClr val="000000"/>
              </a:solidFill>
              <a:latin typeface="Calibri"/>
              <a:ea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581193" y="1753673"/>
            <a:ext cx="11029615" cy="3167982"/>
          </a:xfrm>
        </p:spPr>
        <p:txBody>
          <a:bodyPr>
            <a:normAutofit/>
          </a:bodyPr>
          <a:lstStyle/>
          <a:p>
            <a:pPr marL="305435" indent="-305435"/>
            <a:r>
              <a:rPr lang="en-IN" sz="1800" dirty="0"/>
              <a:t>IBM Cloud </a:t>
            </a:r>
            <a:r>
              <a:rPr lang="en-IN" sz="1800" dirty="0" err="1"/>
              <a:t>Watsonx</a:t>
            </a:r>
            <a:r>
              <a:rPr lang="en-IN" sz="1800" dirty="0"/>
              <a:t> AI Studio </a:t>
            </a:r>
          </a:p>
          <a:p>
            <a:pPr marL="305435" indent="-305435"/>
            <a:r>
              <a:rPr lang="en-IN" sz="1800" dirty="0"/>
              <a:t>IBM Cloud </a:t>
            </a:r>
            <a:r>
              <a:rPr lang="en-IN" sz="1800" dirty="0" err="1"/>
              <a:t>Watsonx</a:t>
            </a:r>
            <a:r>
              <a:rPr lang="en-IN" sz="1800" dirty="0"/>
              <a:t> AI runtime </a:t>
            </a:r>
          </a:p>
          <a:p>
            <a:pPr marL="305435" indent="-305435"/>
            <a:r>
              <a:rPr lang="en-IN" sz="1800" dirty="0"/>
              <a:t>IBM Cloud Functions</a:t>
            </a:r>
          </a:p>
          <a:p>
            <a:pPr marL="305435" indent="-305435"/>
            <a:r>
              <a:rPr lang="en-IN" sz="1800" dirty="0"/>
              <a:t> IBM Cloud service</a:t>
            </a:r>
          </a:p>
          <a:p>
            <a:pPr marL="305435" indent="-305435"/>
            <a:r>
              <a:rPr lang="en-IN" sz="1800" dirty="0"/>
              <a:t> IBM Granite (via watsonx.ai studio) </a:t>
            </a:r>
          </a:p>
          <a:p>
            <a:pPr marL="305435" indent="-305435"/>
            <a:r>
              <a:rPr lang="en-IN" sz="1800" dirty="0"/>
              <a:t>IBM Cloud Object Storage</a:t>
            </a:r>
          </a:p>
          <a:p>
            <a:pPr marL="305435" indent="-305435"/>
            <a:r>
              <a:rPr lang="en-IN" sz="1800" dirty="0"/>
              <a:t> IBM AI Tools </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0" y="1302026"/>
            <a:ext cx="11029616" cy="5190214"/>
          </a:xfrm>
        </p:spPr>
        <p:txBody>
          <a:bodyPr>
            <a:normAutofit fontScale="70000" lnSpcReduction="20000"/>
          </a:bodyPr>
          <a:lstStyle/>
          <a:p>
            <a:pPr marL="0" indent="0">
              <a:buNone/>
            </a:pPr>
            <a:r>
              <a:rPr lang="en-US" sz="2900" dirty="0"/>
              <a:t>The Travel Planner Agent offers impressive features such as real-time itinerary updates based on weather conditions and travel delays, ensuring a smooth journey. It uses IBM Granite’s advanced AI to understand user inputs and deliver highly personalized travel plans. The agent intelligently recommends destinations and routes tailored to user interests, budgets, and constraints. Seamless integration across IBM Cloud services enables a natural, conversational experience that simplifies complex travel planning into an effortless task.</a:t>
            </a:r>
          </a:p>
          <a:p>
            <a:pPr marL="0" indent="0">
              <a:buNone/>
            </a:pPr>
            <a:endParaRPr lang="en-US" sz="2900" dirty="0"/>
          </a:p>
          <a:p>
            <a:pPr marL="0" indent="0">
              <a:buNone/>
            </a:pPr>
            <a:r>
              <a:rPr lang="en-IN" sz="2800" b="1" dirty="0">
                <a:solidFill>
                  <a:srgbClr val="0F0F0F"/>
                </a:solidFill>
                <a:latin typeface="Calibri"/>
                <a:ea typeface="Calibri"/>
                <a:cs typeface="Calibri"/>
              </a:rPr>
              <a:t>Unique features:</a:t>
            </a:r>
          </a:p>
          <a:p>
            <a:r>
              <a:rPr lang="en-US" sz="2800" dirty="0"/>
              <a:t>Real-time itinerary adjustment based on live weather and travel updates </a:t>
            </a:r>
          </a:p>
          <a:p>
            <a:r>
              <a:rPr lang="en-US" sz="2800" dirty="0"/>
              <a:t>Natural language understanding using IBM Granite for personalized suggestions </a:t>
            </a:r>
          </a:p>
          <a:p>
            <a:r>
              <a:rPr lang="en-US" sz="2800" dirty="0"/>
              <a:t>Tailored recommendations based on user interests, budget, and trip duration </a:t>
            </a:r>
          </a:p>
          <a:p>
            <a:r>
              <a:rPr lang="en-US" sz="2800" dirty="0"/>
              <a:t>Chat-based interactive experience powered by Watson Assistant</a:t>
            </a:r>
          </a:p>
          <a:p>
            <a:r>
              <a:rPr lang="en-US" sz="2800" dirty="0"/>
              <a:t> Serverless backend logic using IBM Cloud Functions for efficiency </a:t>
            </a:r>
            <a:endParaRPr lang="en-IN" sz="2800" b="1" dirty="0">
              <a:solidFill>
                <a:srgbClr val="0F0F0F"/>
              </a:solidFill>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3" y="1491915"/>
            <a:ext cx="11029615" cy="3322997"/>
          </a:xfrm>
        </p:spPr>
        <p:txBody>
          <a:bodyPr/>
          <a:lstStyle/>
          <a:p>
            <a:pPr marL="305435" indent="-305435"/>
            <a:r>
              <a:rPr lang="en-US" sz="2800" dirty="0"/>
              <a:t>Individual </a:t>
            </a:r>
            <a:r>
              <a:rPr lang="en-US" sz="2800" dirty="0" err="1"/>
              <a:t>Travellers</a:t>
            </a:r>
            <a:r>
              <a:rPr lang="en-US" sz="2800" dirty="0"/>
              <a:t> </a:t>
            </a:r>
          </a:p>
          <a:p>
            <a:pPr marL="305435" indent="-305435"/>
            <a:r>
              <a:rPr lang="en-US" sz="2800" dirty="0"/>
              <a:t>Travel bloggers and influencers</a:t>
            </a:r>
          </a:p>
          <a:p>
            <a:pPr marL="305435" indent="-305435"/>
            <a:r>
              <a:rPr lang="en-US" sz="2800" dirty="0"/>
              <a:t> Travel agencies offering customized experiences</a:t>
            </a:r>
          </a:p>
          <a:p>
            <a:pPr marL="305435" indent="-305435"/>
            <a:r>
              <a:rPr lang="en-US" sz="2800" dirty="0"/>
              <a:t> Business executives planning multi-city trips</a:t>
            </a:r>
          </a:p>
          <a:p>
            <a:pPr marL="305435" indent="-305435"/>
            <a:r>
              <a:rPr lang="en-US" sz="2800" dirty="0"/>
              <a:t> Academic or research-based travelers </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SETTING UP</a:t>
            </a:r>
          </a:p>
        </p:txBody>
      </p:sp>
      <p:pic>
        <p:nvPicPr>
          <p:cNvPr id="5" name="Picture 4" descr="&#10;">
            <a:extLst>
              <a:ext uri="{FF2B5EF4-FFF2-40B4-BE49-F238E27FC236}">
                <a16:creationId xmlns:a16="http://schemas.microsoft.com/office/drawing/2014/main" id="{B83B6C68-493C-BCC0-174B-CAEAA2C38208}"/>
              </a:ext>
            </a:extLst>
          </p:cNvPr>
          <p:cNvPicPr>
            <a:picLocks noChangeAspect="1"/>
          </p:cNvPicPr>
          <p:nvPr/>
        </p:nvPicPr>
        <p:blipFill>
          <a:blip r:embed="rId2"/>
          <a:stretch>
            <a:fillRect/>
          </a:stretch>
        </p:blipFill>
        <p:spPr>
          <a:xfrm>
            <a:off x="441960" y="1386840"/>
            <a:ext cx="11353800" cy="4907280"/>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Agent instructions </a:t>
            </a:r>
          </a:p>
        </p:txBody>
      </p:sp>
      <p:pic>
        <p:nvPicPr>
          <p:cNvPr id="6" name="Content Placeholder 5">
            <a:extLst>
              <a:ext uri="{FF2B5EF4-FFF2-40B4-BE49-F238E27FC236}">
                <a16:creationId xmlns:a16="http://schemas.microsoft.com/office/drawing/2014/main" id="{20887F8C-1A07-674C-8067-001E1CA3B4BC}"/>
              </a:ext>
            </a:extLst>
          </p:cNvPr>
          <p:cNvPicPr>
            <a:picLocks noGrp="1" noChangeAspect="1"/>
          </p:cNvPicPr>
          <p:nvPr>
            <p:ph idx="1"/>
          </p:nvPr>
        </p:nvPicPr>
        <p:blipFill>
          <a:blip r:embed="rId2"/>
          <a:srcRect t="7285"/>
          <a:stretch>
            <a:fillRect/>
          </a:stretch>
        </p:blipFill>
        <p:spPr>
          <a:xfrm>
            <a:off x="581192" y="1524000"/>
            <a:ext cx="11029616" cy="4448964"/>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1285</TotalTime>
  <Words>614</Words>
  <Application>Microsoft Office PowerPoint</Application>
  <PresentationFormat>Widescreen</PresentationFormat>
  <Paragraphs>90</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Franklin Gothic Book</vt:lpstr>
      <vt:lpstr>Franklin Gothic Demi</vt:lpstr>
      <vt:lpstr>Wingdings</vt:lpstr>
      <vt:lpstr>Wingdings 2</vt:lpstr>
      <vt:lpstr>DividendVTI</vt:lpstr>
      <vt:lpstr>Travel PLANNER agent</vt:lpstr>
      <vt:lpstr>OUTLINE</vt:lpstr>
      <vt:lpstr>Problem Statement</vt:lpstr>
      <vt:lpstr>Technology  used</vt:lpstr>
      <vt:lpstr>IBM cloud services used</vt:lpstr>
      <vt:lpstr>Wow factors</vt:lpstr>
      <vt:lpstr>End users</vt:lpstr>
      <vt:lpstr>SETTING UP</vt:lpstr>
      <vt:lpstr>Agent instructions </vt:lpstr>
      <vt:lpstr>QUICK START QUESTIONS PREVIEW </vt:lpstr>
      <vt:lpstr>TOOLS USED &amp; TESTING </vt:lpstr>
      <vt:lpstr>DEPLOYMENT &amp; PREVIEW </vt:lpstr>
      <vt:lpstr>PowerPoint Presentation</vt:lpstr>
      <vt:lpstr>RESOURCES LIST </vt:lpstr>
      <vt:lpstr>PowerPoint Presentation</vt:lpstr>
      <vt:lpstr>PowerPoint Presentation</vt:lpstr>
      <vt:lpstr>PowerPoint Presentation</vt:lpstr>
      <vt:lpstr>CONCLUSION</vt:lpstr>
      <vt:lpstr>FUTURE SCOPE </vt:lpstr>
      <vt:lpstr>GITHUB LINK</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Nellipudi Sukesh</cp:lastModifiedBy>
  <cp:revision>146</cp:revision>
  <dcterms:created xsi:type="dcterms:W3CDTF">2021-05-26T16:50:10Z</dcterms:created>
  <dcterms:modified xsi:type="dcterms:W3CDTF">2025-08-04T17:47:30Z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