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59" r:id="rId6"/>
    <p:sldId id="260" r:id="rId7"/>
    <p:sldId id="261" r:id="rId8"/>
    <p:sldId id="262" r:id="rId9"/>
    <p:sldId id="266" r:id="rId10"/>
    <p:sldId id="263" r:id="rId11"/>
    <p:sldId id="264" r:id="rId12"/>
    <p:sldId id="267" r:id="rId13"/>
    <p:sldId id="268" r:id="rId14"/>
    <p:sldId id="265" r:id="rId15"/>
    <p:sldId id="270" r:id="rId16"/>
    <p:sldId id="271"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257800" y="2628899"/>
            <a:ext cx="3810000" cy="755335"/>
          </a:xfrm>
          <a:prstGeom prst="rect">
            <a:avLst/>
          </a:prstGeom>
        </p:spPr>
        <p:txBody>
          <a:bodyPr vert="horz" wrap="square" lIns="0" tIns="16510" rIns="0" bIns="0" rtlCol="0">
            <a:spAutoFit/>
          </a:bodyPr>
          <a:lstStyle/>
          <a:p>
            <a:pPr algn="l"/>
            <a:r>
              <a:rPr lang="en-US" sz="4800" b="1" i="0" dirty="0">
                <a:solidFill>
                  <a:srgbClr val="1F2328"/>
                </a:solidFill>
                <a:effectLst/>
                <a:latin typeface="Times New Roman" panose="02020603050405020304" pitchFamily="18" charset="0"/>
                <a:cs typeface="Times New Roman" panose="02020603050405020304" pitchFamily="18" charset="0"/>
              </a:rPr>
              <a:t>Karan Singh</a:t>
            </a:r>
            <a:endParaRPr lang="en-CA" sz="4800" b="1" i="0" dirty="0">
              <a:solidFill>
                <a:srgbClr val="1F2328"/>
              </a:solidFill>
              <a:effectLst/>
              <a:latin typeface="Times New Roman" panose="02020603050405020304" pitchFamily="18" charset="0"/>
              <a:cs typeface="Times New Roman" panose="02020603050405020304" pitchFamily="18" charset="0"/>
            </a:endParaRPr>
          </a:p>
        </p:txBody>
      </p:sp>
      <p:sp>
        <p:nvSpPr>
          <p:cNvPr id="8" name="object 8"/>
          <p:cNvSpPr txBox="1"/>
          <p:nvPr/>
        </p:nvSpPr>
        <p:spPr>
          <a:xfrm>
            <a:off x="5257800" y="3384234"/>
            <a:ext cx="5410200" cy="764312"/>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 Project: Keylogger with</a:t>
            </a:r>
          </a:p>
          <a:p>
            <a:pPr marL="12700">
              <a:lnSpc>
                <a:spcPct val="100000"/>
              </a:lnSpc>
              <a:spcBef>
                <a:spcPts val="100"/>
              </a:spcBef>
            </a:pPr>
            <a:r>
              <a:rPr lang="en-US" sz="2400" b="1" dirty="0">
                <a:solidFill>
                  <a:srgbClr val="2D936B"/>
                </a:solidFill>
                <a:latin typeface="Trebuchet MS"/>
                <a:cs typeface="Trebuchet MS"/>
              </a:rPr>
              <a:t>                       discord webhook</a:t>
            </a:r>
            <a:endParaRPr lang="en-US"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lang="en-CA" spc="-50" smtClean="0"/>
              <a:t>1</a:t>
            </a:fld>
            <a:endParaRPr lang="en-CA"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077A1183-3A9A-81E1-73A8-BDEB31047C30}"/>
              </a:ext>
            </a:extLst>
          </p:cNvPr>
          <p:cNvSpPr>
            <a:spLocks noGrp="1"/>
          </p:cNvSpPr>
          <p:nvPr>
            <p:ph type="body" idx="1"/>
          </p:nvPr>
        </p:nvSpPr>
        <p:spPr>
          <a:xfrm>
            <a:off x="2286000" y="1905000"/>
            <a:ext cx="7248525" cy="3657600"/>
          </a:xfrm>
        </p:spPr>
        <p:txBody>
          <a:bodyPr/>
          <a:lstStyle/>
          <a:p>
            <a:r>
              <a:rPr lang="en-US" b="1" dirty="0">
                <a:latin typeface="Times New Roman" panose="02020603050405020304" pitchFamily="18" charset="0"/>
                <a:cs typeface="Times New Roman" panose="02020603050405020304" pitchFamily="18" charset="0"/>
              </a:rPr>
              <a:t>Wow Factor: Enhancing Education through Innovative Technology</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wow </a:t>
            </a:r>
            <a:r>
              <a:rPr lang="en-US" dirty="0">
                <a:latin typeface="Times New Roman" panose="02020603050405020304" pitchFamily="18" charset="0"/>
                <a:cs typeface="Times New Roman" panose="02020603050405020304" pitchFamily="18" charset="0"/>
              </a:rPr>
              <a:t>in this solution lies in its fusion of cutting-edge technology and educational innovation. By harnessing the power of keylogging and Discord webhook integration, users gain unprecedented insights into keystroke patterns and behaviors in real-time. This tool transcends traditional educational boundaries, offering a dynamic platform for researchers, educators, and individuals alike to delve into the intricate world of keystroke analysis. Its seamless compatibility with older Python versions and effortless integration with essential libraries underscore its commitment to accessibility and user-friendly experience. Moreover, its steadfast adherence to responsible usage and educational integrity sets a new standard in ethical software development, ensuring a safe and secure learning environment for all users.</a:t>
            </a:r>
            <a:endParaRPr lang="en-CA"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a:extLst>
              <a:ext uri="{FF2B5EF4-FFF2-40B4-BE49-F238E27FC236}">
                <a16:creationId xmlns:a16="http://schemas.microsoft.com/office/drawing/2014/main" id="{C647AA15-02C0-FA66-CC26-2FA3A2747D7E}"/>
              </a:ext>
            </a:extLst>
          </p:cNvPr>
          <p:cNvSpPr>
            <a:spLocks noGrp="1"/>
          </p:cNvSpPr>
          <p:nvPr>
            <p:ph type="body" idx="1"/>
          </p:nvPr>
        </p:nvSpPr>
        <p:spPr>
          <a:xfrm>
            <a:off x="609600" y="1219200"/>
            <a:ext cx="8743950" cy="5539978"/>
          </a:xfrm>
        </p:spPr>
        <p:txBody>
          <a:bodyPr/>
          <a:lstStyle/>
          <a:p>
            <a:pPr algn="l"/>
            <a:r>
              <a:rPr lang="en-US" b="0" i="0" dirty="0">
                <a:solidFill>
                  <a:srgbClr val="0D0D0D"/>
                </a:solidFill>
                <a:effectLst/>
                <a:latin typeface="Times New Roman" panose="02020603050405020304" pitchFamily="18" charset="0"/>
                <a:cs typeface="Times New Roman" panose="02020603050405020304" pitchFamily="18" charset="0"/>
              </a:rPr>
              <a:t>The modeling of the project, "Keylogger with Discord webhook," involves a meticulous integration of cutting-edge technology and educational objectives. From the outset, it's essential to emphasize the program's educational focus, underscoring its intended use for learning purposes exclusively. This emphasis on education not only guides the development process but also shapes the user experience and functionality of the final product.</a:t>
            </a:r>
          </a:p>
          <a:p>
            <a:pPr algn="l"/>
            <a:endParaRPr lang="en-US" b="0" i="0" dirty="0">
              <a:solidFill>
                <a:srgbClr val="0D0D0D"/>
              </a:solidFill>
              <a:effectLst/>
              <a:latin typeface="Times New Roman" panose="02020603050405020304" pitchFamily="18" charset="0"/>
              <a:cs typeface="Times New Roman" panose="02020603050405020304" pitchFamily="18" charset="0"/>
            </a:endParaRPr>
          </a:p>
          <a:p>
            <a:pPr algn="l"/>
            <a:r>
              <a:rPr lang="en-US" b="0" i="0" dirty="0">
                <a:solidFill>
                  <a:srgbClr val="0D0D0D"/>
                </a:solidFill>
                <a:effectLst/>
                <a:latin typeface="Times New Roman" panose="02020603050405020304" pitchFamily="18" charset="0"/>
                <a:cs typeface="Times New Roman" panose="02020603050405020304" pitchFamily="18" charset="0"/>
              </a:rPr>
              <a:t>In terms of technical requirements, the project's modeling centers around ensuring compatibility and accessibility. The choice of Python, specifically versions older than 2.9, lays the foundation for broad compatibility, allowing users with varying setups to utilize the program effectively. Additionally, the inclusion of libraries such as </a:t>
            </a:r>
            <a:r>
              <a:rPr lang="en-US" b="0" i="0" dirty="0" err="1">
                <a:solidFill>
                  <a:srgbClr val="0D0D0D"/>
                </a:solidFill>
                <a:effectLst/>
                <a:latin typeface="Times New Roman" panose="02020603050405020304" pitchFamily="18" charset="0"/>
                <a:cs typeface="Times New Roman" panose="02020603050405020304" pitchFamily="18" charset="0"/>
              </a:rPr>
              <a:t>colorama</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termcolor</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dhooks</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pynput</a:t>
            </a:r>
            <a:r>
              <a:rPr lang="en-US" b="0" i="0" dirty="0">
                <a:solidFill>
                  <a:srgbClr val="0D0D0D"/>
                </a:solidFill>
                <a:effectLst/>
                <a:latin typeface="Times New Roman" panose="02020603050405020304" pitchFamily="18" charset="0"/>
                <a:cs typeface="Times New Roman" panose="02020603050405020304" pitchFamily="18" charset="0"/>
              </a:rPr>
              <a:t>, and logging ensures seamless integration and functionality across different systems and environments.</a:t>
            </a:r>
          </a:p>
          <a:p>
            <a:pPr algn="l"/>
            <a:endParaRPr lang="en-US" b="0" i="0" dirty="0">
              <a:solidFill>
                <a:srgbClr val="0D0D0D"/>
              </a:solidFill>
              <a:effectLst/>
              <a:latin typeface="Times New Roman" panose="02020603050405020304" pitchFamily="18" charset="0"/>
              <a:cs typeface="Times New Roman" panose="02020603050405020304" pitchFamily="18" charset="0"/>
            </a:endParaRPr>
          </a:p>
          <a:p>
            <a:pPr algn="l"/>
            <a:r>
              <a:rPr lang="en-US" b="0" i="0" dirty="0">
                <a:solidFill>
                  <a:srgbClr val="0D0D0D"/>
                </a:solidFill>
                <a:effectLst/>
                <a:latin typeface="Times New Roman" panose="02020603050405020304" pitchFamily="18" charset="0"/>
                <a:cs typeface="Times New Roman" panose="02020603050405020304" pitchFamily="18" charset="0"/>
              </a:rPr>
              <a:t>The modeling process also involves addressing potential concerns surrounding the program's recognition as a virus. Despite this misidentification, the project emphasizes its benign nature and the importance of responsible usage. Clear disclaimers and instructions guide users on how to obtain and use the program safely, mitigating any apprehensions and promoting ethical software practices.</a:t>
            </a:r>
          </a:p>
          <a:p>
            <a:br>
              <a:rPr lang="en-US" dirty="0"/>
            </a:br>
            <a:endParaRPr lang="en-CA"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a:extLst>
              <a:ext uri="{FF2B5EF4-FFF2-40B4-BE49-F238E27FC236}">
                <a16:creationId xmlns:a16="http://schemas.microsoft.com/office/drawing/2014/main" id="{07DEB1C1-0184-72D5-807C-ED5605B0D1FE}"/>
              </a:ext>
            </a:extLst>
          </p:cNvPr>
          <p:cNvSpPr>
            <a:spLocks noGrp="1"/>
          </p:cNvSpPr>
          <p:nvPr>
            <p:ph type="body" idx="1"/>
          </p:nvPr>
        </p:nvSpPr>
        <p:spPr>
          <a:xfrm>
            <a:off x="609600" y="1577340"/>
            <a:ext cx="8743950" cy="3299460"/>
          </a:xfrm>
        </p:spPr>
        <p:txBody>
          <a:bodyPr/>
          <a:lstStyle/>
          <a:p>
            <a:pPr algn="l"/>
            <a:r>
              <a:rPr lang="en-US" b="0" i="0" dirty="0">
                <a:solidFill>
                  <a:srgbClr val="0D0D0D"/>
                </a:solidFill>
                <a:effectLst/>
                <a:latin typeface="Times New Roman" panose="02020603050405020304" pitchFamily="18" charset="0"/>
                <a:cs typeface="Times New Roman" panose="02020603050405020304" pitchFamily="18" charset="0"/>
              </a:rPr>
              <a:t>At the core of the modeling process is the integration of keylogging functionality with Discord webhook, offering users a unique and powerful tool for real-time monitoring and analysis. By leveraging these technologies, the project transcends traditional educational boundaries, providing researchers, educators, and individuals with a dynamic platform to explore and understand keystroke patterns and behaviors.</a:t>
            </a:r>
          </a:p>
          <a:p>
            <a:pPr algn="l"/>
            <a:endParaRPr lang="en-US" b="0" i="0" dirty="0">
              <a:solidFill>
                <a:srgbClr val="0D0D0D"/>
              </a:solidFill>
              <a:effectLst/>
              <a:latin typeface="Times New Roman" panose="02020603050405020304" pitchFamily="18" charset="0"/>
              <a:cs typeface="Times New Roman" panose="02020603050405020304" pitchFamily="18" charset="0"/>
            </a:endParaRPr>
          </a:p>
          <a:p>
            <a:pPr algn="l"/>
            <a:r>
              <a:rPr lang="en-US" b="0" i="0" dirty="0">
                <a:solidFill>
                  <a:srgbClr val="0D0D0D"/>
                </a:solidFill>
                <a:effectLst/>
                <a:latin typeface="Times New Roman" panose="02020603050405020304" pitchFamily="18" charset="0"/>
                <a:cs typeface="Times New Roman" panose="02020603050405020304" pitchFamily="18" charset="0"/>
              </a:rPr>
              <a:t>Ultimately, the modeling of the project seeks to balance technical innovation with ethical considerations, ensuring that the resulting solution serves its educational purpose while prioritizing user safety and responsibility. Through meticulous planning and execution, the project aims to deliver a valuable tool that enhances learning experiences and promotes ethical software usage within educational settings</a:t>
            </a:r>
          </a:p>
          <a:p>
            <a:endParaRPr lang="en-CA"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Tree>
    <p:extLst>
      <p:ext uri="{BB962C8B-B14F-4D97-AF65-F5344CB8AC3E}">
        <p14:creationId xmlns:p14="http://schemas.microsoft.com/office/powerpoint/2010/main" val="372796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extLst>
      <p:ext uri="{BB962C8B-B14F-4D97-AF65-F5344CB8AC3E}">
        <p14:creationId xmlns:p14="http://schemas.microsoft.com/office/powerpoint/2010/main" val="11045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 name="Text Placeholder 9">
            <a:extLst>
              <a:ext uri="{FF2B5EF4-FFF2-40B4-BE49-F238E27FC236}">
                <a16:creationId xmlns:a16="http://schemas.microsoft.com/office/drawing/2014/main" id="{2DACE825-9182-9A23-ECC2-52DF74AAE365}"/>
              </a:ext>
            </a:extLst>
          </p:cNvPr>
          <p:cNvSpPr>
            <a:spLocks noGrp="1"/>
          </p:cNvSpPr>
          <p:nvPr>
            <p:ph type="body" idx="1"/>
          </p:nvPr>
        </p:nvSpPr>
        <p:spPr>
          <a:xfrm>
            <a:off x="752474" y="1309370"/>
            <a:ext cx="9058275" cy="4265613"/>
          </a:xfrm>
        </p:spPr>
        <p:txBody>
          <a:bodyPr/>
          <a:lstStyle/>
          <a:p>
            <a:r>
              <a:rPr lang="en-US" sz="1600" dirty="0">
                <a:latin typeface="Times New Roman" panose="02020603050405020304" pitchFamily="18" charset="0"/>
                <a:cs typeface="Times New Roman" panose="02020603050405020304" pitchFamily="18" charset="0"/>
              </a:rPr>
              <a:t>The Keylogger with Discord Webhook Project yielded several notable results: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Firstly, it led to the development of an educational tool encompassing a keylogger program seamlessly integrated with Discord webhook functionality. This creation aimed at providing a platform for educational exploration of keystroke activities, despite initial misconceptions surrounding its classification as a virus.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project's technical implementation involved the careful importation of essential modules and meticulous setup of the program environment to ensure its smooth operation. Additionally, user interface enhancements were made through the incorporation of colored text and captivating ASCII art, contributing to an improved user experience.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Users were prompted to input the Discord webhook URL, facilitating the seamless transmission of keylogging data for monitoring and analysis purposes. The program successfully recorded pressed keys and transmitted them to the specified webhook in real-time, ensuring ongoing data transmission throughout its execution.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project culminated in the successful execution of the developed keylogger with Discord webhook integration, serving as a valuable tool for educational exploration of keystroke activities. Overall, the project demonstrated effective technical implementation, addressed misconceptions, and provided a user-friendly educational resource for studying keystroke behavior.</a:t>
            </a:r>
            <a:endParaRPr lang="en-CA" sz="1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 name="Text Placeholder 9">
            <a:extLst>
              <a:ext uri="{FF2B5EF4-FFF2-40B4-BE49-F238E27FC236}">
                <a16:creationId xmlns:a16="http://schemas.microsoft.com/office/drawing/2014/main" id="{2DACE825-9182-9A23-ECC2-52DF74AAE365}"/>
              </a:ext>
            </a:extLst>
          </p:cNvPr>
          <p:cNvSpPr>
            <a:spLocks noGrp="1"/>
          </p:cNvSpPr>
          <p:nvPr>
            <p:ph type="body" idx="1"/>
          </p:nvPr>
        </p:nvSpPr>
        <p:spPr>
          <a:xfrm>
            <a:off x="609600" y="1143000"/>
            <a:ext cx="8924925" cy="4955203"/>
          </a:xfrm>
        </p:spPr>
        <p:txBody>
          <a:bodyPr/>
          <a:lstStyle/>
          <a:p>
            <a:r>
              <a:rPr lang="en-US" sz="1400" dirty="0">
                <a:latin typeface="Times New Roman" panose="02020603050405020304" pitchFamily="18" charset="0"/>
                <a:cs typeface="Times New Roman" panose="02020603050405020304" pitchFamily="18" charset="0"/>
              </a:rPr>
              <a:t>The Keylogger with Discord Webhook project yields several notable results. Firstly, it encompasses the development of an educational tool that provides users with insights into keystroke patterns and behaviors. This tool serves as a valuable resource for educational institutions, researchers, and individuals seeking to understand and analyze user activity. Additionally, the project effectively addresses initial concerns surrounding the program's recognition as a virus. Through clear communication and reassurance of its benign nature, users are guided towards understanding its educational purpose and encouraged to utilize it responsibly.</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Furthermore, the project promotes responsible usage by emphasizing the importance of obtaining proper permissions and limiting usage to personal computers. This fosters a culture of ethical software usage, ensuring that the tool is utilized in a manner consistent with its intended educational objectives. From a technical perspective, the project ensures compatibility across various system configurations. By seamlessly integrating with essential libraries and supporting older Python versions, users can confidently deploy the tool without encountering compatibility issues.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Moreover, the integration of Discord webhook functionality enables real-time monitoring of keystrokes, enhancing users' ability to analyze and track activity effectively. This feature adds significant value to the educational tool, facilitating immediate insights into user behavior. To further enhance user experience, the project provides clear and concise instructions for downloading requirements and utilizing the tool. This streamlined approach reduces potential barriers to entry, enabling users to quickly and efficiently leverage the tool for educational purposes.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Ultimately, the Keylogger with Discord Webhook project contributes to creating a secure learning environment while promoting ethical software practices. By addressing misconceptions, promoting responsible usage, ensuring compatibility, and enhancing functionality, the project serves as a valuable asset for educational exploration and analysis of keystroke activities.</a:t>
            </a:r>
            <a:endParaRPr lang="en-CA" sz="14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15</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extLst>
      <p:ext uri="{BB962C8B-B14F-4D97-AF65-F5344CB8AC3E}">
        <p14:creationId xmlns:p14="http://schemas.microsoft.com/office/powerpoint/2010/main" val="3816103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 name="Text Placeholder 9">
            <a:extLst>
              <a:ext uri="{FF2B5EF4-FFF2-40B4-BE49-F238E27FC236}">
                <a16:creationId xmlns:a16="http://schemas.microsoft.com/office/drawing/2014/main" id="{2DACE825-9182-9A23-ECC2-52DF74AAE365}"/>
              </a:ext>
            </a:extLst>
          </p:cNvPr>
          <p:cNvSpPr>
            <a:spLocks noGrp="1"/>
          </p:cNvSpPr>
          <p:nvPr>
            <p:ph type="body" idx="1"/>
          </p:nvPr>
        </p:nvSpPr>
        <p:spPr>
          <a:xfrm>
            <a:off x="609600" y="1143000"/>
            <a:ext cx="10972800" cy="4739759"/>
          </a:xfrm>
        </p:spPr>
        <p:txBody>
          <a:bodyPr/>
          <a:lstStyle/>
          <a:p>
            <a:r>
              <a:rPr lang="en-US" sz="1400" dirty="0">
                <a:latin typeface="Times New Roman" panose="02020603050405020304" pitchFamily="18" charset="0"/>
                <a:cs typeface="Times New Roman" panose="02020603050405020304" pitchFamily="18" charset="0"/>
              </a:rPr>
              <a:t>The results of the Keylogger with Discord Webhook Project include:</a:t>
            </a:r>
          </a:p>
          <a:p>
            <a:r>
              <a:rPr lang="en-US" sz="1400" dirty="0">
                <a:latin typeface="Times New Roman" panose="02020603050405020304" pitchFamily="18" charset="0"/>
                <a:cs typeface="Times New Roman" panose="02020603050405020304" pitchFamily="18" charset="0"/>
              </a:rPr>
              <a:t>1. Educational Tool Development:</a:t>
            </a:r>
          </a:p>
          <a:p>
            <a:r>
              <a:rPr lang="en-US" sz="1400" dirty="0">
                <a:latin typeface="Times New Roman" panose="02020603050405020304" pitchFamily="18" charset="0"/>
                <a:cs typeface="Times New Roman" panose="02020603050405020304" pitchFamily="18" charset="0"/>
              </a:rPr>
              <a:t>   - Creation of a keylogger program with Discord webhook integration for educational purposes.</a:t>
            </a:r>
          </a:p>
          <a:p>
            <a:r>
              <a:rPr lang="en-US" sz="1400" dirty="0">
                <a:latin typeface="Times New Roman" panose="02020603050405020304" pitchFamily="18" charset="0"/>
                <a:cs typeface="Times New Roman" panose="02020603050405020304" pitchFamily="18" charset="0"/>
              </a:rPr>
              <a:t>2. Addressing Misconceptions:</a:t>
            </a:r>
          </a:p>
          <a:p>
            <a:r>
              <a:rPr lang="en-US" sz="1400" dirty="0">
                <a:latin typeface="Times New Roman" panose="02020603050405020304" pitchFamily="18" charset="0"/>
                <a:cs typeface="Times New Roman" panose="02020603050405020304" pitchFamily="18" charset="0"/>
              </a:rPr>
              <a:t>   - Clarification of the program's educational nature despite being recognized as a virus.</a:t>
            </a:r>
          </a:p>
          <a:p>
            <a:r>
              <a:rPr lang="en-US" sz="1400" dirty="0">
                <a:latin typeface="Times New Roman" panose="02020603050405020304" pitchFamily="18" charset="0"/>
                <a:cs typeface="Times New Roman" panose="02020603050405020304" pitchFamily="18" charset="0"/>
              </a:rPr>
              <a:t>3. Technical Implementation:</a:t>
            </a:r>
          </a:p>
          <a:p>
            <a:r>
              <a:rPr lang="en-US" sz="1400" dirty="0">
                <a:latin typeface="Times New Roman" panose="02020603050405020304" pitchFamily="18" charset="0"/>
                <a:cs typeface="Times New Roman" panose="02020603050405020304" pitchFamily="18" charset="0"/>
              </a:rPr>
              <a:t>   - Importing essential modules and setting up the program environment.</a:t>
            </a:r>
          </a:p>
          <a:p>
            <a:r>
              <a:rPr lang="en-US" sz="1400" dirty="0">
                <a:latin typeface="Times New Roman" panose="02020603050405020304" pitchFamily="18" charset="0"/>
                <a:cs typeface="Times New Roman" panose="02020603050405020304" pitchFamily="18" charset="0"/>
              </a:rPr>
              <a:t>4. User Interface Enhancement:</a:t>
            </a:r>
          </a:p>
          <a:p>
            <a:r>
              <a:rPr lang="en-US" sz="1400" dirty="0">
                <a:latin typeface="Times New Roman" panose="02020603050405020304" pitchFamily="18" charset="0"/>
                <a:cs typeface="Times New Roman" panose="02020603050405020304" pitchFamily="18" charset="0"/>
              </a:rPr>
              <a:t>   - Utilization of colored text and ASCII art for an improved user interface.</a:t>
            </a:r>
          </a:p>
          <a:p>
            <a:r>
              <a:rPr lang="en-US" sz="1400" dirty="0">
                <a:latin typeface="Times New Roman" panose="02020603050405020304" pitchFamily="18" charset="0"/>
                <a:cs typeface="Times New Roman" panose="02020603050405020304" pitchFamily="18" charset="0"/>
              </a:rPr>
              <a:t>5. Webhook URL Input:</a:t>
            </a:r>
          </a:p>
          <a:p>
            <a:r>
              <a:rPr lang="en-US" sz="1400" dirty="0">
                <a:latin typeface="Times New Roman" panose="02020603050405020304" pitchFamily="18" charset="0"/>
                <a:cs typeface="Times New Roman" panose="02020603050405020304" pitchFamily="18" charset="0"/>
              </a:rPr>
              <a:t>   - Prompting the user to input the Discord webhook URL for keylogging data transmission.</a:t>
            </a:r>
          </a:p>
          <a:p>
            <a:r>
              <a:rPr lang="en-US" sz="1400" dirty="0">
                <a:latin typeface="Times New Roman" panose="02020603050405020304" pitchFamily="18" charset="0"/>
                <a:cs typeface="Times New Roman" panose="02020603050405020304" pitchFamily="18" charset="0"/>
              </a:rPr>
              <a:t>6. Logging and Sending Keystrokes:</a:t>
            </a:r>
          </a:p>
          <a:p>
            <a:r>
              <a:rPr lang="en-US" sz="1400" dirty="0">
                <a:latin typeface="Times New Roman" panose="02020603050405020304" pitchFamily="18" charset="0"/>
                <a:cs typeface="Times New Roman" panose="02020603050405020304" pitchFamily="18" charset="0"/>
              </a:rPr>
              <a:t>   - Recording pressed keys and sending them to the specified webhook in real-time.</a:t>
            </a:r>
          </a:p>
          <a:p>
            <a:r>
              <a:rPr lang="en-US" sz="1400" dirty="0">
                <a:latin typeface="Times New Roman" panose="02020603050405020304" pitchFamily="18" charset="0"/>
                <a:cs typeface="Times New Roman" panose="02020603050405020304" pitchFamily="18" charset="0"/>
              </a:rPr>
              <a:t>7. Successful Program Execution:</a:t>
            </a:r>
          </a:p>
          <a:p>
            <a:r>
              <a:rPr lang="en-US" sz="1400" dirty="0">
                <a:latin typeface="Times New Roman" panose="02020603050405020304" pitchFamily="18" charset="0"/>
                <a:cs typeface="Times New Roman" panose="02020603050405020304" pitchFamily="18" charset="0"/>
              </a:rPr>
              <a:t>   - Confirmation of program initialization and commencement of keylogging activities.</a:t>
            </a:r>
          </a:p>
          <a:p>
            <a:r>
              <a:rPr lang="en-US" sz="1400" dirty="0">
                <a:latin typeface="Times New Roman" panose="02020603050405020304" pitchFamily="18" charset="0"/>
                <a:cs typeface="Times New Roman" panose="02020603050405020304" pitchFamily="18" charset="0"/>
              </a:rPr>
              <a:t>8. Ongoing Data Transmission:</a:t>
            </a:r>
          </a:p>
          <a:p>
            <a:r>
              <a:rPr lang="en-US" sz="1400" dirty="0">
                <a:latin typeface="Times New Roman" panose="02020603050405020304" pitchFamily="18" charset="0"/>
                <a:cs typeface="Times New Roman" panose="02020603050405020304" pitchFamily="18" charset="0"/>
              </a:rPr>
              <a:t>   - Continuous transmission of keystroke data to the Discord webhook for monitoring.</a:t>
            </a:r>
          </a:p>
          <a:p>
            <a:r>
              <a:rPr lang="en-US" sz="1400" dirty="0">
                <a:latin typeface="Times New Roman" panose="02020603050405020304" pitchFamily="18" charset="0"/>
                <a:cs typeface="Times New Roman" panose="02020603050405020304" pitchFamily="18" charset="0"/>
              </a:rPr>
              <a:t>9. User Interface Enhancement:</a:t>
            </a:r>
          </a:p>
          <a:p>
            <a:r>
              <a:rPr lang="en-US" sz="1400" dirty="0">
                <a:latin typeface="Times New Roman" panose="02020603050405020304" pitchFamily="18" charset="0"/>
                <a:cs typeface="Times New Roman" panose="02020603050405020304" pitchFamily="18" charset="0"/>
              </a:rPr>
              <a:t>   - Further improvement of user interface aesthetics through ASCII art and colored text.</a:t>
            </a:r>
          </a:p>
          <a:p>
            <a:r>
              <a:rPr lang="en-US" sz="1400" dirty="0">
                <a:latin typeface="Times New Roman" panose="02020603050405020304" pitchFamily="18" charset="0"/>
                <a:cs typeface="Times New Roman" panose="02020603050405020304" pitchFamily="18" charset="0"/>
              </a:rPr>
              <a:t>10. Conclusion:</a:t>
            </a:r>
          </a:p>
          <a:p>
            <a:r>
              <a:rPr lang="en-US" sz="1400" dirty="0">
                <a:latin typeface="Times New Roman" panose="02020603050405020304" pitchFamily="18" charset="0"/>
                <a:cs typeface="Times New Roman" panose="02020603050405020304" pitchFamily="18" charset="0"/>
              </a:rPr>
              <a:t>    - Successful development and execution of the Keylogger with Discord Webhook project, providing a tool for educational exploration of keystroke activities.</a:t>
            </a:r>
            <a:endParaRPr lang="en-CA" sz="14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16</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extLst>
      <p:ext uri="{BB962C8B-B14F-4D97-AF65-F5344CB8AC3E}">
        <p14:creationId xmlns:p14="http://schemas.microsoft.com/office/powerpoint/2010/main" val="267850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CA" sz="4250" dirty="0"/>
              <a:t>PROJECT</a:t>
            </a:r>
            <a:r>
              <a:rPr lang="en-CA" sz="4250" spc="-90" dirty="0"/>
              <a:t> </a:t>
            </a:r>
            <a:r>
              <a:rPr lang="en-CA" sz="4250" spc="-10" dirty="0"/>
              <a:t>TITLE</a:t>
            </a:r>
            <a:endParaRPr lang="en-CA" sz="4250" dirty="0"/>
          </a:p>
        </p:txBody>
      </p:sp>
      <p:sp>
        <p:nvSpPr>
          <p:cNvPr id="25" name="Text Placeholder 24">
            <a:extLst>
              <a:ext uri="{FF2B5EF4-FFF2-40B4-BE49-F238E27FC236}">
                <a16:creationId xmlns:a16="http://schemas.microsoft.com/office/drawing/2014/main" id="{74F3596A-43B5-57D3-DA5E-A4523CFFBDC7}"/>
              </a:ext>
            </a:extLst>
          </p:cNvPr>
          <p:cNvSpPr>
            <a:spLocks noGrp="1"/>
          </p:cNvSpPr>
          <p:nvPr>
            <p:ph type="body" idx="1"/>
          </p:nvPr>
        </p:nvSpPr>
        <p:spPr>
          <a:xfrm>
            <a:off x="609600" y="2133600"/>
            <a:ext cx="7086600" cy="1384995"/>
          </a:xfrm>
        </p:spPr>
        <p:txBody>
          <a:bodyPr/>
          <a:lstStyle/>
          <a:p>
            <a:pPr algn="l"/>
            <a:r>
              <a:rPr lang="en-CA" sz="3600" b="1" i="0" dirty="0">
                <a:solidFill>
                  <a:srgbClr val="1F2328"/>
                </a:solidFill>
                <a:effectLst/>
                <a:latin typeface="Times New Roman" panose="02020603050405020304" pitchFamily="18" charset="0"/>
                <a:cs typeface="Times New Roman" panose="02020603050405020304" pitchFamily="18" charset="0"/>
              </a:rPr>
              <a:t>Keylogger with Discord webhook</a:t>
            </a:r>
          </a:p>
          <a:p>
            <a:endParaRPr lang="en-CA"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Text Placeholder 22">
            <a:extLst>
              <a:ext uri="{FF2B5EF4-FFF2-40B4-BE49-F238E27FC236}">
                <a16:creationId xmlns:a16="http://schemas.microsoft.com/office/drawing/2014/main" id="{DA2FC906-E970-40CE-0794-8E86A01454EB}"/>
              </a:ext>
            </a:extLst>
          </p:cNvPr>
          <p:cNvSpPr>
            <a:spLocks noGrp="1"/>
          </p:cNvSpPr>
          <p:nvPr>
            <p:ph type="body" idx="1"/>
          </p:nvPr>
        </p:nvSpPr>
        <p:spPr>
          <a:xfrm>
            <a:off x="1828800" y="1009175"/>
            <a:ext cx="9631679" cy="6093976"/>
          </a:xfrm>
        </p:spPr>
        <p:txBody>
          <a:bodyPr/>
          <a:lstStyle/>
          <a:p>
            <a:endParaRPr lang="en-US" dirty="0"/>
          </a:p>
          <a:p>
            <a:r>
              <a:rPr lang="en-US" b="1" dirty="0">
                <a:latin typeface="Times New Roman" panose="02020603050405020304" pitchFamily="18" charset="0"/>
                <a:cs typeface="Times New Roman" panose="02020603050405020304" pitchFamily="18" charset="0"/>
              </a:rPr>
              <a:t>1. Introduction to the Project</a:t>
            </a:r>
          </a:p>
          <a:p>
            <a:r>
              <a:rPr lang="en-US" dirty="0">
                <a:latin typeface="Times New Roman" panose="02020603050405020304" pitchFamily="18" charset="0"/>
                <a:cs typeface="Times New Roman" panose="02020603050405020304" pitchFamily="18" charset="0"/>
              </a:rPr>
              <a:t>   - Overview of the Keylogger with Discord Webhook Project</a:t>
            </a:r>
          </a:p>
          <a:p>
            <a:r>
              <a:rPr lang="en-US" dirty="0">
                <a:latin typeface="Times New Roman" panose="02020603050405020304" pitchFamily="18" charset="0"/>
                <a:cs typeface="Times New Roman" panose="02020603050405020304" pitchFamily="18" charset="0"/>
              </a:rPr>
              <a:t>   - Explanation of Educational Focus and Disclaimer on Usage Responsibility</a:t>
            </a:r>
          </a:p>
          <a:p>
            <a:r>
              <a:rPr lang="en-US" b="1" dirty="0">
                <a:latin typeface="Times New Roman" panose="02020603050405020304" pitchFamily="18" charset="0"/>
                <a:cs typeface="Times New Roman" panose="02020603050405020304" pitchFamily="18" charset="0"/>
              </a:rPr>
              <a:t>2. Technical Requirements</a:t>
            </a:r>
          </a:p>
          <a:p>
            <a:r>
              <a:rPr lang="en-US" dirty="0">
                <a:latin typeface="Times New Roman" panose="02020603050405020304" pitchFamily="18" charset="0"/>
                <a:cs typeface="Times New Roman" panose="02020603050405020304" pitchFamily="18" charset="0"/>
              </a:rPr>
              <a:t>   - Discussion on Required Technologies:</a:t>
            </a:r>
          </a:p>
          <a:p>
            <a:r>
              <a:rPr lang="en-US" dirty="0">
                <a:latin typeface="Times New Roman" panose="02020603050405020304" pitchFamily="18" charset="0"/>
                <a:cs typeface="Times New Roman" panose="02020603050405020304" pitchFamily="18" charset="0"/>
              </a:rPr>
              <a:t>     - Python Version: Older than 2.9</a:t>
            </a:r>
          </a:p>
          <a:p>
            <a:r>
              <a:rPr lang="en-US" dirty="0">
                <a:latin typeface="Times New Roman" panose="02020603050405020304" pitchFamily="18" charset="0"/>
                <a:cs typeface="Times New Roman" panose="02020603050405020304" pitchFamily="18" charset="0"/>
              </a:rPr>
              <a:t>     - Essential Libraries: </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colorama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termcolor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dhooks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pynput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logging</a:t>
            </a:r>
          </a:p>
          <a:p>
            <a:r>
              <a:rPr lang="en-US" b="1" dirty="0">
                <a:latin typeface="Times New Roman" panose="02020603050405020304" pitchFamily="18" charset="0"/>
                <a:cs typeface="Times New Roman" panose="02020603050405020304" pitchFamily="18" charset="0"/>
              </a:rPr>
              <a:t>3. Installation Process</a:t>
            </a:r>
          </a:p>
          <a:p>
            <a:r>
              <a:rPr lang="en-US" dirty="0">
                <a:latin typeface="Times New Roman" panose="02020603050405020304" pitchFamily="18" charset="0"/>
                <a:cs typeface="Times New Roman" panose="02020603050405020304" pitchFamily="18" charset="0"/>
              </a:rPr>
              <a:t>   - Step-by-step Guide to Installing Requirements:</a:t>
            </a:r>
          </a:p>
          <a:p>
            <a:r>
              <a:rPr lang="en-US" dirty="0">
                <a:latin typeface="Times New Roman" panose="02020603050405020304" pitchFamily="18" charset="0"/>
                <a:cs typeface="Times New Roman" panose="02020603050405020304" pitchFamily="18" charset="0"/>
              </a:rPr>
              <a:t>     - Executing Commands in Command Prompt (CMD):</a:t>
            </a:r>
          </a:p>
          <a:p>
            <a:r>
              <a:rPr lang="en-US" dirty="0">
                <a:latin typeface="Times New Roman" panose="02020603050405020304" pitchFamily="18" charset="0"/>
                <a:cs typeface="Times New Roman" panose="02020603050405020304" pitchFamily="18" charset="0"/>
              </a:rPr>
              <a:t>       - `pip install </a:t>
            </a:r>
            <a:r>
              <a:rPr lang="en-US" dirty="0" err="1">
                <a:latin typeface="Times New Roman" panose="02020603050405020304" pitchFamily="18" charset="0"/>
                <a:cs typeface="Times New Roman" panose="02020603050405020304" pitchFamily="18" charset="0"/>
              </a:rPr>
              <a:t>dhooks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`pip install </a:t>
            </a:r>
            <a:r>
              <a:rPr lang="en-US" dirty="0" err="1">
                <a:latin typeface="Times New Roman" panose="02020603050405020304" pitchFamily="18" charset="0"/>
                <a:cs typeface="Times New Roman" panose="02020603050405020304" pitchFamily="18" charset="0"/>
              </a:rPr>
              <a:t>colorama</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`pip install </a:t>
            </a:r>
            <a:r>
              <a:rPr lang="en-US" dirty="0" err="1">
                <a:latin typeface="Times New Roman" panose="02020603050405020304" pitchFamily="18" charset="0"/>
                <a:cs typeface="Times New Roman" panose="02020603050405020304" pitchFamily="18" charset="0"/>
              </a:rPr>
              <a:t>termcolor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`pip install </a:t>
            </a:r>
            <a:r>
              <a:rPr lang="en-US" dirty="0" err="1">
                <a:latin typeface="Times New Roman" panose="02020603050405020304" pitchFamily="18" charset="0"/>
                <a:cs typeface="Times New Roman" panose="02020603050405020304" pitchFamily="18" charset="0"/>
              </a:rPr>
              <a:t>pynput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Note: Logging is Automatically Installed with Python</a:t>
            </a:r>
          </a:p>
          <a:p>
            <a:endParaRPr lang="en-US"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Text Placeholder 22">
            <a:extLst>
              <a:ext uri="{FF2B5EF4-FFF2-40B4-BE49-F238E27FC236}">
                <a16:creationId xmlns:a16="http://schemas.microsoft.com/office/drawing/2014/main" id="{DA2FC906-E970-40CE-0794-8E86A01454EB}"/>
              </a:ext>
            </a:extLst>
          </p:cNvPr>
          <p:cNvSpPr>
            <a:spLocks noGrp="1"/>
          </p:cNvSpPr>
          <p:nvPr>
            <p:ph type="body" idx="1"/>
          </p:nvPr>
        </p:nvSpPr>
        <p:spPr>
          <a:xfrm>
            <a:off x="1905000" y="1371600"/>
            <a:ext cx="8990053" cy="5503157"/>
          </a:xfrm>
        </p:spPr>
        <p:txBody>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Project Utilization Instructions</a:t>
            </a:r>
          </a:p>
          <a:p>
            <a:r>
              <a:rPr lang="en-US" dirty="0">
                <a:latin typeface="Times New Roman" panose="02020603050405020304" pitchFamily="18" charset="0"/>
                <a:cs typeface="Times New Roman" panose="02020603050405020304" pitchFamily="18" charset="0"/>
              </a:rPr>
              <a:t>   - Detailed Explanation of Program Usage:</a:t>
            </a:r>
          </a:p>
          <a:p>
            <a:r>
              <a:rPr lang="en-US" dirty="0">
                <a:latin typeface="Times New Roman" panose="02020603050405020304" pitchFamily="18" charset="0"/>
                <a:cs typeface="Times New Roman" panose="02020603050405020304" pitchFamily="18" charset="0"/>
              </a:rPr>
              <a:t>     - Downloading Project Files from </a:t>
            </a:r>
            <a:r>
              <a:rPr lang="en-US" dirty="0" err="1">
                <a:latin typeface="Times New Roman" panose="02020603050405020304" pitchFamily="18" charset="0"/>
                <a:cs typeface="Times New Roman" panose="02020603050405020304" pitchFamily="18" charset="0"/>
              </a:rPr>
              <a:t>Github</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Installation of Required Libraries</a:t>
            </a:r>
          </a:p>
          <a:p>
            <a:r>
              <a:rPr lang="en-US" dirty="0">
                <a:latin typeface="Times New Roman" panose="02020603050405020304" pitchFamily="18" charset="0"/>
                <a:cs typeface="Times New Roman" panose="02020603050405020304" pitchFamily="18" charset="0"/>
              </a:rPr>
              <a:t>     - Obtaining Discord Webhook URL</a:t>
            </a:r>
          </a:p>
          <a:p>
            <a:r>
              <a:rPr lang="en-US" dirty="0">
                <a:latin typeface="Times New Roman" panose="02020603050405020304" pitchFamily="18" charset="0"/>
                <a:cs typeface="Times New Roman" panose="02020603050405020304" pitchFamily="18" charset="0"/>
              </a:rPr>
              <a:t>     - Configuring the `main.py` File</a:t>
            </a:r>
          </a:p>
          <a:p>
            <a:r>
              <a:rPr lang="en-US" dirty="0">
                <a:latin typeface="Times New Roman" panose="02020603050405020304" pitchFamily="18" charset="0"/>
                <a:cs typeface="Times New Roman" panose="02020603050405020304" pitchFamily="18" charset="0"/>
              </a:rPr>
              <a:t>     - Ensuring Successful Program Execution</a:t>
            </a:r>
          </a:p>
          <a:p>
            <a:r>
              <a:rPr lang="en-US" dirty="0">
                <a:latin typeface="Times New Roman" panose="02020603050405020304" pitchFamily="18" charset="0"/>
                <a:cs typeface="Times New Roman" panose="02020603050405020304" pitchFamily="18" charset="0"/>
              </a:rPr>
              <a:t>     - Proper Termination of the Program</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 Discussion and Q&amp;A</a:t>
            </a:r>
          </a:p>
          <a:p>
            <a:r>
              <a:rPr lang="en-US" dirty="0">
                <a:latin typeface="Times New Roman" panose="02020603050405020304" pitchFamily="18" charset="0"/>
                <a:cs typeface="Times New Roman" panose="02020603050405020304" pitchFamily="18" charset="0"/>
              </a:rPr>
              <a:t>   - Open Floor for Questions and Discussion</a:t>
            </a:r>
          </a:p>
          <a:p>
            <a:r>
              <a:rPr lang="en-US" dirty="0">
                <a:latin typeface="Times New Roman" panose="02020603050405020304" pitchFamily="18" charset="0"/>
                <a:cs typeface="Times New Roman" panose="02020603050405020304" pitchFamily="18" charset="0"/>
              </a:rPr>
              <a:t>   - Addressing Concerns and Clarifications on Program Usage and Safety</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 Conclusion and Next Steps</a:t>
            </a:r>
          </a:p>
          <a:p>
            <a:r>
              <a:rPr lang="en-US" dirty="0">
                <a:latin typeface="Times New Roman" panose="02020603050405020304" pitchFamily="18" charset="0"/>
                <a:cs typeface="Times New Roman" panose="02020603050405020304" pitchFamily="18" charset="0"/>
              </a:rPr>
              <a:t>   - Recap of Project Objectives and Key Guidelines</a:t>
            </a:r>
          </a:p>
          <a:p>
            <a:r>
              <a:rPr lang="en-US" dirty="0">
                <a:latin typeface="Times New Roman" panose="02020603050405020304" pitchFamily="18" charset="0"/>
                <a:cs typeface="Times New Roman" panose="02020603050405020304" pitchFamily="18" charset="0"/>
              </a:rPr>
              <a:t>   - Reminder of Responsibility and Ethical Usage</a:t>
            </a:r>
          </a:p>
          <a:p>
            <a:r>
              <a:rPr lang="en-US" dirty="0">
                <a:latin typeface="Times New Roman" panose="02020603050405020304" pitchFamily="18" charset="0"/>
                <a:cs typeface="Times New Roman" panose="02020603050405020304" pitchFamily="18" charset="0"/>
              </a:rPr>
              <a:t>   - Providing Contact Information for Further Assistance</a:t>
            </a:r>
          </a:p>
          <a:p>
            <a:endParaRPr lang="en-US"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extLst>
      <p:ext uri="{BB962C8B-B14F-4D97-AF65-F5344CB8AC3E}">
        <p14:creationId xmlns:p14="http://schemas.microsoft.com/office/powerpoint/2010/main" val="68597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399" y="781050"/>
            <a:ext cx="9829801"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id="{6381CEA6-79E1-0EEA-E8F1-82040BF55FEF}"/>
              </a:ext>
            </a:extLst>
          </p:cNvPr>
          <p:cNvSpPr>
            <a:spLocks noGrp="1"/>
          </p:cNvSpPr>
          <p:nvPr>
            <p:ph type="body" idx="1"/>
          </p:nvPr>
        </p:nvSpPr>
        <p:spPr>
          <a:xfrm>
            <a:off x="676274" y="2263004"/>
            <a:ext cx="6943725" cy="2332809"/>
          </a:xfrm>
        </p:spPr>
        <p:txBody>
          <a:bodyPr/>
          <a:lstStyle/>
          <a:p>
            <a:pPr algn="just"/>
            <a:r>
              <a:rPr lang="en-US" sz="2000" b="0" i="0" dirty="0">
                <a:solidFill>
                  <a:srgbClr val="0D0D0D"/>
                </a:solidFill>
                <a:effectLst/>
                <a:latin typeface="Times New Roman" panose="02020603050405020304" pitchFamily="18" charset="0"/>
                <a:cs typeface="Times New Roman" panose="02020603050405020304" pitchFamily="18" charset="0"/>
              </a:rPr>
              <a:t>The educational program, while designed with good intentions, faces challenges due to its potential misidentification as a virus, leading to user apprehension. Additionally, the lack of accountability for potential damages and unclear installation instructions create barriers to effective utilization. Therefore, there is a pressing need to address these issues by providing clear instructions, disclaimers, and guidance to ensure the safe and effective utilization of the educational program while mitigating any concerns regarding its perceived nature and potential risks.</a:t>
            </a:r>
            <a:endParaRPr lang="en-CA"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11" name="Text Placeholder 10">
            <a:extLst>
              <a:ext uri="{FF2B5EF4-FFF2-40B4-BE49-F238E27FC236}">
                <a16:creationId xmlns:a16="http://schemas.microsoft.com/office/drawing/2014/main" id="{2ECF5192-54A1-41C6-1DE1-B545C38519DA}"/>
              </a:ext>
            </a:extLst>
          </p:cNvPr>
          <p:cNvSpPr>
            <a:spLocks noGrp="1"/>
          </p:cNvSpPr>
          <p:nvPr>
            <p:ph type="body" idx="1"/>
          </p:nvPr>
        </p:nvSpPr>
        <p:spPr>
          <a:xfrm>
            <a:off x="609600" y="2019300"/>
            <a:ext cx="8562975" cy="3323987"/>
          </a:xfrm>
        </p:spPr>
        <p:txBody>
          <a:bodyPr/>
          <a:lstStyle/>
          <a:p>
            <a:r>
              <a:rPr lang="en-US" dirty="0">
                <a:latin typeface="Times New Roman" panose="02020603050405020304" pitchFamily="18" charset="0"/>
                <a:cs typeface="Times New Roman" panose="02020603050405020304" pitchFamily="18" charset="0"/>
              </a:rPr>
              <a:t>This project comprises an educational program aimed at facilitating learning experiences. However, it comes with a stringent disclaimer emphasizing that the creator holds no responsibility for any potential damage incurred. Operating under the premise that the program may be falsely identified as a virus, users are urged to exercise caution and obtain proper permissions before usage. The program requires specific dependencies, including Python versions older than 2.9 and various libraries such as </a:t>
            </a:r>
            <a:r>
              <a:rPr lang="en-US" dirty="0" err="1">
                <a:latin typeface="Times New Roman" panose="02020603050405020304" pitchFamily="18" charset="0"/>
                <a:cs typeface="Times New Roman" panose="02020603050405020304" pitchFamily="18" charset="0"/>
              </a:rPr>
              <a:t>colorama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termcolor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dhooks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pynput</a:t>
            </a:r>
            <a:r>
              <a:rPr lang="en-US" dirty="0">
                <a:latin typeface="Times New Roman" panose="02020603050405020304" pitchFamily="18" charset="0"/>
                <a:cs typeface="Times New Roman" panose="02020603050405020304" pitchFamily="18" charset="0"/>
              </a:rPr>
              <a:t>, and logging. Installation instructions are provided through Command Prompt, requiring users to execute pip commands for each dependency. Upon obtaining the necessary requirements, users are directed to download the program files from a designated GitHub repository and configure the main.py file with a webhook URL for desired functionality. Once successfully set up, users are instructed to monitor the program's operation and terminate it upon completion of their tasks.</a:t>
            </a:r>
            <a:endParaRPr lang="en-CA"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2" y="385444"/>
            <a:ext cx="6238874" cy="102040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9" name="Text Placeholder 8">
            <a:extLst>
              <a:ext uri="{FF2B5EF4-FFF2-40B4-BE49-F238E27FC236}">
                <a16:creationId xmlns:a16="http://schemas.microsoft.com/office/drawing/2014/main" id="{719CC4B2-6FF6-C901-7639-471C0CC253F6}"/>
              </a:ext>
            </a:extLst>
          </p:cNvPr>
          <p:cNvSpPr>
            <a:spLocks noGrp="1"/>
          </p:cNvSpPr>
          <p:nvPr>
            <p:ph type="body" idx="1"/>
          </p:nvPr>
        </p:nvSpPr>
        <p:spPr>
          <a:xfrm>
            <a:off x="609600" y="1577340"/>
            <a:ext cx="8743950" cy="4708981"/>
          </a:xfrm>
        </p:spPr>
        <p:txBody>
          <a:bodyPr/>
          <a:lstStyle/>
          <a:p>
            <a:r>
              <a:rPr lang="en-US" dirty="0">
                <a:latin typeface="Times New Roman" panose="02020603050405020304" pitchFamily="18" charset="0"/>
                <a:cs typeface="Times New Roman" panose="02020603050405020304" pitchFamily="18" charset="0"/>
              </a:rPr>
              <a:t>The potential end users of a keylogger with Discord webhook integration are:</a:t>
            </a:r>
          </a:p>
          <a:p>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Educational institutions</a:t>
            </a:r>
            <a:r>
              <a:rPr lang="en-US" dirty="0">
                <a:latin typeface="Times New Roman" panose="02020603050405020304" pitchFamily="18" charset="0"/>
                <a:cs typeface="Times New Roman" panose="02020603050405020304" pitchFamily="18" charset="0"/>
              </a:rPr>
              <a:t>: Teachers or administrators interested in monitoring student activities for educational purposes.</a:t>
            </a:r>
          </a:p>
          <a:p>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Employers: </a:t>
            </a:r>
            <a:r>
              <a:rPr lang="en-US" dirty="0">
                <a:latin typeface="Times New Roman" panose="02020603050405020304" pitchFamily="18" charset="0"/>
                <a:cs typeface="Times New Roman" panose="02020603050405020304" pitchFamily="18" charset="0"/>
              </a:rPr>
              <a:t>Employers looking to monitor employee activities on company-owned devices for security and productivity purposes.</a:t>
            </a:r>
          </a:p>
          <a:p>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Parents or guardians: </a:t>
            </a:r>
            <a:r>
              <a:rPr lang="en-US" dirty="0">
                <a:latin typeface="Times New Roman" panose="02020603050405020304" pitchFamily="18" charset="0"/>
                <a:cs typeface="Times New Roman" panose="02020603050405020304" pitchFamily="18" charset="0"/>
              </a:rPr>
              <a:t>Concerned parents or guardians who wish to monitor their children's online activities for safety reasons.</a:t>
            </a:r>
          </a:p>
          <a:p>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System administrators: </a:t>
            </a:r>
            <a:r>
              <a:rPr lang="en-US" dirty="0">
                <a:latin typeface="Times New Roman" panose="02020603050405020304" pitchFamily="18" charset="0"/>
                <a:cs typeface="Times New Roman" panose="02020603050405020304" pitchFamily="18" charset="0"/>
              </a:rPr>
              <a:t>IT professionals responsible for managing and securing networks who may need to monitor user activities for security purposes.</a:t>
            </a:r>
          </a:p>
          <a:p>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Researchers: </a:t>
            </a:r>
            <a:r>
              <a:rPr lang="en-US" dirty="0">
                <a:latin typeface="Times New Roman" panose="02020603050405020304" pitchFamily="18" charset="0"/>
                <a:cs typeface="Times New Roman" panose="02020603050405020304" pitchFamily="18" charset="0"/>
              </a:rPr>
              <a:t>Professionals or academics studying user behavior or cybersecurity who may use keyloggers for research purposes.</a:t>
            </a:r>
          </a:p>
          <a:p>
            <a:r>
              <a:rPr lang="en-US" dirty="0">
                <a:latin typeface="Times New Roman" panose="02020603050405020304" pitchFamily="18" charset="0"/>
                <a:cs typeface="Times New Roman" panose="02020603050405020304" pitchFamily="18" charset="0"/>
              </a:rPr>
              <a:t>6. </a:t>
            </a:r>
            <a:r>
              <a:rPr lang="en-US" b="1" dirty="0">
                <a:latin typeface="Times New Roman" panose="02020603050405020304" pitchFamily="18" charset="0"/>
                <a:cs typeface="Times New Roman" panose="02020603050405020304" pitchFamily="18" charset="0"/>
              </a:rPr>
              <a:t>Ethical hackers: </a:t>
            </a:r>
            <a:r>
              <a:rPr lang="en-US" dirty="0">
                <a:latin typeface="Times New Roman" panose="02020603050405020304" pitchFamily="18" charset="0"/>
                <a:cs typeface="Times New Roman" panose="02020603050405020304" pitchFamily="18" charset="0"/>
              </a:rPr>
              <a:t>Security professionals conducting penetration testing or security assessments who may use keyloggers as part of their testing toolkit.</a:t>
            </a:r>
          </a:p>
          <a:p>
            <a:r>
              <a:rPr lang="en-US" dirty="0">
                <a:latin typeface="Times New Roman" panose="02020603050405020304" pitchFamily="18" charset="0"/>
                <a:cs typeface="Times New Roman" panose="02020603050405020304" pitchFamily="18" charset="0"/>
              </a:rPr>
              <a:t>7. </a:t>
            </a:r>
            <a:r>
              <a:rPr lang="en-US" b="1" dirty="0">
                <a:latin typeface="Times New Roman" panose="02020603050405020304" pitchFamily="18" charset="0"/>
                <a:cs typeface="Times New Roman" panose="02020603050405020304" pitchFamily="18" charset="0"/>
              </a:rPr>
              <a:t>Law enforcement: </a:t>
            </a:r>
            <a:r>
              <a:rPr lang="en-US" dirty="0">
                <a:latin typeface="Times New Roman" panose="02020603050405020304" pitchFamily="18" charset="0"/>
                <a:cs typeface="Times New Roman" panose="02020603050405020304" pitchFamily="18" charset="0"/>
              </a:rPr>
              <a:t>Authorized personnel conducting lawful investigations where monitoring and logging of user activities are necessary.</a:t>
            </a:r>
          </a:p>
          <a:p>
            <a:r>
              <a:rPr lang="en-US" dirty="0">
                <a:latin typeface="Times New Roman" panose="02020603050405020304" pitchFamily="18" charset="0"/>
                <a:cs typeface="Times New Roman" panose="02020603050405020304" pitchFamily="18" charset="0"/>
              </a:rPr>
              <a:t>8. </a:t>
            </a:r>
            <a:r>
              <a:rPr lang="en-US" b="1" dirty="0">
                <a:latin typeface="Times New Roman" panose="02020603050405020304" pitchFamily="18" charset="0"/>
                <a:cs typeface="Times New Roman" panose="02020603050405020304" pitchFamily="18" charset="0"/>
              </a:rPr>
              <a:t>Individuals concerned about personal security: </a:t>
            </a:r>
            <a:r>
              <a:rPr lang="en-US" dirty="0">
                <a:latin typeface="Times New Roman" panose="02020603050405020304" pitchFamily="18" charset="0"/>
                <a:cs typeface="Times New Roman" panose="02020603050405020304" pitchFamily="18" charset="0"/>
              </a:rPr>
              <a:t>Users interested in monitoring their own activities on personal devices for privacy or security reasons.</a:t>
            </a:r>
            <a:endParaRPr lang="en-CA"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10" name="Text Placeholder 9">
            <a:extLst>
              <a:ext uri="{FF2B5EF4-FFF2-40B4-BE49-F238E27FC236}">
                <a16:creationId xmlns:a16="http://schemas.microsoft.com/office/drawing/2014/main" id="{D892B120-9231-33E5-198E-3EA4227D1B2F}"/>
              </a:ext>
            </a:extLst>
          </p:cNvPr>
          <p:cNvSpPr>
            <a:spLocks noGrp="1"/>
          </p:cNvSpPr>
          <p:nvPr>
            <p:ph type="body" idx="1"/>
          </p:nvPr>
        </p:nvSpPr>
        <p:spPr>
          <a:xfrm>
            <a:off x="2895600" y="2019299"/>
            <a:ext cx="6781800" cy="2492990"/>
          </a:xfrm>
        </p:spPr>
        <p:txBody>
          <a:bodyPr/>
          <a:lstStyle/>
          <a:p>
            <a:pPr algn="just"/>
            <a:r>
              <a:rPr lang="en-US" b="1" i="0" dirty="0">
                <a:solidFill>
                  <a:srgbClr val="0D0D0D"/>
                </a:solidFill>
                <a:effectLst/>
                <a:latin typeface="Times New Roman" panose="02020603050405020304" pitchFamily="18" charset="0"/>
                <a:cs typeface="Times New Roman" panose="02020603050405020304" pitchFamily="18" charset="0"/>
              </a:rPr>
              <a:t>Solution: </a:t>
            </a:r>
            <a:r>
              <a:rPr lang="en-US" b="0" i="0" dirty="0">
                <a:solidFill>
                  <a:srgbClr val="0D0D0D"/>
                </a:solidFill>
                <a:effectLst/>
                <a:latin typeface="Times New Roman" panose="02020603050405020304" pitchFamily="18" charset="0"/>
                <a:cs typeface="Times New Roman" panose="02020603050405020304" pitchFamily="18" charset="0"/>
              </a:rPr>
              <a:t>The solution offers a comprehensive keylogging functionality integrated with Discord webhook, providing users with a streamlined approach to monitor keystrokes and receive notifications in real-time. This educational tool caters to individuals seeking to understand keystroke patterns and behaviors for educational purposes. The keylogger, developed in Python, ensures compatibility with older versions (pre-2.9), and seamlessly integrates with various libraries including </a:t>
            </a:r>
            <a:r>
              <a:rPr lang="en-US" b="0" i="0" dirty="0" err="1">
                <a:solidFill>
                  <a:srgbClr val="0D0D0D"/>
                </a:solidFill>
                <a:effectLst/>
                <a:latin typeface="Times New Roman" panose="02020603050405020304" pitchFamily="18" charset="0"/>
                <a:cs typeface="Times New Roman" panose="02020603050405020304" pitchFamily="18" charset="0"/>
              </a:rPr>
              <a:t>colorama</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termcolor</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dhooks</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pynput</a:t>
            </a:r>
            <a:r>
              <a:rPr lang="en-US" b="0" i="0" dirty="0">
                <a:solidFill>
                  <a:srgbClr val="0D0D0D"/>
                </a:solidFill>
                <a:effectLst/>
                <a:latin typeface="Times New Roman" panose="02020603050405020304" pitchFamily="18" charset="0"/>
                <a:cs typeface="Times New Roman" panose="02020603050405020304" pitchFamily="18" charset="0"/>
              </a:rPr>
              <a:t>, and logging.</a:t>
            </a:r>
          </a:p>
          <a:p>
            <a:endParaRPr lang="en-CA"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10" name="Text Placeholder 9">
            <a:extLst>
              <a:ext uri="{FF2B5EF4-FFF2-40B4-BE49-F238E27FC236}">
                <a16:creationId xmlns:a16="http://schemas.microsoft.com/office/drawing/2014/main" id="{7111215D-CB8E-A34B-54FB-4FACDCF8F097}"/>
              </a:ext>
            </a:extLst>
          </p:cNvPr>
          <p:cNvSpPr>
            <a:spLocks noGrp="1"/>
          </p:cNvSpPr>
          <p:nvPr>
            <p:ph type="body" idx="1"/>
          </p:nvPr>
        </p:nvSpPr>
        <p:spPr>
          <a:xfrm>
            <a:off x="2819400" y="1577340"/>
            <a:ext cx="6858000" cy="5539978"/>
          </a:xfrm>
        </p:spPr>
        <p:txBody>
          <a:bodyPr/>
          <a:lstStyle/>
          <a:p>
            <a:pPr algn="l"/>
            <a:r>
              <a:rPr lang="en-US" b="1" i="0" dirty="0">
                <a:solidFill>
                  <a:srgbClr val="0D0D0D"/>
                </a:solidFill>
                <a:effectLst/>
                <a:latin typeface="Times New Roman" panose="02020603050405020304" pitchFamily="18" charset="0"/>
                <a:cs typeface="Times New Roman" panose="02020603050405020304" pitchFamily="18" charset="0"/>
              </a:rPr>
              <a:t>Value Proposition:</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Educational Tool:</a:t>
            </a:r>
            <a:r>
              <a:rPr lang="en-US" b="0" i="0" dirty="0">
                <a:solidFill>
                  <a:srgbClr val="0D0D0D"/>
                </a:solidFill>
                <a:effectLst/>
                <a:latin typeface="Times New Roman" panose="02020603050405020304" pitchFamily="18" charset="0"/>
                <a:cs typeface="Times New Roman" panose="02020603050405020304" pitchFamily="18" charset="0"/>
              </a:rPr>
              <a:t> Designed exclusively for educational purposes, the solution facilitates learning and understanding of keystroke activities for educational institutions, researchers, and individuals.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Real-time Monitoring:</a:t>
            </a:r>
            <a:r>
              <a:rPr lang="en-US" b="0" i="0" dirty="0">
                <a:solidFill>
                  <a:srgbClr val="0D0D0D"/>
                </a:solidFill>
                <a:effectLst/>
                <a:latin typeface="Times New Roman" panose="02020603050405020304" pitchFamily="18" charset="0"/>
                <a:cs typeface="Times New Roman" panose="02020603050405020304" pitchFamily="18" charset="0"/>
              </a:rPr>
              <a:t> The integration with Discord webhook enables users to receive instant notifications, enhancing their ability to monitor and analyze keystrokes effectively.</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Compliance and Responsibility:</a:t>
            </a:r>
            <a:r>
              <a:rPr lang="en-US" b="0" i="0" dirty="0">
                <a:solidFill>
                  <a:srgbClr val="0D0D0D"/>
                </a:solidFill>
                <a:effectLst/>
                <a:latin typeface="Times New Roman" panose="02020603050405020304" pitchFamily="18" charset="0"/>
                <a:cs typeface="Times New Roman" panose="02020603050405020304" pitchFamily="18" charset="0"/>
              </a:rPr>
              <a:t> By emphasizing the educational nature and the need for permissions, the solution promotes responsible usage and mitigates potential risks.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Ease of Installation:</a:t>
            </a:r>
            <a:r>
              <a:rPr lang="en-US" b="0" i="0" dirty="0">
                <a:solidFill>
                  <a:srgbClr val="0D0D0D"/>
                </a:solidFill>
                <a:effectLst/>
                <a:latin typeface="Times New Roman" panose="02020603050405020304" pitchFamily="18" charset="0"/>
                <a:cs typeface="Times New Roman" panose="02020603050405020304" pitchFamily="18" charset="0"/>
              </a:rPr>
              <a:t> Clear and concise instructions streamline the installation process, ensuring hassle-free setup for users of all skill levels.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Versatility and Compatibility:</a:t>
            </a:r>
            <a:r>
              <a:rPr lang="en-US" b="0" i="0" dirty="0">
                <a:solidFill>
                  <a:srgbClr val="0D0D0D"/>
                </a:solidFill>
                <a:effectLst/>
                <a:latin typeface="Times New Roman" panose="02020603050405020304" pitchFamily="18" charset="0"/>
                <a:cs typeface="Times New Roman" panose="02020603050405020304" pitchFamily="18" charset="0"/>
              </a:rPr>
              <a:t> Developed in Python with compatibility with older versions, the solution caters to a wide range of users while integrating seamlessly with various libraries for enhanced functionality.</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Safe and Secure:</a:t>
            </a:r>
            <a:r>
              <a:rPr lang="en-US" b="0" i="0" dirty="0">
                <a:solidFill>
                  <a:srgbClr val="0D0D0D"/>
                </a:solidFill>
                <a:effectLst/>
                <a:latin typeface="Times New Roman" panose="02020603050405020304" pitchFamily="18" charset="0"/>
                <a:cs typeface="Times New Roman" panose="02020603050405020304" pitchFamily="18" charset="0"/>
              </a:rPr>
              <a:t> Despite being recognized as a virus due to its keylogging nature, the solution assures users of its benign purpose, providing a secure environment for educational exploration without compromising privacy or security.</a:t>
            </a:r>
          </a:p>
          <a:p>
            <a:endParaRPr lang="en-CA"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extLst>
      <p:ext uri="{BB962C8B-B14F-4D97-AF65-F5344CB8AC3E}">
        <p14:creationId xmlns:p14="http://schemas.microsoft.com/office/powerpoint/2010/main" val="2358107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2243</Words>
  <Application>Microsoft Office PowerPoint</Application>
  <PresentationFormat>Widescreen</PresentationFormat>
  <Paragraphs>162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Trebuchet MS</vt:lpstr>
      <vt:lpstr>Office Theme</vt:lpstr>
      <vt:lpstr>PowerPoint Presentation</vt:lpstr>
      <vt:lpstr>PROJECT TITLE</vt:lpstr>
      <vt:lpstr>AGENDA</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MODELLING</vt:lpstr>
      <vt:lpstr>MODELLING</vt:lpstr>
      <vt:lpstr>MODELLING</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Gloria Keren</dc:creator>
  <cp:lastModifiedBy>A. Gloria Keren</cp:lastModifiedBy>
  <cp:revision>1</cp:revision>
  <dcterms:created xsi:type="dcterms:W3CDTF">2024-03-29T07:22:27Z</dcterms:created>
  <dcterms:modified xsi:type="dcterms:W3CDTF">2024-03-31T13:57:02Z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ies>
</file>