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444" r:id="rId6"/>
    <p:sldId id="2445" r:id="rId7"/>
    <p:sldId id="2446" r:id="rId8"/>
    <p:sldId id="2447" r:id="rId9"/>
    <p:sldId id="2448" r:id="rId10"/>
    <p:sldId id="2449" r:id="rId11"/>
    <p:sldId id="2450" r:id="rId12"/>
    <p:sldId id="2451" r:id="rId13"/>
    <p:sldId id="2452" r:id="rId14"/>
    <p:sldId id="2453" r:id="rId15"/>
    <p:sldId id="2454" r:id="rId16"/>
    <p:sldId id="244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F400"/>
    <a:srgbClr val="05EE55"/>
    <a:srgbClr val="038B30"/>
    <a:srgbClr val="2F3342"/>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48"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10/12/2022</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10/12/2022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808000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3815244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latin typeface="+mj-lt"/>
              </a:defRPr>
            </a:lvl1pPr>
          </a:lstStyle>
          <a:p>
            <a:pPr marL="228600" lvl="0" indent="-228600" algn="ctr"/>
            <a:r>
              <a:rPr lang="en-US"/>
              <a:t>Click to edit Master text styles</a:t>
            </a:r>
          </a:p>
        </p:txBody>
      </p:sp>
      <p:sp>
        <p:nvSpPr>
          <p:cNvPr id="15" name="Content Placeholder 5">
            <a:extLst>
              <a:ext uri="{FF2B5EF4-FFF2-40B4-BE49-F238E27FC236}">
                <a16:creationId xmlns:a16="http://schemas.microsoft.com/office/drawing/2014/main" id="{60C17447-B870-4054-B568-8B6B321EC5B7}"/>
              </a:ext>
            </a:extLst>
          </p:cNvPr>
          <p:cNvSpPr>
            <a:spLocks noGrp="1"/>
          </p:cNvSpPr>
          <p:nvPr>
            <p:ph sz="quarter" idx="4"/>
          </p:nvPr>
        </p:nvSpPr>
        <p:spPr>
          <a:xfrm>
            <a:off x="8153394" y="2108201"/>
            <a:ext cx="3464722" cy="3684588"/>
          </a:xfrm>
        </p:spPr>
        <p:txBody>
          <a:bodyPr vert="horz" lIns="91440" tIns="45720" rIns="91440" bIns="45720" rtlCol="0">
            <a:normAutofit/>
          </a:bodyPr>
          <a:lstStyle>
            <a:lvl1pPr marL="228600" indent="-228600">
              <a:defRPr lang="en-US" sz="1600" kern="1200" dirty="0">
                <a:solidFill>
                  <a:schemeClr val="bg1"/>
                </a:solidFill>
                <a:latin typeface="+mn-lt"/>
                <a:ea typeface="+mn-ea"/>
                <a:cs typeface="+mn-cs"/>
              </a:defRPr>
            </a:lvl1pPr>
            <a:lvl2pPr>
              <a:defRPr lang="en-US" sz="1400" dirty="0"/>
            </a:lvl2pPr>
            <a:lvl3pPr>
              <a:defRPr lang="en-US" sz="1200" dirty="0"/>
            </a:lvl3pPr>
            <a:lvl4pPr>
              <a:defRPr lang="en-US" sz="1100" dirty="0"/>
            </a:lvl4pPr>
            <a:lvl5pPr>
              <a:defRPr lang="en-US" sz="1100" dirty="0"/>
            </a:lvl5pPr>
          </a:lstStyle>
          <a:p>
            <a:pPr marL="228600" lvl="0" indent="-228600" algn="l" defTabSz="914400" rtl="0" eaLnBrk="1" latinLnBrk="0" hangingPunct="1">
              <a:lnSpc>
                <a:spcPct val="150000"/>
              </a:lnSpc>
              <a:spcBef>
                <a:spcPts val="1000"/>
              </a:spcBef>
              <a:buFont typeface="Arial" panose="020B0604020202020204" pitchFamily="34" charset="0"/>
              <a:buChar char="•"/>
            </a:pPr>
            <a:r>
              <a:rPr lang="en-US"/>
              <a:t>Click to edit Master text styles</a:t>
            </a:r>
          </a:p>
          <a:p>
            <a:pPr marL="228600" lvl="1" indent="-228600" algn="l" defTabSz="914400" rtl="0" eaLnBrk="1" latinLnBrk="0" hangingPunct="1">
              <a:lnSpc>
                <a:spcPct val="150000"/>
              </a:lnSpc>
              <a:spcBef>
                <a:spcPts val="1000"/>
              </a:spcBef>
              <a:buFont typeface="Arial" panose="020B0604020202020204" pitchFamily="34" charset="0"/>
              <a:buChar char="•"/>
            </a:pPr>
            <a:r>
              <a:rPr lang="en-US"/>
              <a:t>Second level</a:t>
            </a:r>
          </a:p>
          <a:p>
            <a:pPr marL="228600" lvl="2" indent="-228600" algn="l" defTabSz="914400" rtl="0" eaLnBrk="1" latinLnBrk="0" hangingPunct="1">
              <a:lnSpc>
                <a:spcPct val="150000"/>
              </a:lnSpc>
              <a:spcBef>
                <a:spcPts val="1000"/>
              </a:spcBef>
              <a:buFont typeface="Arial" panose="020B0604020202020204" pitchFamily="34" charset="0"/>
              <a:buChar char="•"/>
            </a:pPr>
            <a:r>
              <a:rPr lang="en-US"/>
              <a:t>Third level</a:t>
            </a:r>
          </a:p>
          <a:p>
            <a:pPr marL="228600" lvl="3" indent="-228600" algn="l" defTabSz="914400" rtl="0" eaLnBrk="1" latinLnBrk="0" hangingPunct="1">
              <a:lnSpc>
                <a:spcPct val="150000"/>
              </a:lnSpc>
              <a:spcBef>
                <a:spcPts val="1000"/>
              </a:spcBef>
              <a:buFont typeface="Arial" panose="020B0604020202020204" pitchFamily="34" charset="0"/>
              <a:buChar char="•"/>
            </a:pPr>
            <a:r>
              <a:rPr lang="en-US"/>
              <a:t>Fourth level</a:t>
            </a:r>
          </a:p>
          <a:p>
            <a:pPr marL="228600" lvl="4" indent="-228600" algn="l" defTabSz="914400" rtl="0" eaLnBrk="1" latinLnBrk="0" hangingPunct="1">
              <a:lnSpc>
                <a:spcPct val="150000"/>
              </a:lnSpc>
              <a:spcBef>
                <a:spcPts val="1000"/>
              </a:spcBef>
              <a:buFont typeface="Arial" panose="020B0604020202020204" pitchFamily="34" charset="0"/>
              <a:buChar char="•"/>
            </a:pPr>
            <a:r>
              <a:rPr lang="en-US"/>
              <a:t>Fifth level</a:t>
            </a:r>
            <a:endParaRPr lang="en-US" dirty="0"/>
          </a:p>
        </p:txBody>
      </p:sp>
    </p:spTree>
    <p:extLst>
      <p:ext uri="{BB962C8B-B14F-4D97-AF65-F5344CB8AC3E}">
        <p14:creationId xmlns:p14="http://schemas.microsoft.com/office/powerpoint/2010/main" val="1696335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5DDDD410-5ABA-46A5-B282-F37437EFB673}"/>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6215741"/>
            <a:chOff x="252031" y="391887"/>
            <a:chExt cx="7433283" cy="6215741"/>
          </a:xfrm>
        </p:grpSpPr>
        <p:sp>
          <p:nvSpPr>
            <p:cNvPr id="17" name="Rectangle 16">
              <a:extLst>
                <a:ext uri="{FF2B5EF4-FFF2-40B4-BE49-F238E27FC236}">
                  <a16:creationId xmlns:a16="http://schemas.microsoft.com/office/drawing/2014/main" id="{9BDB1890-91F2-49FC-B0F4-3F3FF11B6A1A}"/>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427291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498171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805804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78571B4-4133-4DE5-AD8F-A341842CBE58}"/>
              </a:ext>
            </a:extLst>
          </p:cNvPr>
          <p:cNvSpPr>
            <a:spLocks noGrp="1"/>
          </p:cNvSpPr>
          <p:nvPr>
            <p:ph type="ftr" sz="quarter" idx="10"/>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B65AC00-5FCA-4A4E-A036-2FCBDEAF17D9}"/>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39C200B3-102B-4BB6-AEB0-D99EE027F096}"/>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8B450C90-6D4A-4D50-B15D-91C587AABC6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6AADF661-E593-4423-A8A8-F22C94390782}"/>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F8BD6A50-BDFC-4B4C-9D3B-53B545F5318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2877C5F-FF39-4400-9C13-0D7F04A0C78F}"/>
              </a:ext>
            </a:extLst>
          </p:cNvPr>
          <p:cNvSpPr/>
          <p:nvPr userDrawn="1"/>
        </p:nvSpPr>
        <p:spPr>
          <a:xfrm>
            <a:off x="6727371" y="54430"/>
            <a:ext cx="1238278" cy="65531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7097484" y="0"/>
            <a:ext cx="5094515" cy="6858000"/>
          </a:xfrm>
          <a:solidFill>
            <a:schemeClr val="bg1">
              <a:lumMod val="5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979308"/>
          </a:xfrm>
        </p:spPr>
        <p:txBody>
          <a:bodyPr anchor="b"/>
          <a:lstStyle>
            <a:lvl1pPr>
              <a:defRPr sz="3200" b="1">
                <a:solidFill>
                  <a:schemeClr val="bg1"/>
                </a:solidFill>
                <a:latin typeface="+mn-lt"/>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15311BA1-4F61-4FA7-9C20-685B3689CAEF}"/>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8EF357A5-40C6-41A4-B1BE-0AF78D459AC3}"/>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4519" y="1189038"/>
            <a:ext cx="11002962" cy="49879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a:extLst>
              <a:ext uri="{FF2B5EF4-FFF2-40B4-BE49-F238E27FC236}">
                <a16:creationId xmlns:a16="http://schemas.microsoft.com/office/drawing/2014/main" id="{B44C8ED9-0534-4EC5-8080-49DFF65B3B51}"/>
              </a:ext>
            </a:extLst>
          </p:cNvPr>
          <p:cNvSpPr>
            <a:spLocks noGrp="1"/>
          </p:cNvSpPr>
          <p:nvPr>
            <p:ph type="title" hasCustomPrompt="1"/>
          </p:nvPr>
        </p:nvSpPr>
        <p:spPr>
          <a:xfrm>
            <a:off x="594519" y="0"/>
            <a:ext cx="11002962" cy="1189038"/>
          </a:xfrm>
        </p:spPr>
        <p:txBody>
          <a:bodyPr>
            <a:normAutofit/>
          </a:bodyPr>
          <a:lstStyle>
            <a:lvl1pPr algn="ctr">
              <a:defRPr sz="3600" b="1" spc="300">
                <a:solidFill>
                  <a:schemeClr val="bg1"/>
                </a:solidFill>
                <a:latin typeface="+mn-lt"/>
              </a:defRPr>
            </a:lvl1pPr>
          </a:lstStyle>
          <a:p>
            <a:r>
              <a:rPr lang="en-US" dirty="0"/>
              <a:t>CLICK TO EDIT MASTER TITLE STYLE</a:t>
            </a:r>
          </a:p>
        </p:txBody>
      </p:sp>
      <p:sp>
        <p:nvSpPr>
          <p:cNvPr id="6" name="Footer Placeholder 5">
            <a:extLst>
              <a:ext uri="{FF2B5EF4-FFF2-40B4-BE49-F238E27FC236}">
                <a16:creationId xmlns:a16="http://schemas.microsoft.com/office/drawing/2014/main" id="{5BC6E0AC-4834-46AF-A953-9EE372259DE3}"/>
              </a:ext>
            </a:extLst>
          </p:cNvPr>
          <p:cNvSpPr>
            <a:spLocks noGrp="1"/>
          </p:cNvSpPr>
          <p:nvPr>
            <p:ph type="ftr" sz="quarter" idx="10"/>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0D4F2F3C-7D16-40A3-A7C1-77AE127D5D9A}"/>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56861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00232" cy="4988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68303"/>
            <a:ext cx="4114800" cy="365125"/>
          </a:xfrm>
          <a:prstGeom prst="rect">
            <a:avLst/>
          </a:prstGeom>
        </p:spPr>
        <p:txBody>
          <a:bodyPr vert="horz" lIns="91440" tIns="45720" rIns="91440" bIns="45720" rtlCol="0" anchor="ctr"/>
          <a:lstStyle>
            <a:lvl1pPr algn="l">
              <a:defRPr sz="1200">
                <a:solidFill>
                  <a:schemeClr val="bg1"/>
                </a:solidFill>
              </a:defRPr>
            </a:lvl1pPr>
          </a:lstStyle>
          <a:p>
            <a:r>
              <a:rPr lang="en-US" dirty="0"/>
              <a:t>Add a Footer</a:t>
            </a:r>
          </a:p>
        </p:txBody>
      </p:sp>
      <p:sp>
        <p:nvSpPr>
          <p:cNvPr id="9" name="Rectangle: Single Corner Snipped 8">
            <a:extLst>
              <a:ext uri="{FF2B5EF4-FFF2-40B4-BE49-F238E27FC236}">
                <a16:creationId xmlns:a16="http://schemas.microsoft.com/office/drawing/2014/main" id="{7166C798-72CE-4F2D-9A04-013F24A2659F}"/>
              </a:ext>
            </a:extLst>
          </p:cNvPr>
          <p:cNvSpPr/>
          <p:nvPr userDrawn="1"/>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Slide Number Placeholder 5">
            <a:extLst>
              <a:ext uri="{FF2B5EF4-FFF2-40B4-BE49-F238E27FC236}">
                <a16:creationId xmlns:a16="http://schemas.microsoft.com/office/drawing/2014/main" id="{3ACE58C5-CE1C-415B-8591-25A53FF2AE88}"/>
              </a:ext>
            </a:extLst>
          </p:cNvPr>
          <p:cNvSpPr>
            <a:spLocks noGrp="1"/>
          </p:cNvSpPr>
          <p:nvPr>
            <p:ph type="sldNum" sz="quarter" idx="4"/>
          </p:nvPr>
        </p:nvSpPr>
        <p:spPr>
          <a:xfrm>
            <a:off x="11549269" y="6405746"/>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3" r:id="rId7"/>
    <p:sldLayoutId id="2147483669" r:id="rId8"/>
    <p:sldLayoutId id="2147483661" r:id="rId9"/>
    <p:sldLayoutId id="2147483666" r:id="rId10"/>
    <p:sldLayoutId id="2147483670" r:id="rId11"/>
    <p:sldLayoutId id="2147483667" r:id="rId12"/>
    <p:sldLayoutId id="2147483668" r:id="rId13"/>
    <p:sldLayoutId id="2147483665" r:id="rId14"/>
    <p:sldLayoutId id="2147483671" r:id="rId15"/>
    <p:sldLayoutId id="2147483655" r:id="rId16"/>
  </p:sldLayoutIdLst>
  <p:hf hdr="0" dt="0"/>
  <p:txStyles>
    <p:title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of a roof">
            <a:extLst>
              <a:ext uri="{FF2B5EF4-FFF2-40B4-BE49-F238E27FC236}">
                <a16:creationId xmlns:a16="http://schemas.microsoft.com/office/drawing/2014/main" id="{01F590AB-1AF1-489D-B942-2800AE8629C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71015" y="0"/>
            <a:ext cx="12263015"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 uri="{C183D7F6-B498-43B3-948B-1728B52AA6E4}">
                  <adec:decorative xmlns:adec="http://schemas.microsoft.com/office/drawing/2017/decorative"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CBF662F-A198-4AD3-8EBC-0EC9A52B2994}"/>
                </a:ext>
                <a:ext uri="{C183D7F6-B498-43B3-948B-1728B52AA6E4}">
                  <adec:decorative xmlns:adec="http://schemas.microsoft.com/office/drawing/2017/decorative"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 uri="{C183D7F6-B498-43B3-948B-1728B52AA6E4}">
                  <adec:decorative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lstStyle/>
          <a:p>
            <a:r>
              <a:rPr lang="en-US" dirty="0"/>
              <a:t>	Clinical Notes for spinal cord</a:t>
            </a:r>
          </a:p>
        </p:txBody>
      </p:sp>
      <p:sp>
        <p:nvSpPr>
          <p:cNvPr id="7" name="Subtitle 6">
            <a:extLst>
              <a:ext uri="{FF2B5EF4-FFF2-40B4-BE49-F238E27FC236}">
                <a16:creationId xmlns:a16="http://schemas.microsoft.com/office/drawing/2014/main" id="{9935280A-EBD5-4EFA-81A0-313C85F987E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0621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5321ED-5863-A154-4FEC-A48995F238ED}"/>
              </a:ext>
            </a:extLst>
          </p:cNvPr>
          <p:cNvSpPr>
            <a:spLocks noGrp="1"/>
          </p:cNvSpPr>
          <p:nvPr>
            <p:ph idx="1"/>
          </p:nvPr>
        </p:nvSpPr>
        <p:spPr/>
        <p:txBody>
          <a:bodyPr/>
          <a:lstStyle/>
          <a:p>
            <a:pPr algn="l">
              <a:lnSpc>
                <a:spcPct val="150000"/>
              </a:lnSpc>
            </a:pPr>
            <a:r>
              <a:rPr lang="en-US" sz="1800" b="0" i="0" u="none" strike="noStrike" baseline="0" dirty="0" err="1">
                <a:solidFill>
                  <a:schemeClr val="accent2"/>
                </a:solidFill>
                <a:latin typeface="Verdana" panose="020B0604030504040204" pitchFamily="34" charset="0"/>
              </a:rPr>
              <a:t>Hemisection</a:t>
            </a:r>
            <a:r>
              <a:rPr lang="en-US" sz="1800" b="0" i="0" u="none" strike="noStrike" baseline="0" dirty="0">
                <a:solidFill>
                  <a:schemeClr val="accent2"/>
                </a:solidFill>
                <a:latin typeface="Verdana" panose="020B0604030504040204" pitchFamily="34" charset="0"/>
              </a:rPr>
              <a:t> of the spinal cord can be caused by fracture dislocation of the vertebral column, by a bullet or stab wound, or by an expanding </a:t>
            </a:r>
            <a:r>
              <a:rPr lang="en-GB" sz="1800" b="0" i="0" u="none" strike="noStrike" baseline="0" dirty="0">
                <a:solidFill>
                  <a:schemeClr val="accent2"/>
                </a:solidFill>
                <a:latin typeface="Verdana" panose="020B0604030504040204" pitchFamily="34" charset="0"/>
              </a:rPr>
              <a:t>tumour.</a:t>
            </a:r>
          </a:p>
          <a:p>
            <a:pPr algn="l">
              <a:lnSpc>
                <a:spcPct val="150000"/>
              </a:lnSpc>
            </a:pPr>
            <a:r>
              <a:rPr lang="en-GB" sz="2000" b="0" i="0" u="none" strike="noStrike" baseline="0" dirty="0">
                <a:solidFill>
                  <a:schemeClr val="accent2"/>
                </a:solidFill>
                <a:latin typeface="Verdana" panose="020B0604030504040204" pitchFamily="34" charset="0"/>
              </a:rPr>
              <a:t>CLINICAL FEATURES</a:t>
            </a:r>
          </a:p>
          <a:p>
            <a:pPr algn="l">
              <a:lnSpc>
                <a:spcPct val="150000"/>
              </a:lnSpc>
            </a:pPr>
            <a:r>
              <a:rPr lang="en-US" sz="1800" b="0" i="0" u="none" strike="noStrike" baseline="0" dirty="0">
                <a:solidFill>
                  <a:schemeClr val="accent2"/>
                </a:solidFill>
                <a:latin typeface="Verdana" panose="020B0604030504040204" pitchFamily="34" charset="0"/>
              </a:rPr>
              <a:t>Ipsilateral lower motor neuron paralysis in the segment of the lesion </a:t>
            </a:r>
            <a:r>
              <a:rPr lang="en-GB" sz="1800" b="0" i="0" u="none" strike="noStrike" baseline="0" dirty="0">
                <a:solidFill>
                  <a:schemeClr val="accent2"/>
                </a:solidFill>
                <a:latin typeface="Verdana" panose="020B0604030504040204" pitchFamily="34" charset="0"/>
              </a:rPr>
              <a:t>and muscular atrophy.</a:t>
            </a:r>
          </a:p>
          <a:p>
            <a:pPr algn="l">
              <a:lnSpc>
                <a:spcPct val="150000"/>
              </a:lnSpc>
            </a:pPr>
            <a:r>
              <a:rPr lang="en-US" sz="1800" b="0" i="0" u="none" strike="noStrike" baseline="0" dirty="0">
                <a:solidFill>
                  <a:schemeClr val="accent2"/>
                </a:solidFill>
                <a:latin typeface="Verdana" panose="020B0604030504040204" pitchFamily="34" charset="0"/>
              </a:rPr>
              <a:t>Ipsilateral spastic paralysis below the level of the lesion.</a:t>
            </a:r>
            <a:endParaRPr lang="en-GB" sz="1800" dirty="0">
              <a:solidFill>
                <a:schemeClr val="accent2"/>
              </a:solidFill>
              <a:latin typeface="Verdana" panose="020B0604030504040204" pitchFamily="34" charset="0"/>
            </a:endParaRPr>
          </a:p>
          <a:p>
            <a:pPr algn="l">
              <a:lnSpc>
                <a:spcPct val="150000"/>
              </a:lnSpc>
            </a:pPr>
            <a:r>
              <a:rPr lang="en-US" sz="1800" b="0" i="0" u="none" strike="noStrike" baseline="0" dirty="0">
                <a:solidFill>
                  <a:schemeClr val="accent2"/>
                </a:solidFill>
                <a:latin typeface="Verdana" panose="020B0604030504040204" pitchFamily="34" charset="0"/>
              </a:rPr>
              <a:t>Ipsilateral loss of tactile discrimination and of vibratory and proprioceptive sensations below the level of the lesion.</a:t>
            </a:r>
            <a:endParaRPr lang="en-GB" sz="1800" b="0" i="0" u="none" strike="noStrike" baseline="0" dirty="0">
              <a:solidFill>
                <a:schemeClr val="accent2"/>
              </a:solidFill>
              <a:latin typeface="Verdana" panose="020B0604030504040204" pitchFamily="34" charset="0"/>
            </a:endParaRPr>
          </a:p>
          <a:p>
            <a:pPr algn="l">
              <a:lnSpc>
                <a:spcPct val="150000"/>
              </a:lnSpc>
            </a:pPr>
            <a:r>
              <a:rPr lang="en-US" sz="1800" b="0" i="0" u="none" strike="noStrike" baseline="0" dirty="0">
                <a:solidFill>
                  <a:schemeClr val="accent2"/>
                </a:solidFill>
                <a:latin typeface="Verdana" panose="020B0604030504040204" pitchFamily="34" charset="0"/>
              </a:rPr>
              <a:t>Contralateral loss of pain and temperature sensations below the level </a:t>
            </a:r>
            <a:r>
              <a:rPr lang="en-GB" sz="1800" b="0" i="0" u="none" strike="noStrike" baseline="0" dirty="0">
                <a:solidFill>
                  <a:schemeClr val="accent2"/>
                </a:solidFill>
                <a:latin typeface="Verdana" panose="020B0604030504040204" pitchFamily="34" charset="0"/>
              </a:rPr>
              <a:t>of the lesion.</a:t>
            </a:r>
            <a:endParaRPr lang="en-GB" dirty="0">
              <a:solidFill>
                <a:schemeClr val="accent2"/>
              </a:solidFill>
            </a:endParaRPr>
          </a:p>
        </p:txBody>
      </p:sp>
      <p:sp>
        <p:nvSpPr>
          <p:cNvPr id="3" name="Title 2">
            <a:extLst>
              <a:ext uri="{FF2B5EF4-FFF2-40B4-BE49-F238E27FC236}">
                <a16:creationId xmlns:a16="http://schemas.microsoft.com/office/drawing/2014/main" id="{59072321-E396-2A8F-DFC7-686D271AB2D5}"/>
              </a:ext>
            </a:extLst>
          </p:cNvPr>
          <p:cNvSpPr>
            <a:spLocks noGrp="1"/>
          </p:cNvSpPr>
          <p:nvPr>
            <p:ph type="title"/>
          </p:nvPr>
        </p:nvSpPr>
        <p:spPr/>
        <p:txBody>
          <a:bodyPr>
            <a:normAutofit/>
          </a:bodyPr>
          <a:lstStyle/>
          <a:p>
            <a:r>
              <a:rPr lang="en-GB" sz="2800" dirty="0">
                <a:latin typeface="Verdana-Bold"/>
              </a:rPr>
              <a:t>Brown-</a:t>
            </a:r>
            <a:r>
              <a:rPr lang="en-GB" sz="2800" dirty="0" err="1">
                <a:latin typeface="Verdana-Bold"/>
              </a:rPr>
              <a:t>SE’quard</a:t>
            </a:r>
            <a:r>
              <a:rPr lang="en-GB" sz="2800" dirty="0">
                <a:latin typeface="Verdana-Bold"/>
              </a:rPr>
              <a:t> Syndrome </a:t>
            </a:r>
            <a:r>
              <a:rPr lang="en-US" sz="2800" dirty="0">
                <a:latin typeface="Verdana-Bold"/>
              </a:rPr>
              <a:t>or </a:t>
            </a:r>
            <a:r>
              <a:rPr lang="en-US" sz="2800" dirty="0" err="1">
                <a:latin typeface="Verdana-Bold"/>
              </a:rPr>
              <a:t>Hemisection</a:t>
            </a:r>
            <a:r>
              <a:rPr lang="en-US" sz="2800" dirty="0">
                <a:latin typeface="Verdana-Bold"/>
              </a:rPr>
              <a:t> of the Cord</a:t>
            </a:r>
            <a:endParaRPr lang="en-GB" sz="2800" dirty="0">
              <a:latin typeface="Verdana-Bold"/>
            </a:endParaRPr>
          </a:p>
        </p:txBody>
      </p:sp>
      <p:sp>
        <p:nvSpPr>
          <p:cNvPr id="4" name="Footer Placeholder 3">
            <a:extLst>
              <a:ext uri="{FF2B5EF4-FFF2-40B4-BE49-F238E27FC236}">
                <a16:creationId xmlns:a16="http://schemas.microsoft.com/office/drawing/2014/main" id="{3510B111-C65A-422F-433C-834BDCAF8ABB}"/>
              </a:ext>
            </a:extLst>
          </p:cNvPr>
          <p:cNvSpPr>
            <a:spLocks noGrp="1"/>
          </p:cNvSpPr>
          <p:nvPr>
            <p:ph type="ftr" sz="quarter" idx="10"/>
          </p:nvPr>
        </p:nvSpPr>
        <p:spPr/>
        <p:txBody>
          <a:bodyPr/>
          <a:lstStyle/>
          <a:p>
            <a:r>
              <a:rPr lang="en-US"/>
              <a:t>Add a Footer</a:t>
            </a:r>
            <a:endParaRPr lang="en-US" dirty="0"/>
          </a:p>
        </p:txBody>
      </p:sp>
      <p:sp>
        <p:nvSpPr>
          <p:cNvPr id="5" name="Slide Number Placeholder 4">
            <a:extLst>
              <a:ext uri="{FF2B5EF4-FFF2-40B4-BE49-F238E27FC236}">
                <a16:creationId xmlns:a16="http://schemas.microsoft.com/office/drawing/2014/main" id="{113DBD34-C76D-C482-57E8-F50C6F00EF8D}"/>
              </a:ext>
            </a:extLst>
          </p:cNvPr>
          <p:cNvSpPr>
            <a:spLocks noGrp="1"/>
          </p:cNvSpPr>
          <p:nvPr>
            <p:ph type="sldNum" sz="quarter" idx="11"/>
          </p:nvPr>
        </p:nvSpPr>
        <p:spPr/>
        <p:txBody>
          <a:bodyPr/>
          <a:lstStyle/>
          <a:p>
            <a:fld id="{8C2E478F-E849-4A8C-AF1F-CBCC78A7CBFA}" type="slidenum">
              <a:rPr lang="en-US" smtClean="0"/>
              <a:pPr/>
              <a:t>10</a:t>
            </a:fld>
            <a:endParaRPr lang="en-US" dirty="0"/>
          </a:p>
        </p:txBody>
      </p:sp>
    </p:spTree>
    <p:extLst>
      <p:ext uri="{BB962C8B-B14F-4D97-AF65-F5344CB8AC3E}">
        <p14:creationId xmlns:p14="http://schemas.microsoft.com/office/powerpoint/2010/main" val="1341744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5321ED-5863-A154-4FEC-A48995F238ED}"/>
              </a:ext>
            </a:extLst>
          </p:cNvPr>
          <p:cNvSpPr>
            <a:spLocks noGrp="1"/>
          </p:cNvSpPr>
          <p:nvPr>
            <p:ph idx="1"/>
          </p:nvPr>
        </p:nvSpPr>
        <p:spPr>
          <a:xfrm>
            <a:off x="594518" y="1189038"/>
            <a:ext cx="6412771" cy="4987925"/>
          </a:xfrm>
        </p:spPr>
        <p:txBody>
          <a:bodyPr>
            <a:normAutofit/>
          </a:bodyPr>
          <a:lstStyle/>
          <a:p>
            <a:pPr algn="l"/>
            <a:r>
              <a:rPr lang="en-US" sz="2000" b="0" i="0" u="none" strike="noStrike" baseline="0" dirty="0">
                <a:solidFill>
                  <a:schemeClr val="accent2"/>
                </a:solidFill>
                <a:latin typeface="Verdana" panose="020B0604030504040204" pitchFamily="34" charset="0"/>
              </a:rPr>
              <a:t>Syringomyelia, which is due to a developmental abnormality in the formation of the central canal, most often affects the brainstem and cervical region of the spinal cord.</a:t>
            </a:r>
          </a:p>
          <a:p>
            <a:pPr algn="l"/>
            <a:r>
              <a:rPr lang="en-US" sz="1800" b="0" i="0" u="none" strike="noStrike" baseline="0" dirty="0">
                <a:solidFill>
                  <a:schemeClr val="accent2"/>
                </a:solidFill>
                <a:latin typeface="Verdana" panose="020B0604030504040204" pitchFamily="34" charset="0"/>
              </a:rPr>
              <a:t>Loss of pain and temperature sensations in dermatomes on both</a:t>
            </a:r>
          </a:p>
          <a:p>
            <a:pPr algn="l"/>
            <a:r>
              <a:rPr lang="en-GB" sz="1800" b="0" i="0" u="none" strike="noStrike" baseline="0" dirty="0">
                <a:solidFill>
                  <a:schemeClr val="accent2"/>
                </a:solidFill>
                <a:latin typeface="Verdana" panose="020B0604030504040204" pitchFamily="34" charset="0"/>
              </a:rPr>
              <a:t>sides of the body</a:t>
            </a:r>
          </a:p>
          <a:p>
            <a:pPr algn="l"/>
            <a:r>
              <a:rPr lang="en-US" sz="1800" b="0" i="0" u="none" strike="noStrike" baseline="0" dirty="0">
                <a:solidFill>
                  <a:schemeClr val="accent2"/>
                </a:solidFill>
                <a:latin typeface="Verdana" panose="020B0604030504040204" pitchFamily="34" charset="0"/>
              </a:rPr>
              <a:t>Tactile discrimination, vibratory sense, and proprioceptive sense are</a:t>
            </a:r>
          </a:p>
          <a:p>
            <a:pPr algn="l"/>
            <a:r>
              <a:rPr lang="en-GB" sz="1800" b="0" i="0" u="none" strike="noStrike" baseline="0" dirty="0">
                <a:solidFill>
                  <a:schemeClr val="accent2"/>
                </a:solidFill>
                <a:latin typeface="Verdana" panose="020B0604030504040204" pitchFamily="34" charset="0"/>
              </a:rPr>
              <a:t>normal.</a:t>
            </a:r>
            <a:endParaRPr lang="en-GB" sz="1800" dirty="0">
              <a:solidFill>
                <a:schemeClr val="accent2"/>
              </a:solidFill>
              <a:latin typeface="Verdana" panose="020B0604030504040204" pitchFamily="34" charset="0"/>
            </a:endParaRPr>
          </a:p>
          <a:p>
            <a:pPr algn="l"/>
            <a:r>
              <a:rPr lang="en-US" sz="1800" b="0" i="0" u="none" strike="noStrike" baseline="0" dirty="0">
                <a:solidFill>
                  <a:schemeClr val="accent2"/>
                </a:solidFill>
                <a:latin typeface="Verdana" panose="020B0604030504040204" pitchFamily="34" charset="0"/>
              </a:rPr>
              <a:t>Lower motor neuron weakness is present in the small muscles of the</a:t>
            </a:r>
          </a:p>
          <a:p>
            <a:pPr algn="l"/>
            <a:r>
              <a:rPr lang="en-GB" sz="1800" b="0" i="0" u="none" strike="noStrike" baseline="0" dirty="0">
                <a:solidFill>
                  <a:schemeClr val="accent2"/>
                </a:solidFill>
                <a:latin typeface="Verdana" panose="020B0604030504040204" pitchFamily="34" charset="0"/>
              </a:rPr>
              <a:t>hand.</a:t>
            </a:r>
          </a:p>
          <a:p>
            <a:pPr algn="l"/>
            <a:r>
              <a:rPr lang="en-US" sz="1800" b="0" i="0" u="none" strike="noStrike" baseline="0" dirty="0">
                <a:solidFill>
                  <a:schemeClr val="accent2"/>
                </a:solidFill>
                <a:latin typeface="Verdana" panose="020B0604030504040204" pitchFamily="34" charset="0"/>
              </a:rPr>
              <a:t>Bilateral spastic paralysis of both legs may occur</a:t>
            </a:r>
          </a:p>
          <a:p>
            <a:pPr algn="l"/>
            <a:endParaRPr lang="en-GB" sz="3200" dirty="0">
              <a:solidFill>
                <a:schemeClr val="accent2"/>
              </a:solidFill>
            </a:endParaRPr>
          </a:p>
        </p:txBody>
      </p:sp>
      <p:sp>
        <p:nvSpPr>
          <p:cNvPr id="3" name="Title 2">
            <a:extLst>
              <a:ext uri="{FF2B5EF4-FFF2-40B4-BE49-F238E27FC236}">
                <a16:creationId xmlns:a16="http://schemas.microsoft.com/office/drawing/2014/main" id="{59072321-E396-2A8F-DFC7-686D271AB2D5}"/>
              </a:ext>
            </a:extLst>
          </p:cNvPr>
          <p:cNvSpPr>
            <a:spLocks noGrp="1"/>
          </p:cNvSpPr>
          <p:nvPr>
            <p:ph type="title"/>
          </p:nvPr>
        </p:nvSpPr>
        <p:spPr>
          <a:xfrm>
            <a:off x="594519" y="270588"/>
            <a:ext cx="11002962" cy="918450"/>
          </a:xfrm>
        </p:spPr>
        <p:txBody>
          <a:bodyPr>
            <a:normAutofit fontScale="90000"/>
          </a:bodyPr>
          <a:lstStyle/>
          <a:p>
            <a:r>
              <a:rPr lang="en-GB" sz="3600" i="0" u="none" strike="noStrike" baseline="0" dirty="0">
                <a:solidFill>
                  <a:schemeClr val="bg1"/>
                </a:solidFill>
                <a:latin typeface="Verdana-Bold"/>
              </a:rPr>
              <a:t>Syringomyelia</a:t>
            </a:r>
            <a:br>
              <a:rPr lang="en-US" sz="3600" dirty="0">
                <a:solidFill>
                  <a:schemeClr val="bg1"/>
                </a:solidFill>
                <a:latin typeface="Verdana-Bold"/>
              </a:rPr>
            </a:br>
            <a:endParaRPr lang="en-GB" dirty="0"/>
          </a:p>
        </p:txBody>
      </p:sp>
      <p:sp>
        <p:nvSpPr>
          <p:cNvPr id="4" name="Footer Placeholder 3">
            <a:extLst>
              <a:ext uri="{FF2B5EF4-FFF2-40B4-BE49-F238E27FC236}">
                <a16:creationId xmlns:a16="http://schemas.microsoft.com/office/drawing/2014/main" id="{3510B111-C65A-422F-433C-834BDCAF8ABB}"/>
              </a:ext>
            </a:extLst>
          </p:cNvPr>
          <p:cNvSpPr>
            <a:spLocks noGrp="1"/>
          </p:cNvSpPr>
          <p:nvPr>
            <p:ph type="ftr" sz="quarter" idx="10"/>
          </p:nvPr>
        </p:nvSpPr>
        <p:spPr/>
        <p:txBody>
          <a:bodyPr/>
          <a:lstStyle/>
          <a:p>
            <a:r>
              <a:rPr lang="en-US"/>
              <a:t>Add a Footer</a:t>
            </a:r>
            <a:endParaRPr lang="en-US" dirty="0"/>
          </a:p>
        </p:txBody>
      </p:sp>
      <p:sp>
        <p:nvSpPr>
          <p:cNvPr id="5" name="Slide Number Placeholder 4">
            <a:extLst>
              <a:ext uri="{FF2B5EF4-FFF2-40B4-BE49-F238E27FC236}">
                <a16:creationId xmlns:a16="http://schemas.microsoft.com/office/drawing/2014/main" id="{113DBD34-C76D-C482-57E8-F50C6F00EF8D}"/>
              </a:ext>
            </a:extLst>
          </p:cNvPr>
          <p:cNvSpPr>
            <a:spLocks noGrp="1"/>
          </p:cNvSpPr>
          <p:nvPr>
            <p:ph type="sldNum" sz="quarter" idx="11"/>
          </p:nvPr>
        </p:nvSpPr>
        <p:spPr/>
        <p:txBody>
          <a:bodyPr/>
          <a:lstStyle/>
          <a:p>
            <a:fld id="{8C2E478F-E849-4A8C-AF1F-CBCC78A7CBFA}" type="slidenum">
              <a:rPr lang="en-US" smtClean="0"/>
              <a:pPr/>
              <a:t>11</a:t>
            </a:fld>
            <a:endParaRPr lang="en-US" dirty="0"/>
          </a:p>
        </p:txBody>
      </p:sp>
      <p:pic>
        <p:nvPicPr>
          <p:cNvPr id="6" name="Picture 5">
            <a:extLst>
              <a:ext uri="{FF2B5EF4-FFF2-40B4-BE49-F238E27FC236}">
                <a16:creationId xmlns:a16="http://schemas.microsoft.com/office/drawing/2014/main" id="{106772F8-0C9D-EED6-C9EA-5CC76EE6BF32}"/>
              </a:ext>
            </a:extLst>
          </p:cNvPr>
          <p:cNvPicPr>
            <a:picLocks noChangeAspect="1"/>
          </p:cNvPicPr>
          <p:nvPr/>
        </p:nvPicPr>
        <p:blipFill>
          <a:blip r:embed="rId2"/>
          <a:stretch>
            <a:fillRect/>
          </a:stretch>
        </p:blipFill>
        <p:spPr>
          <a:xfrm>
            <a:off x="6609851" y="1968592"/>
            <a:ext cx="5582149" cy="3657600"/>
          </a:xfrm>
          <a:prstGeom prst="rect">
            <a:avLst/>
          </a:prstGeom>
        </p:spPr>
      </p:pic>
    </p:spTree>
    <p:extLst>
      <p:ext uri="{BB962C8B-B14F-4D97-AF65-F5344CB8AC3E}">
        <p14:creationId xmlns:p14="http://schemas.microsoft.com/office/powerpoint/2010/main" val="125988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5321ED-5863-A154-4FEC-A48995F238ED}"/>
              </a:ext>
            </a:extLst>
          </p:cNvPr>
          <p:cNvSpPr>
            <a:spLocks noGrp="1"/>
          </p:cNvSpPr>
          <p:nvPr>
            <p:ph idx="1"/>
          </p:nvPr>
        </p:nvSpPr>
        <p:spPr>
          <a:xfrm>
            <a:off x="520803" y="935037"/>
            <a:ext cx="11406981" cy="4987925"/>
          </a:xfrm>
        </p:spPr>
        <p:txBody>
          <a:bodyPr>
            <a:normAutofit/>
          </a:bodyPr>
          <a:lstStyle/>
          <a:p>
            <a:pPr algn="l">
              <a:lnSpc>
                <a:spcPct val="150000"/>
              </a:lnSpc>
            </a:pPr>
            <a:r>
              <a:rPr lang="en-US" sz="1800" b="0" i="0" u="none" strike="noStrike" baseline="0" dirty="0">
                <a:solidFill>
                  <a:schemeClr val="accent2"/>
                </a:solidFill>
                <a:latin typeface="Verdana" panose="020B0604030504040204" pitchFamily="34" charset="0"/>
              </a:rPr>
              <a:t>Poliomyelitis is an acute viral infection of the neurons of the anterior grey columns of the spinal cord and the motor nuclei of the </a:t>
            </a:r>
            <a:r>
              <a:rPr lang="en-GB" sz="1800" b="0" i="0" u="none" strike="noStrike" baseline="0" dirty="0">
                <a:solidFill>
                  <a:schemeClr val="accent2"/>
                </a:solidFill>
                <a:latin typeface="Verdana" panose="020B0604030504040204" pitchFamily="34" charset="0"/>
              </a:rPr>
              <a:t>cranial nerves.</a:t>
            </a:r>
          </a:p>
          <a:p>
            <a:pPr algn="l">
              <a:lnSpc>
                <a:spcPct val="150000"/>
              </a:lnSpc>
            </a:pPr>
            <a:r>
              <a:rPr lang="en-US" sz="1800" b="0" i="0" u="none" strike="noStrike" baseline="0" dirty="0">
                <a:solidFill>
                  <a:schemeClr val="accent2"/>
                </a:solidFill>
                <a:latin typeface="Verdana" panose="020B0604030504040204" pitchFamily="34" charset="0"/>
              </a:rPr>
              <a:t>Immunization has greatly reduced the incidence of poliomyelitis, which was once a feared disease. </a:t>
            </a:r>
          </a:p>
          <a:p>
            <a:pPr algn="l">
              <a:lnSpc>
                <a:spcPct val="150000"/>
              </a:lnSpc>
            </a:pPr>
            <a:r>
              <a:rPr lang="en-US" sz="1800" b="0" i="0" u="none" strike="noStrike" baseline="0" dirty="0">
                <a:solidFill>
                  <a:schemeClr val="accent2"/>
                </a:solidFill>
                <a:latin typeface="Verdana" panose="020B0604030504040204" pitchFamily="34" charset="0"/>
              </a:rPr>
              <a:t>Following death of the motor nerve cells, there is paralysis and wasting of the muscles.</a:t>
            </a:r>
          </a:p>
          <a:p>
            <a:pPr algn="l">
              <a:lnSpc>
                <a:spcPct val="150000"/>
              </a:lnSpc>
            </a:pPr>
            <a:r>
              <a:rPr lang="en-US" sz="1800" b="0" i="0" u="none" strike="noStrike" baseline="0" dirty="0">
                <a:solidFill>
                  <a:schemeClr val="accent2"/>
                </a:solidFill>
                <a:latin typeface="Verdana" panose="020B0604030504040204" pitchFamily="34" charset="0"/>
              </a:rPr>
              <a:t> The muscles of the lower limb are more often affected than the muscles of the upper limb.</a:t>
            </a:r>
          </a:p>
          <a:p>
            <a:pPr algn="l">
              <a:lnSpc>
                <a:spcPct val="150000"/>
              </a:lnSpc>
            </a:pPr>
            <a:r>
              <a:rPr lang="en-US" sz="1800" b="0" i="0" u="none" strike="noStrike" baseline="0" dirty="0">
                <a:solidFill>
                  <a:schemeClr val="accent2"/>
                </a:solidFill>
                <a:latin typeface="Verdana" panose="020B0604030504040204" pitchFamily="34" charset="0"/>
              </a:rPr>
              <a:t>In severe poliomyelitis, respiration may be threatened due to the paralysis spreading to the intercostal muscles and diaphragm. </a:t>
            </a:r>
          </a:p>
        </p:txBody>
      </p:sp>
      <p:sp>
        <p:nvSpPr>
          <p:cNvPr id="3" name="Title 2">
            <a:extLst>
              <a:ext uri="{FF2B5EF4-FFF2-40B4-BE49-F238E27FC236}">
                <a16:creationId xmlns:a16="http://schemas.microsoft.com/office/drawing/2014/main" id="{59072321-E396-2A8F-DFC7-686D271AB2D5}"/>
              </a:ext>
            </a:extLst>
          </p:cNvPr>
          <p:cNvSpPr>
            <a:spLocks noGrp="1"/>
          </p:cNvSpPr>
          <p:nvPr>
            <p:ph type="title"/>
          </p:nvPr>
        </p:nvSpPr>
        <p:spPr>
          <a:xfrm>
            <a:off x="594519" y="279918"/>
            <a:ext cx="11002962" cy="909120"/>
          </a:xfrm>
        </p:spPr>
        <p:txBody>
          <a:bodyPr>
            <a:normAutofit fontScale="90000"/>
          </a:bodyPr>
          <a:lstStyle/>
          <a:p>
            <a:r>
              <a:rPr lang="en-GB" sz="3600" i="0" u="none" strike="noStrike" baseline="0" dirty="0">
                <a:solidFill>
                  <a:schemeClr val="bg1"/>
                </a:solidFill>
                <a:latin typeface="Verdana-Bold"/>
              </a:rPr>
              <a:t>Poliomyelitis</a:t>
            </a:r>
            <a:br>
              <a:rPr lang="en-GB" dirty="0">
                <a:solidFill>
                  <a:schemeClr val="bg1"/>
                </a:solidFill>
              </a:rPr>
            </a:br>
            <a:endParaRPr lang="en-GB" dirty="0"/>
          </a:p>
        </p:txBody>
      </p:sp>
      <p:sp>
        <p:nvSpPr>
          <p:cNvPr id="4" name="Footer Placeholder 3">
            <a:extLst>
              <a:ext uri="{FF2B5EF4-FFF2-40B4-BE49-F238E27FC236}">
                <a16:creationId xmlns:a16="http://schemas.microsoft.com/office/drawing/2014/main" id="{3510B111-C65A-422F-433C-834BDCAF8ABB}"/>
              </a:ext>
            </a:extLst>
          </p:cNvPr>
          <p:cNvSpPr>
            <a:spLocks noGrp="1"/>
          </p:cNvSpPr>
          <p:nvPr>
            <p:ph type="ftr" sz="quarter" idx="10"/>
          </p:nvPr>
        </p:nvSpPr>
        <p:spPr/>
        <p:txBody>
          <a:bodyPr/>
          <a:lstStyle/>
          <a:p>
            <a:r>
              <a:rPr lang="en-US"/>
              <a:t>Add a Footer</a:t>
            </a:r>
            <a:endParaRPr lang="en-US" dirty="0"/>
          </a:p>
        </p:txBody>
      </p:sp>
      <p:sp>
        <p:nvSpPr>
          <p:cNvPr id="5" name="Slide Number Placeholder 4">
            <a:extLst>
              <a:ext uri="{FF2B5EF4-FFF2-40B4-BE49-F238E27FC236}">
                <a16:creationId xmlns:a16="http://schemas.microsoft.com/office/drawing/2014/main" id="{113DBD34-C76D-C482-57E8-F50C6F00EF8D}"/>
              </a:ext>
            </a:extLst>
          </p:cNvPr>
          <p:cNvSpPr>
            <a:spLocks noGrp="1"/>
          </p:cNvSpPr>
          <p:nvPr>
            <p:ph type="sldNum" sz="quarter" idx="11"/>
          </p:nvPr>
        </p:nvSpPr>
        <p:spPr/>
        <p:txBody>
          <a:bodyPr/>
          <a:lstStyle/>
          <a:p>
            <a:fld id="{8C2E478F-E849-4A8C-AF1F-CBCC78A7CBFA}" type="slidenum">
              <a:rPr lang="en-US" smtClean="0"/>
              <a:pPr/>
              <a:t>12</a:t>
            </a:fld>
            <a:endParaRPr lang="en-US" dirty="0"/>
          </a:p>
        </p:txBody>
      </p:sp>
      <p:pic>
        <p:nvPicPr>
          <p:cNvPr id="6" name="Picture 5">
            <a:extLst>
              <a:ext uri="{FF2B5EF4-FFF2-40B4-BE49-F238E27FC236}">
                <a16:creationId xmlns:a16="http://schemas.microsoft.com/office/drawing/2014/main" id="{223E969E-49C0-FDAD-D7C9-4CAF895F0786}"/>
              </a:ext>
            </a:extLst>
          </p:cNvPr>
          <p:cNvPicPr>
            <a:picLocks noChangeAspect="1"/>
          </p:cNvPicPr>
          <p:nvPr/>
        </p:nvPicPr>
        <p:blipFill>
          <a:blip r:embed="rId2"/>
          <a:stretch>
            <a:fillRect/>
          </a:stretch>
        </p:blipFill>
        <p:spPr>
          <a:xfrm>
            <a:off x="6591300" y="4524375"/>
            <a:ext cx="5600699" cy="2333625"/>
          </a:xfrm>
          <a:prstGeom prst="rect">
            <a:avLst/>
          </a:prstGeom>
        </p:spPr>
      </p:pic>
    </p:spTree>
    <p:extLst>
      <p:ext uri="{BB962C8B-B14F-4D97-AF65-F5344CB8AC3E}">
        <p14:creationId xmlns:p14="http://schemas.microsoft.com/office/powerpoint/2010/main" val="4288219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ceiling">
            <a:extLst>
              <a:ext uri="{FF2B5EF4-FFF2-40B4-BE49-F238E27FC236}">
                <a16:creationId xmlns:a16="http://schemas.microsoft.com/office/drawing/2014/main" id="{ECE6809B-9586-4FFC-9D20-26C51CA9653B}"/>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35508" y="20298"/>
            <a:ext cx="12192000"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 uri="{C183D7F6-B498-43B3-948B-1728B52AA6E4}">
                  <adec:decorative xmlns:adec="http://schemas.microsoft.com/office/drawing/2017/decorative"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CBF662F-A198-4AD3-8EBC-0EC9A52B2994}"/>
                </a:ext>
                <a:ext uri="{C183D7F6-B498-43B3-948B-1728B52AA6E4}">
                  <adec:decorative xmlns:adec="http://schemas.microsoft.com/office/drawing/2017/decorative"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 uri="{C183D7F6-B498-43B3-948B-1728B52AA6E4}">
                  <adec:decorative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lstStyle/>
          <a:p>
            <a:r>
              <a:rPr lang="en-US" dirty="0"/>
              <a:t>THANK YOU</a:t>
            </a:r>
          </a:p>
        </p:txBody>
      </p:sp>
      <p:sp>
        <p:nvSpPr>
          <p:cNvPr id="2" name="Footer Placeholder 1">
            <a:extLst>
              <a:ext uri="{FF2B5EF4-FFF2-40B4-BE49-F238E27FC236}">
                <a16:creationId xmlns:a16="http://schemas.microsoft.com/office/drawing/2014/main" id="{9FE3A4F2-29CE-4C57-A172-6A0D63EFD700}"/>
              </a:ext>
            </a:extLst>
          </p:cNvPr>
          <p:cNvSpPr>
            <a:spLocks noGrp="1"/>
          </p:cNvSpPr>
          <p:nvPr>
            <p:ph type="ftr" sz="quarter" idx="4294967295"/>
          </p:nvPr>
        </p:nvSpPr>
        <p:spPr>
          <a:xfrm>
            <a:off x="595884" y="6468303"/>
            <a:ext cx="4114800" cy="365125"/>
          </a:xfrm>
        </p:spPr>
        <p:txBody>
          <a:bodyPr/>
          <a:lstStyle/>
          <a:p>
            <a:r>
              <a:rPr lang="en-US" dirty="0"/>
              <a:t>Add a Footer</a:t>
            </a:r>
          </a:p>
        </p:txBody>
      </p:sp>
      <p:sp>
        <p:nvSpPr>
          <p:cNvPr id="25" name="Rectangle: Single Corner Snipped 24" descr="Footer accent box">
            <a:extLst>
              <a:ext uri="{FF2B5EF4-FFF2-40B4-BE49-F238E27FC236}">
                <a16:creationId xmlns:a16="http://schemas.microsoft.com/office/drawing/2014/main" id="{ADA66B68-D364-4C11-9AA9-052CEAC914E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Slide Number Placeholder 5">
            <a:extLst>
              <a:ext uri="{FF2B5EF4-FFF2-40B4-BE49-F238E27FC236}">
                <a16:creationId xmlns:a16="http://schemas.microsoft.com/office/drawing/2014/main" id="{7B17F9E2-0E31-4010-80D8-F343F24E6E14}"/>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13</a:t>
            </a:fld>
            <a:endParaRPr lang="en-US" dirty="0"/>
          </a:p>
        </p:txBody>
      </p:sp>
    </p:spTree>
    <p:extLst>
      <p:ext uri="{BB962C8B-B14F-4D97-AF65-F5344CB8AC3E}">
        <p14:creationId xmlns:p14="http://schemas.microsoft.com/office/powerpoint/2010/main" val="207078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5321ED-5863-A154-4FEC-A48995F238ED}"/>
              </a:ext>
            </a:extLst>
          </p:cNvPr>
          <p:cNvSpPr>
            <a:spLocks noGrp="1"/>
          </p:cNvSpPr>
          <p:nvPr>
            <p:ph idx="1"/>
          </p:nvPr>
        </p:nvSpPr>
        <p:spPr>
          <a:xfrm>
            <a:off x="594519" y="1189038"/>
            <a:ext cx="11002962" cy="4987926"/>
          </a:xfrm>
        </p:spPr>
        <p:txBody>
          <a:bodyPr>
            <a:normAutofit/>
          </a:bodyPr>
          <a:lstStyle/>
          <a:p>
            <a:pPr algn="l"/>
            <a:r>
              <a:rPr lang="en-US" sz="2000" b="0" i="0" u="none" strike="noStrike" baseline="0" dirty="0">
                <a:solidFill>
                  <a:schemeClr val="accent2"/>
                </a:solidFill>
                <a:latin typeface="Verdana" panose="020B0604030504040204" pitchFamily="34" charset="0"/>
              </a:rPr>
              <a:t>A lesion of one </a:t>
            </a:r>
            <a:r>
              <a:rPr lang="en-US" sz="2000" b="1" i="0" u="none" strike="noStrike" baseline="0" dirty="0">
                <a:solidFill>
                  <a:schemeClr val="accent2"/>
                </a:solidFill>
                <a:latin typeface="Verdana" panose="020B0604030504040204" pitchFamily="34" charset="0"/>
              </a:rPr>
              <a:t>posterior spinal nerve </a:t>
            </a:r>
            <a:r>
              <a:rPr lang="en-US" sz="2000" b="0" i="0" u="none" strike="noStrike" baseline="0" dirty="0">
                <a:solidFill>
                  <a:schemeClr val="accent2"/>
                </a:solidFill>
                <a:latin typeface="Verdana" panose="020B0604030504040204" pitchFamily="34" charset="0"/>
              </a:rPr>
              <a:t>root will produce pain in the area of skin innervated by that root and in the muscles that receive their</a:t>
            </a:r>
            <a:r>
              <a:rPr lang="en-US" sz="2000" dirty="0">
                <a:solidFill>
                  <a:schemeClr val="accent2"/>
                </a:solidFill>
                <a:latin typeface="Verdana" panose="020B0604030504040204" pitchFamily="34" charset="0"/>
              </a:rPr>
              <a:t> </a:t>
            </a:r>
            <a:r>
              <a:rPr lang="en-US" sz="2000" b="0" i="0" u="none" strike="noStrike" baseline="0" dirty="0">
                <a:solidFill>
                  <a:schemeClr val="accent2"/>
                </a:solidFill>
                <a:latin typeface="Verdana" panose="020B0604030504040204" pitchFamily="34" charset="0"/>
              </a:rPr>
              <a:t>sensory nerve supply from that root.</a:t>
            </a:r>
          </a:p>
          <a:p>
            <a:pPr algn="l"/>
            <a:r>
              <a:rPr lang="en-US" sz="2000" b="0" i="0" u="none" strike="noStrike" baseline="0" dirty="0">
                <a:solidFill>
                  <a:schemeClr val="accent2"/>
                </a:solidFill>
                <a:latin typeface="Verdana" panose="020B0604030504040204" pitchFamily="34" charset="0"/>
              </a:rPr>
              <a:t>Movements of the vertebral column in the region of the lesion will heighten the pain and coughing and sneezing will also make it worse by raising the pressure within the </a:t>
            </a:r>
            <a:r>
              <a:rPr lang="en-GB" sz="2000" b="0" i="0" u="none" strike="noStrike" baseline="0" dirty="0">
                <a:solidFill>
                  <a:schemeClr val="accent2"/>
                </a:solidFill>
                <a:latin typeface="Verdana" panose="020B0604030504040204" pitchFamily="34" charset="0"/>
              </a:rPr>
              <a:t>vertebral canal.</a:t>
            </a:r>
            <a:endParaRPr lang="en-US" sz="2000" dirty="0">
              <a:solidFill>
                <a:schemeClr val="accent2"/>
              </a:solidFill>
              <a:latin typeface="Verdana" panose="020B0604030504040204" pitchFamily="34" charset="0"/>
            </a:endParaRPr>
          </a:p>
          <a:p>
            <a:pPr algn="l"/>
            <a:r>
              <a:rPr lang="en-US" sz="2000" b="0" i="0" u="none" strike="noStrike" baseline="0" dirty="0">
                <a:solidFill>
                  <a:schemeClr val="accent2"/>
                </a:solidFill>
                <a:latin typeface="Verdana" panose="020B0604030504040204" pitchFamily="34" charset="0"/>
              </a:rPr>
              <a:t>A lesion of an </a:t>
            </a:r>
            <a:r>
              <a:rPr lang="en-US" sz="2000" b="1" i="0" u="none" strike="noStrike" baseline="0" dirty="0">
                <a:solidFill>
                  <a:schemeClr val="accent2"/>
                </a:solidFill>
                <a:latin typeface="Verdana" panose="020B0604030504040204" pitchFamily="34" charset="0"/>
              </a:rPr>
              <a:t>anterior root </a:t>
            </a:r>
            <a:r>
              <a:rPr lang="en-US" sz="2000" b="0" i="0" u="none" strike="noStrike" baseline="0" dirty="0">
                <a:solidFill>
                  <a:schemeClr val="accent2"/>
                </a:solidFill>
                <a:latin typeface="Verdana" panose="020B0604030504040204" pitchFamily="34" charset="0"/>
              </a:rPr>
              <a:t>will result in paralysis of any muscle that is supplied exclusively by that root and partial paralysis of any muscle that is supplied partially by that root.</a:t>
            </a:r>
            <a:endParaRPr lang="en-GB" sz="3200" dirty="0">
              <a:solidFill>
                <a:schemeClr val="accent2"/>
              </a:solidFill>
            </a:endParaRPr>
          </a:p>
        </p:txBody>
      </p:sp>
      <p:sp>
        <p:nvSpPr>
          <p:cNvPr id="3" name="Title 2">
            <a:extLst>
              <a:ext uri="{FF2B5EF4-FFF2-40B4-BE49-F238E27FC236}">
                <a16:creationId xmlns:a16="http://schemas.microsoft.com/office/drawing/2014/main" id="{59072321-E396-2A8F-DFC7-686D271AB2D5}"/>
              </a:ext>
            </a:extLst>
          </p:cNvPr>
          <p:cNvSpPr>
            <a:spLocks noGrp="1"/>
          </p:cNvSpPr>
          <p:nvPr>
            <p:ph type="title"/>
          </p:nvPr>
        </p:nvSpPr>
        <p:spPr>
          <a:xfrm>
            <a:off x="594519" y="354562"/>
            <a:ext cx="11002962" cy="834475"/>
          </a:xfrm>
        </p:spPr>
        <p:txBody>
          <a:bodyPr>
            <a:normAutofit fontScale="90000"/>
          </a:bodyPr>
          <a:lstStyle/>
          <a:p>
            <a:r>
              <a:rPr lang="en-US" sz="3600" i="0" u="none" strike="noStrike" baseline="0" dirty="0">
                <a:solidFill>
                  <a:schemeClr val="bg1"/>
                </a:solidFill>
                <a:latin typeface="Verdana-Bold"/>
              </a:rPr>
              <a:t>L</a:t>
            </a:r>
            <a:r>
              <a:rPr lang="en-US" sz="3100" i="0" u="none" strike="noStrike" baseline="0" dirty="0">
                <a:solidFill>
                  <a:schemeClr val="bg1"/>
                </a:solidFill>
                <a:latin typeface="Verdana-Bold"/>
              </a:rPr>
              <a:t>esions of the Anterior and Posterior Nerve Roots</a:t>
            </a:r>
            <a:br>
              <a:rPr lang="en-US" sz="3100" i="0" u="none" strike="noStrike" baseline="0" dirty="0">
                <a:solidFill>
                  <a:schemeClr val="bg1"/>
                </a:solidFill>
                <a:latin typeface="Verdana-Bold"/>
              </a:rPr>
            </a:br>
            <a:endParaRPr lang="en-GB" dirty="0"/>
          </a:p>
        </p:txBody>
      </p:sp>
      <p:sp>
        <p:nvSpPr>
          <p:cNvPr id="4" name="Footer Placeholder 3">
            <a:extLst>
              <a:ext uri="{FF2B5EF4-FFF2-40B4-BE49-F238E27FC236}">
                <a16:creationId xmlns:a16="http://schemas.microsoft.com/office/drawing/2014/main" id="{3510B111-C65A-422F-433C-834BDCAF8ABB}"/>
              </a:ext>
            </a:extLst>
          </p:cNvPr>
          <p:cNvSpPr>
            <a:spLocks noGrp="1"/>
          </p:cNvSpPr>
          <p:nvPr>
            <p:ph type="ftr" sz="quarter" idx="10"/>
          </p:nvPr>
        </p:nvSpPr>
        <p:spPr/>
        <p:txBody>
          <a:bodyPr/>
          <a:lstStyle/>
          <a:p>
            <a:r>
              <a:rPr lang="en-US"/>
              <a:t>Add a Footer</a:t>
            </a:r>
            <a:endParaRPr lang="en-US" dirty="0"/>
          </a:p>
        </p:txBody>
      </p:sp>
      <p:sp>
        <p:nvSpPr>
          <p:cNvPr id="5" name="Slide Number Placeholder 4">
            <a:extLst>
              <a:ext uri="{FF2B5EF4-FFF2-40B4-BE49-F238E27FC236}">
                <a16:creationId xmlns:a16="http://schemas.microsoft.com/office/drawing/2014/main" id="{113DBD34-C76D-C482-57E8-F50C6F00EF8D}"/>
              </a:ext>
            </a:extLst>
          </p:cNvPr>
          <p:cNvSpPr>
            <a:spLocks noGrp="1"/>
          </p:cNvSpPr>
          <p:nvPr>
            <p:ph type="sldNum" sz="quarter" idx="11"/>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2546900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5321ED-5863-A154-4FEC-A48995F238ED}"/>
              </a:ext>
            </a:extLst>
          </p:cNvPr>
          <p:cNvSpPr>
            <a:spLocks noGrp="1"/>
          </p:cNvSpPr>
          <p:nvPr>
            <p:ph idx="1"/>
          </p:nvPr>
        </p:nvSpPr>
        <p:spPr/>
        <p:txBody>
          <a:bodyPr/>
          <a:lstStyle/>
          <a:p>
            <a:r>
              <a:rPr lang="en-US" sz="2000" dirty="0">
                <a:solidFill>
                  <a:schemeClr val="accent2"/>
                </a:solidFill>
                <a:latin typeface="Verdana" panose="020B0604030504040204" pitchFamily="34" charset="0"/>
              </a:rPr>
              <a:t>S</a:t>
            </a:r>
            <a:r>
              <a:rPr lang="en-US" sz="2000" b="0" i="0" u="none" strike="noStrike" baseline="0" dirty="0">
                <a:solidFill>
                  <a:schemeClr val="accent2"/>
                </a:solidFill>
                <a:latin typeface="Verdana" panose="020B0604030504040204" pitchFamily="34" charset="0"/>
              </a:rPr>
              <a:t>tabbing pains in the lower limbs</a:t>
            </a:r>
          </a:p>
          <a:p>
            <a:r>
              <a:rPr lang="en-US" sz="2000" dirty="0">
                <a:solidFill>
                  <a:schemeClr val="accent2"/>
                </a:solidFill>
                <a:latin typeface="Verdana" panose="020B0604030504040204" pitchFamily="34" charset="0"/>
              </a:rPr>
              <a:t>P</a:t>
            </a:r>
            <a:r>
              <a:rPr lang="en-US" sz="2000" b="0" i="0" u="none" strike="noStrike" baseline="0" dirty="0">
                <a:solidFill>
                  <a:schemeClr val="accent2"/>
                </a:solidFill>
                <a:latin typeface="Verdana" panose="020B0604030504040204" pitchFamily="34" charset="0"/>
              </a:rPr>
              <a:t>aresthesia, with numbness in the lower limbs</a:t>
            </a:r>
            <a:endParaRPr lang="en-US" sz="2000" dirty="0">
              <a:solidFill>
                <a:schemeClr val="accent2"/>
              </a:solidFill>
              <a:latin typeface="Verdana" panose="020B0604030504040204" pitchFamily="34" charset="0"/>
            </a:endParaRPr>
          </a:p>
          <a:p>
            <a:pPr algn="l"/>
            <a:r>
              <a:rPr lang="en-GB" sz="2000" dirty="0">
                <a:solidFill>
                  <a:schemeClr val="accent2"/>
                </a:solidFill>
                <a:latin typeface="Verdana" panose="020B0604030504040204" pitchFamily="34" charset="0"/>
              </a:rPr>
              <a:t>H</a:t>
            </a:r>
            <a:r>
              <a:rPr lang="en-GB" sz="2000" b="0" i="0" u="none" strike="noStrike" baseline="0" dirty="0">
                <a:solidFill>
                  <a:schemeClr val="accent2"/>
                </a:solidFill>
                <a:latin typeface="Verdana" panose="020B0604030504040204" pitchFamily="34" charset="0"/>
              </a:rPr>
              <a:t>ypersensitivity of the </a:t>
            </a:r>
            <a:r>
              <a:rPr lang="en-US" sz="2000" b="0" i="0" u="none" strike="noStrike" baseline="0" dirty="0">
                <a:solidFill>
                  <a:schemeClr val="accent2"/>
                </a:solidFill>
                <a:latin typeface="Verdana" panose="020B0604030504040204" pitchFamily="34" charset="0"/>
              </a:rPr>
              <a:t>skin to touch, heat, and cold</a:t>
            </a:r>
          </a:p>
          <a:p>
            <a:pPr algn="l"/>
            <a:r>
              <a:rPr lang="en-US" sz="2000" dirty="0">
                <a:solidFill>
                  <a:schemeClr val="accent2"/>
                </a:solidFill>
                <a:latin typeface="Verdana" panose="020B0604030504040204" pitchFamily="34" charset="0"/>
              </a:rPr>
              <a:t>L</a:t>
            </a:r>
            <a:r>
              <a:rPr lang="en-US" sz="2000" b="0" i="0" u="none" strike="noStrike" baseline="0" dirty="0">
                <a:solidFill>
                  <a:schemeClr val="accent2"/>
                </a:solidFill>
                <a:latin typeface="Verdana" panose="020B0604030504040204" pitchFamily="34" charset="0"/>
              </a:rPr>
              <a:t>oss of appreciation of posture or passive movements of the limbs, especially the legs</a:t>
            </a:r>
          </a:p>
          <a:p>
            <a:pPr algn="l"/>
            <a:r>
              <a:rPr lang="en-US" sz="2000" dirty="0">
                <a:solidFill>
                  <a:schemeClr val="accent2"/>
                </a:solidFill>
                <a:latin typeface="Verdana" panose="020B0604030504040204" pitchFamily="34" charset="0"/>
              </a:rPr>
              <a:t>A</a:t>
            </a:r>
            <a:r>
              <a:rPr lang="en-US" sz="2000" b="0" i="0" u="none" strike="noStrike" baseline="0" dirty="0">
                <a:solidFill>
                  <a:schemeClr val="accent2"/>
                </a:solidFill>
                <a:latin typeface="Verdana" panose="020B0604030504040204" pitchFamily="34" charset="0"/>
              </a:rPr>
              <a:t>taxia of the lower limbs</a:t>
            </a:r>
            <a:endParaRPr lang="en-US" sz="2000" dirty="0">
              <a:solidFill>
                <a:schemeClr val="accent2"/>
              </a:solidFill>
              <a:latin typeface="Verdana" panose="020B0604030504040204" pitchFamily="34" charset="0"/>
            </a:endParaRPr>
          </a:p>
          <a:p>
            <a:pPr algn="l"/>
            <a:r>
              <a:rPr lang="en-GB" sz="2000" b="0" i="0" u="none" strike="noStrike" baseline="0" dirty="0">
                <a:solidFill>
                  <a:schemeClr val="accent2"/>
                </a:solidFill>
                <a:latin typeface="Verdana" panose="020B0604030504040204" pitchFamily="34" charset="0"/>
              </a:rPr>
              <a:t>Hypotonia</a:t>
            </a:r>
            <a:endParaRPr lang="en-US" sz="2000" b="1" i="0" u="none" strike="noStrike" baseline="0" dirty="0">
              <a:solidFill>
                <a:schemeClr val="accent2"/>
              </a:solidFill>
              <a:latin typeface="Verdana" panose="020B0604030504040204" pitchFamily="34" charset="0"/>
            </a:endParaRPr>
          </a:p>
          <a:p>
            <a:pPr algn="l"/>
            <a:r>
              <a:rPr lang="en-GB" sz="2000" dirty="0">
                <a:solidFill>
                  <a:schemeClr val="accent2"/>
                </a:solidFill>
                <a:latin typeface="Verdana" panose="020B0604030504040204" pitchFamily="34" charset="0"/>
              </a:rPr>
              <a:t>L</a:t>
            </a:r>
            <a:r>
              <a:rPr lang="en-GB" sz="2000" b="0" i="0" u="none" strike="noStrike" baseline="0" dirty="0">
                <a:solidFill>
                  <a:schemeClr val="accent2"/>
                </a:solidFill>
                <a:latin typeface="Verdana" panose="020B0604030504040204" pitchFamily="34" charset="0"/>
              </a:rPr>
              <a:t>oss of tendon reflexes</a:t>
            </a:r>
            <a:endParaRPr lang="en-GB" b="1" dirty="0">
              <a:solidFill>
                <a:schemeClr val="accent2"/>
              </a:solidFill>
            </a:endParaRPr>
          </a:p>
        </p:txBody>
      </p:sp>
      <p:sp>
        <p:nvSpPr>
          <p:cNvPr id="3" name="Title 2">
            <a:extLst>
              <a:ext uri="{FF2B5EF4-FFF2-40B4-BE49-F238E27FC236}">
                <a16:creationId xmlns:a16="http://schemas.microsoft.com/office/drawing/2014/main" id="{59072321-E396-2A8F-DFC7-686D271AB2D5}"/>
              </a:ext>
            </a:extLst>
          </p:cNvPr>
          <p:cNvSpPr>
            <a:spLocks noGrp="1"/>
          </p:cNvSpPr>
          <p:nvPr>
            <p:ph type="title"/>
          </p:nvPr>
        </p:nvSpPr>
        <p:spPr/>
        <p:txBody>
          <a:bodyPr/>
          <a:lstStyle/>
          <a:p>
            <a:r>
              <a:rPr lang="en-GB" sz="3200" dirty="0" err="1">
                <a:latin typeface="Verdana-Bold"/>
              </a:rPr>
              <a:t>Tabes</a:t>
            </a:r>
            <a:r>
              <a:rPr lang="en-GB" sz="3200" dirty="0">
                <a:latin typeface="Verdana-Bold"/>
              </a:rPr>
              <a:t> Dorsalis</a:t>
            </a:r>
          </a:p>
        </p:txBody>
      </p:sp>
      <p:sp>
        <p:nvSpPr>
          <p:cNvPr id="4" name="Footer Placeholder 3">
            <a:extLst>
              <a:ext uri="{FF2B5EF4-FFF2-40B4-BE49-F238E27FC236}">
                <a16:creationId xmlns:a16="http://schemas.microsoft.com/office/drawing/2014/main" id="{3510B111-C65A-422F-433C-834BDCAF8ABB}"/>
              </a:ext>
            </a:extLst>
          </p:cNvPr>
          <p:cNvSpPr>
            <a:spLocks noGrp="1"/>
          </p:cNvSpPr>
          <p:nvPr>
            <p:ph type="ftr" sz="quarter" idx="10"/>
          </p:nvPr>
        </p:nvSpPr>
        <p:spPr/>
        <p:txBody>
          <a:bodyPr/>
          <a:lstStyle/>
          <a:p>
            <a:r>
              <a:rPr lang="en-US"/>
              <a:t>Add a Footer</a:t>
            </a:r>
            <a:endParaRPr lang="en-US" dirty="0"/>
          </a:p>
        </p:txBody>
      </p:sp>
      <p:sp>
        <p:nvSpPr>
          <p:cNvPr id="5" name="Slide Number Placeholder 4">
            <a:extLst>
              <a:ext uri="{FF2B5EF4-FFF2-40B4-BE49-F238E27FC236}">
                <a16:creationId xmlns:a16="http://schemas.microsoft.com/office/drawing/2014/main" id="{113DBD34-C76D-C482-57E8-F50C6F00EF8D}"/>
              </a:ext>
            </a:extLst>
          </p:cNvPr>
          <p:cNvSpPr>
            <a:spLocks noGrp="1"/>
          </p:cNvSpPr>
          <p:nvPr>
            <p:ph type="sldNum" sz="quarter" idx="11"/>
          </p:nvPr>
        </p:nvSpPr>
        <p:spPr/>
        <p:txBody>
          <a:bodyPr/>
          <a:lstStyle/>
          <a:p>
            <a:fld id="{8C2E478F-E849-4A8C-AF1F-CBCC78A7CBFA}" type="slidenum">
              <a:rPr lang="en-US" smtClean="0"/>
              <a:pPr/>
              <a:t>3</a:t>
            </a:fld>
            <a:endParaRPr lang="en-US" dirty="0"/>
          </a:p>
        </p:txBody>
      </p:sp>
    </p:spTree>
    <p:extLst>
      <p:ext uri="{BB962C8B-B14F-4D97-AF65-F5344CB8AC3E}">
        <p14:creationId xmlns:p14="http://schemas.microsoft.com/office/powerpoint/2010/main" val="2176379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5321ED-5863-A154-4FEC-A48995F238ED}"/>
              </a:ext>
            </a:extLst>
          </p:cNvPr>
          <p:cNvSpPr>
            <a:spLocks noGrp="1"/>
          </p:cNvSpPr>
          <p:nvPr>
            <p:ph idx="1"/>
          </p:nvPr>
        </p:nvSpPr>
        <p:spPr/>
        <p:txBody>
          <a:bodyPr>
            <a:normAutofit/>
          </a:bodyPr>
          <a:lstStyle/>
          <a:p>
            <a:pPr algn="l"/>
            <a:r>
              <a:rPr lang="en-US" sz="2000" b="0" i="0" u="none" strike="noStrike" baseline="0" dirty="0">
                <a:solidFill>
                  <a:schemeClr val="accent2"/>
                </a:solidFill>
                <a:latin typeface="Verdana" panose="020B0604030504040204" pitchFamily="34" charset="0"/>
              </a:rPr>
              <a:t>The injury is catastrophic since little, or no regeneration of the severed nerve tracts takes place and the individual is permanently disabled. </a:t>
            </a:r>
          </a:p>
          <a:p>
            <a:pPr algn="l"/>
            <a:r>
              <a:rPr lang="en-US" sz="2000" b="0" i="0" u="none" strike="noStrike" baseline="0" dirty="0">
                <a:solidFill>
                  <a:schemeClr val="accent2"/>
                </a:solidFill>
                <a:latin typeface="Verdana" panose="020B0604030504040204" pitchFamily="34" charset="0"/>
              </a:rPr>
              <a:t>Treatment has been restricted to anatomical realignment and stabilization of the vertebral column or decompression of the spinal cord.</a:t>
            </a:r>
          </a:p>
          <a:p>
            <a:pPr algn="l"/>
            <a:r>
              <a:rPr lang="en-US" sz="2000" b="0" i="0" u="none" strike="noStrike" baseline="0" dirty="0">
                <a:solidFill>
                  <a:schemeClr val="accent2"/>
                </a:solidFill>
                <a:latin typeface="Verdana" panose="020B0604030504040204" pitchFamily="34" charset="0"/>
              </a:rPr>
              <a:t> During the recovery process, the patient goes through intensive rehabilitation to optimize the remaining </a:t>
            </a:r>
            <a:r>
              <a:rPr lang="en-GB" sz="2000" b="0" i="0" u="none" strike="noStrike" baseline="0" dirty="0">
                <a:solidFill>
                  <a:schemeClr val="accent2"/>
                </a:solidFill>
                <a:latin typeface="Verdana" panose="020B0604030504040204" pitchFamily="34" charset="0"/>
              </a:rPr>
              <a:t>neurologic function.</a:t>
            </a:r>
            <a:endParaRPr lang="en-GB" sz="3200" dirty="0">
              <a:solidFill>
                <a:schemeClr val="accent2"/>
              </a:solidFill>
            </a:endParaRPr>
          </a:p>
        </p:txBody>
      </p:sp>
      <p:sp>
        <p:nvSpPr>
          <p:cNvPr id="3" name="Title 2">
            <a:extLst>
              <a:ext uri="{FF2B5EF4-FFF2-40B4-BE49-F238E27FC236}">
                <a16:creationId xmlns:a16="http://schemas.microsoft.com/office/drawing/2014/main" id="{59072321-E396-2A8F-DFC7-686D271AB2D5}"/>
              </a:ext>
            </a:extLst>
          </p:cNvPr>
          <p:cNvSpPr>
            <a:spLocks noGrp="1"/>
          </p:cNvSpPr>
          <p:nvPr>
            <p:ph type="title"/>
          </p:nvPr>
        </p:nvSpPr>
        <p:spPr/>
        <p:txBody>
          <a:bodyPr/>
          <a:lstStyle/>
          <a:p>
            <a:r>
              <a:rPr lang="en-GB" sz="3200" dirty="0">
                <a:latin typeface="Verdana-Bold"/>
              </a:rPr>
              <a:t>Spinal Cord Injuries</a:t>
            </a:r>
          </a:p>
        </p:txBody>
      </p:sp>
      <p:sp>
        <p:nvSpPr>
          <p:cNvPr id="4" name="Footer Placeholder 3">
            <a:extLst>
              <a:ext uri="{FF2B5EF4-FFF2-40B4-BE49-F238E27FC236}">
                <a16:creationId xmlns:a16="http://schemas.microsoft.com/office/drawing/2014/main" id="{3510B111-C65A-422F-433C-834BDCAF8ABB}"/>
              </a:ext>
            </a:extLst>
          </p:cNvPr>
          <p:cNvSpPr>
            <a:spLocks noGrp="1"/>
          </p:cNvSpPr>
          <p:nvPr>
            <p:ph type="ftr" sz="quarter" idx="10"/>
          </p:nvPr>
        </p:nvSpPr>
        <p:spPr/>
        <p:txBody>
          <a:bodyPr/>
          <a:lstStyle/>
          <a:p>
            <a:r>
              <a:rPr lang="en-US"/>
              <a:t>Add a Footer</a:t>
            </a:r>
            <a:endParaRPr lang="en-US" dirty="0"/>
          </a:p>
        </p:txBody>
      </p:sp>
      <p:sp>
        <p:nvSpPr>
          <p:cNvPr id="5" name="Slide Number Placeholder 4">
            <a:extLst>
              <a:ext uri="{FF2B5EF4-FFF2-40B4-BE49-F238E27FC236}">
                <a16:creationId xmlns:a16="http://schemas.microsoft.com/office/drawing/2014/main" id="{113DBD34-C76D-C482-57E8-F50C6F00EF8D}"/>
              </a:ext>
            </a:extLst>
          </p:cNvPr>
          <p:cNvSpPr>
            <a:spLocks noGrp="1"/>
          </p:cNvSpPr>
          <p:nvPr>
            <p:ph type="sldNum" sz="quarter" idx="11"/>
          </p:nvPr>
        </p:nvSpPr>
        <p:spPr/>
        <p:txBody>
          <a:bodyPr/>
          <a:lstStyle/>
          <a:p>
            <a:fld id="{8C2E478F-E849-4A8C-AF1F-CBCC78A7CBFA}" type="slidenum">
              <a:rPr lang="en-US" smtClean="0"/>
              <a:pPr/>
              <a:t>4</a:t>
            </a:fld>
            <a:endParaRPr lang="en-US" dirty="0"/>
          </a:p>
        </p:txBody>
      </p:sp>
    </p:spTree>
    <p:extLst>
      <p:ext uri="{BB962C8B-B14F-4D97-AF65-F5344CB8AC3E}">
        <p14:creationId xmlns:p14="http://schemas.microsoft.com/office/powerpoint/2010/main" val="1198562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5321ED-5863-A154-4FEC-A48995F238ED}"/>
              </a:ext>
            </a:extLst>
          </p:cNvPr>
          <p:cNvSpPr>
            <a:spLocks noGrp="1"/>
          </p:cNvSpPr>
          <p:nvPr>
            <p:ph idx="1"/>
          </p:nvPr>
        </p:nvSpPr>
        <p:spPr/>
        <p:txBody>
          <a:bodyPr>
            <a:normAutofit/>
          </a:bodyPr>
          <a:lstStyle/>
          <a:p>
            <a:r>
              <a:rPr lang="en-GB" sz="2400" b="0" i="0" u="none" strike="noStrike" baseline="0" dirty="0">
                <a:solidFill>
                  <a:schemeClr val="accent2"/>
                </a:solidFill>
                <a:latin typeface="Verdana" panose="020B0604030504040204" pitchFamily="34" charset="0"/>
              </a:rPr>
              <a:t>Extradural And Intradural CAUSES</a:t>
            </a:r>
          </a:p>
          <a:p>
            <a:pPr algn="l"/>
            <a:r>
              <a:rPr lang="en-US" sz="2000" b="0" i="0" u="none" strike="noStrike" baseline="0" dirty="0">
                <a:solidFill>
                  <a:schemeClr val="accent2"/>
                </a:solidFill>
                <a:latin typeface="Verdana" panose="020B0604030504040204" pitchFamily="34" charset="0"/>
              </a:rPr>
              <a:t>The clinical signs and symptoms are produced by an interference with the normal anatomical and physiologic functions of the spinal cord.</a:t>
            </a:r>
          </a:p>
          <a:p>
            <a:pPr algn="l"/>
            <a:r>
              <a:rPr lang="en-US" sz="2000" b="0" i="0" u="none" strike="noStrike" baseline="0" dirty="0">
                <a:solidFill>
                  <a:schemeClr val="accent2"/>
                </a:solidFill>
                <a:latin typeface="Verdana" panose="020B0604030504040204" pitchFamily="34" charset="0"/>
              </a:rPr>
              <a:t>Pressure on the spinal arteries causes ischemia of the spinal cord with degeneration of nerve cells and their </a:t>
            </a:r>
            <a:r>
              <a:rPr lang="en-US" sz="2000" b="0" i="0" u="none" strike="noStrike" baseline="0" dirty="0" err="1">
                <a:solidFill>
                  <a:schemeClr val="accent2"/>
                </a:solidFill>
                <a:latin typeface="Verdana" panose="020B0604030504040204" pitchFamily="34" charset="0"/>
              </a:rPr>
              <a:t>fibres</a:t>
            </a:r>
            <a:r>
              <a:rPr lang="en-US" sz="2000" b="0" i="0" u="none" strike="noStrike" baseline="0" dirty="0">
                <a:solidFill>
                  <a:schemeClr val="accent2"/>
                </a:solidFill>
                <a:latin typeface="Verdana" panose="020B0604030504040204" pitchFamily="34" charset="0"/>
              </a:rPr>
              <a:t>.</a:t>
            </a:r>
          </a:p>
          <a:p>
            <a:pPr algn="l"/>
            <a:r>
              <a:rPr lang="en-US" sz="2000" b="0" i="0" u="none" strike="noStrike" baseline="0" dirty="0">
                <a:solidFill>
                  <a:schemeClr val="accent2"/>
                </a:solidFill>
                <a:latin typeface="Verdana" panose="020B0604030504040204" pitchFamily="34" charset="0"/>
              </a:rPr>
              <a:t> Pressure on the spinal veins causes oedema of the spinal cord with interference in the function of the neurons.</a:t>
            </a:r>
          </a:p>
          <a:p>
            <a:pPr algn="l"/>
            <a:r>
              <a:rPr lang="en-US" sz="2000" b="0" i="0" u="none" strike="noStrike" baseline="0" dirty="0">
                <a:solidFill>
                  <a:schemeClr val="accent2"/>
                </a:solidFill>
                <a:latin typeface="Verdana" panose="020B0604030504040204" pitchFamily="34" charset="0"/>
              </a:rPr>
              <a:t> Finally, direct pressure on the white and grey matter of the spinal cord and the spinal nerve roots interferes with nerve conduction.</a:t>
            </a:r>
          </a:p>
          <a:p>
            <a:pPr algn="l"/>
            <a:r>
              <a:rPr lang="en-US" sz="2000" b="0" i="0" u="none" strike="noStrike" baseline="0" dirty="0">
                <a:solidFill>
                  <a:schemeClr val="accent2"/>
                </a:solidFill>
                <a:latin typeface="Verdana" panose="020B0604030504040204" pitchFamily="34" charset="0"/>
              </a:rPr>
              <a:t>At the same time, the circulation of the cerebrospinal fluid is obstructed, and the composition of the fluid changes below the level of </a:t>
            </a:r>
            <a:r>
              <a:rPr lang="en-GB" sz="2000" b="0" i="0" u="none" strike="noStrike" baseline="0" dirty="0">
                <a:solidFill>
                  <a:schemeClr val="accent2"/>
                </a:solidFill>
                <a:latin typeface="Verdana" panose="020B0604030504040204" pitchFamily="34" charset="0"/>
              </a:rPr>
              <a:t>obstruction.</a:t>
            </a:r>
            <a:endParaRPr lang="en-GB" sz="3600" dirty="0">
              <a:solidFill>
                <a:schemeClr val="accent2"/>
              </a:solidFill>
            </a:endParaRPr>
          </a:p>
        </p:txBody>
      </p:sp>
      <p:sp>
        <p:nvSpPr>
          <p:cNvPr id="3" name="Title 2">
            <a:extLst>
              <a:ext uri="{FF2B5EF4-FFF2-40B4-BE49-F238E27FC236}">
                <a16:creationId xmlns:a16="http://schemas.microsoft.com/office/drawing/2014/main" id="{59072321-E396-2A8F-DFC7-686D271AB2D5}"/>
              </a:ext>
            </a:extLst>
          </p:cNvPr>
          <p:cNvSpPr>
            <a:spLocks noGrp="1"/>
          </p:cNvSpPr>
          <p:nvPr>
            <p:ph type="title"/>
          </p:nvPr>
        </p:nvSpPr>
        <p:spPr/>
        <p:txBody>
          <a:bodyPr/>
          <a:lstStyle/>
          <a:p>
            <a:r>
              <a:rPr lang="en-US" sz="3600" i="0" u="none" strike="noStrike" baseline="0" dirty="0">
                <a:solidFill>
                  <a:schemeClr val="bg1"/>
                </a:solidFill>
                <a:latin typeface="Verdana-Bold"/>
              </a:rPr>
              <a:t>Chronic Compression of the Spinal Cord</a:t>
            </a:r>
            <a:endParaRPr lang="en-GB" dirty="0"/>
          </a:p>
        </p:txBody>
      </p:sp>
      <p:sp>
        <p:nvSpPr>
          <p:cNvPr id="4" name="Footer Placeholder 3">
            <a:extLst>
              <a:ext uri="{FF2B5EF4-FFF2-40B4-BE49-F238E27FC236}">
                <a16:creationId xmlns:a16="http://schemas.microsoft.com/office/drawing/2014/main" id="{3510B111-C65A-422F-433C-834BDCAF8ABB}"/>
              </a:ext>
            </a:extLst>
          </p:cNvPr>
          <p:cNvSpPr>
            <a:spLocks noGrp="1"/>
          </p:cNvSpPr>
          <p:nvPr>
            <p:ph type="ftr" sz="quarter" idx="10"/>
          </p:nvPr>
        </p:nvSpPr>
        <p:spPr/>
        <p:txBody>
          <a:bodyPr/>
          <a:lstStyle/>
          <a:p>
            <a:r>
              <a:rPr lang="en-US"/>
              <a:t>Add a Footer</a:t>
            </a:r>
            <a:endParaRPr lang="en-US" dirty="0"/>
          </a:p>
        </p:txBody>
      </p:sp>
      <p:sp>
        <p:nvSpPr>
          <p:cNvPr id="5" name="Slide Number Placeholder 4">
            <a:extLst>
              <a:ext uri="{FF2B5EF4-FFF2-40B4-BE49-F238E27FC236}">
                <a16:creationId xmlns:a16="http://schemas.microsoft.com/office/drawing/2014/main" id="{113DBD34-C76D-C482-57E8-F50C6F00EF8D}"/>
              </a:ext>
            </a:extLst>
          </p:cNvPr>
          <p:cNvSpPr>
            <a:spLocks noGrp="1"/>
          </p:cNvSpPr>
          <p:nvPr>
            <p:ph type="sldNum" sz="quarter" idx="11"/>
          </p:nvPr>
        </p:nvSpPr>
        <p:spPr/>
        <p:txBody>
          <a:bodyPr/>
          <a:lstStyle/>
          <a:p>
            <a:fld id="{8C2E478F-E849-4A8C-AF1F-CBCC78A7CBFA}" type="slidenum">
              <a:rPr lang="en-US" smtClean="0"/>
              <a:pPr/>
              <a:t>5</a:t>
            </a:fld>
            <a:endParaRPr lang="en-US" dirty="0"/>
          </a:p>
        </p:txBody>
      </p:sp>
    </p:spTree>
    <p:extLst>
      <p:ext uri="{BB962C8B-B14F-4D97-AF65-F5344CB8AC3E}">
        <p14:creationId xmlns:p14="http://schemas.microsoft.com/office/powerpoint/2010/main" val="3750380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5321ED-5863-A154-4FEC-A48995F238ED}"/>
              </a:ext>
            </a:extLst>
          </p:cNvPr>
          <p:cNvSpPr>
            <a:spLocks noGrp="1"/>
          </p:cNvSpPr>
          <p:nvPr>
            <p:ph idx="1"/>
          </p:nvPr>
        </p:nvSpPr>
        <p:spPr>
          <a:xfrm>
            <a:off x="594519" y="1403642"/>
            <a:ext cx="11002962" cy="4773321"/>
          </a:xfrm>
        </p:spPr>
        <p:txBody>
          <a:bodyPr>
            <a:normAutofit/>
          </a:bodyPr>
          <a:lstStyle/>
          <a:p>
            <a:pPr algn="l"/>
            <a:r>
              <a:rPr lang="en-US" sz="2000" b="0" i="0" u="none" strike="noStrike" baseline="0" dirty="0">
                <a:solidFill>
                  <a:schemeClr val="accent2"/>
                </a:solidFill>
                <a:latin typeface="Verdana" panose="020B0604030504040204" pitchFamily="34" charset="0"/>
              </a:rPr>
              <a:t>Spinal shock syndrome is a clinical condition that follows acute severe damage to the spinal cord. All cord functions below the level of the lesion become depressed or lost, and sensory impairment and flaccid paralysis occur.</a:t>
            </a:r>
          </a:p>
          <a:p>
            <a:pPr algn="l"/>
            <a:r>
              <a:rPr lang="en-US" sz="2000" b="0" i="0" u="none" strike="noStrike" baseline="0" dirty="0">
                <a:solidFill>
                  <a:schemeClr val="accent2"/>
                </a:solidFill>
                <a:latin typeface="Verdana" panose="020B0604030504040204" pitchFamily="34" charset="0"/>
              </a:rPr>
              <a:t>In most patients, the shock persists for less than 24 hours, whereas in others, it may persist for as long as 1 to 4 weeks. As the shock</a:t>
            </a:r>
          </a:p>
          <a:p>
            <a:pPr algn="l"/>
            <a:r>
              <a:rPr lang="en-US" sz="2000" b="0" i="0" u="none" strike="noStrike" baseline="0" dirty="0">
                <a:solidFill>
                  <a:schemeClr val="accent2"/>
                </a:solidFill>
                <a:latin typeface="Verdana" panose="020B0604030504040204" pitchFamily="34" charset="0"/>
              </a:rPr>
              <a:t>diminishes, the neurons regain their excitability and the effects of the upper motor neuron loss on the segments of the cord below the lesion, for example, spasticity and exaggerated reflexes will make their</a:t>
            </a:r>
            <a:r>
              <a:rPr lang="en-US" sz="2000" dirty="0">
                <a:solidFill>
                  <a:schemeClr val="accent2"/>
                </a:solidFill>
                <a:latin typeface="Verdana" panose="020B0604030504040204" pitchFamily="34" charset="0"/>
              </a:rPr>
              <a:t> </a:t>
            </a:r>
            <a:r>
              <a:rPr lang="en-GB" sz="2000" b="0" i="0" u="none" strike="noStrike" baseline="0" dirty="0">
                <a:solidFill>
                  <a:schemeClr val="accent2"/>
                </a:solidFill>
                <a:latin typeface="Verdana" panose="020B0604030504040204" pitchFamily="34" charset="0"/>
              </a:rPr>
              <a:t>appearance.</a:t>
            </a:r>
          </a:p>
        </p:txBody>
      </p:sp>
      <p:sp>
        <p:nvSpPr>
          <p:cNvPr id="3" name="Title 2">
            <a:extLst>
              <a:ext uri="{FF2B5EF4-FFF2-40B4-BE49-F238E27FC236}">
                <a16:creationId xmlns:a16="http://schemas.microsoft.com/office/drawing/2014/main" id="{59072321-E396-2A8F-DFC7-686D271AB2D5}"/>
              </a:ext>
            </a:extLst>
          </p:cNvPr>
          <p:cNvSpPr>
            <a:spLocks noGrp="1"/>
          </p:cNvSpPr>
          <p:nvPr>
            <p:ph type="title"/>
          </p:nvPr>
        </p:nvSpPr>
        <p:spPr>
          <a:xfrm>
            <a:off x="1250301" y="354563"/>
            <a:ext cx="10347179" cy="914400"/>
          </a:xfrm>
        </p:spPr>
        <p:txBody>
          <a:bodyPr>
            <a:normAutofit fontScale="90000"/>
          </a:bodyPr>
          <a:lstStyle/>
          <a:p>
            <a:r>
              <a:rPr lang="en-GB" sz="3600" i="0" u="none" strike="noStrike" baseline="0" dirty="0">
                <a:solidFill>
                  <a:schemeClr val="bg1"/>
                </a:solidFill>
                <a:latin typeface="Verdana-Bold"/>
              </a:rPr>
              <a:t>Spinal Shock Syndrome</a:t>
            </a:r>
            <a:br>
              <a:rPr lang="en-GB" sz="3600" i="0" u="none" strike="noStrike" baseline="0" dirty="0">
                <a:solidFill>
                  <a:schemeClr val="bg1"/>
                </a:solidFill>
                <a:latin typeface="Verdana-Bold"/>
              </a:rPr>
            </a:br>
            <a:endParaRPr lang="en-GB" dirty="0"/>
          </a:p>
        </p:txBody>
      </p:sp>
      <p:sp>
        <p:nvSpPr>
          <p:cNvPr id="4" name="Footer Placeholder 3">
            <a:extLst>
              <a:ext uri="{FF2B5EF4-FFF2-40B4-BE49-F238E27FC236}">
                <a16:creationId xmlns:a16="http://schemas.microsoft.com/office/drawing/2014/main" id="{3510B111-C65A-422F-433C-834BDCAF8ABB}"/>
              </a:ext>
            </a:extLst>
          </p:cNvPr>
          <p:cNvSpPr>
            <a:spLocks noGrp="1"/>
          </p:cNvSpPr>
          <p:nvPr>
            <p:ph type="ftr" sz="quarter" idx="10"/>
          </p:nvPr>
        </p:nvSpPr>
        <p:spPr/>
        <p:txBody>
          <a:bodyPr/>
          <a:lstStyle/>
          <a:p>
            <a:r>
              <a:rPr lang="en-US"/>
              <a:t>Add a Footer</a:t>
            </a:r>
            <a:endParaRPr lang="en-US" dirty="0"/>
          </a:p>
        </p:txBody>
      </p:sp>
      <p:sp>
        <p:nvSpPr>
          <p:cNvPr id="5" name="Slide Number Placeholder 4">
            <a:extLst>
              <a:ext uri="{FF2B5EF4-FFF2-40B4-BE49-F238E27FC236}">
                <a16:creationId xmlns:a16="http://schemas.microsoft.com/office/drawing/2014/main" id="{113DBD34-C76D-C482-57E8-F50C6F00EF8D}"/>
              </a:ext>
            </a:extLst>
          </p:cNvPr>
          <p:cNvSpPr>
            <a:spLocks noGrp="1"/>
          </p:cNvSpPr>
          <p:nvPr>
            <p:ph type="sldNum" sz="quarter" idx="11"/>
          </p:nvPr>
        </p:nvSpPr>
        <p:spPr/>
        <p:txBody>
          <a:bodyPr/>
          <a:lstStyle/>
          <a:p>
            <a:fld id="{8C2E478F-E849-4A8C-AF1F-CBCC78A7CBFA}" type="slidenum">
              <a:rPr lang="en-US" smtClean="0"/>
              <a:pPr/>
              <a:t>6</a:t>
            </a:fld>
            <a:endParaRPr lang="en-US" dirty="0"/>
          </a:p>
        </p:txBody>
      </p:sp>
    </p:spTree>
    <p:extLst>
      <p:ext uri="{BB962C8B-B14F-4D97-AF65-F5344CB8AC3E}">
        <p14:creationId xmlns:p14="http://schemas.microsoft.com/office/powerpoint/2010/main" val="1202477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5321ED-5863-A154-4FEC-A48995F238ED}"/>
              </a:ext>
            </a:extLst>
          </p:cNvPr>
          <p:cNvSpPr>
            <a:spLocks noGrp="1"/>
          </p:cNvSpPr>
          <p:nvPr>
            <p:ph idx="1"/>
          </p:nvPr>
        </p:nvSpPr>
        <p:spPr>
          <a:xfrm>
            <a:off x="594519" y="1189038"/>
            <a:ext cx="11002962" cy="4987926"/>
          </a:xfrm>
        </p:spPr>
        <p:txBody>
          <a:bodyPr>
            <a:normAutofit/>
          </a:bodyPr>
          <a:lstStyle/>
          <a:p>
            <a:pPr algn="l"/>
            <a:r>
              <a:rPr lang="en-US" sz="2000" b="0" i="0" u="none" strike="noStrike" baseline="0" dirty="0">
                <a:solidFill>
                  <a:schemeClr val="accent2"/>
                </a:solidFill>
                <a:latin typeface="Verdana" panose="020B0604030504040204" pitchFamily="34" charset="0"/>
              </a:rPr>
              <a:t>Complete cord transection syndrome results in complete loss of all sensibility and voluntary movement below the level of the lesion.</a:t>
            </a:r>
          </a:p>
          <a:p>
            <a:pPr algn="l"/>
            <a:r>
              <a:rPr lang="en-US" sz="2000" b="0" i="0" u="none" strike="noStrike" baseline="0" dirty="0">
                <a:solidFill>
                  <a:schemeClr val="accent2"/>
                </a:solidFill>
                <a:latin typeface="Verdana" panose="020B0604030504040204" pitchFamily="34" charset="0"/>
              </a:rPr>
              <a:t>It can be caused by fracture dislocation of the vertebral column, by a bullet or stab wound, or by an expanding </a:t>
            </a:r>
            <a:r>
              <a:rPr lang="en-US" sz="2000" b="0" i="0" u="none" strike="noStrike" baseline="0" dirty="0" err="1">
                <a:solidFill>
                  <a:schemeClr val="accent2"/>
                </a:solidFill>
                <a:latin typeface="Verdana" panose="020B0604030504040204" pitchFamily="34" charset="0"/>
              </a:rPr>
              <a:t>tumour</a:t>
            </a:r>
            <a:r>
              <a:rPr lang="en-US" sz="2000" b="0" i="0" u="none" strike="noStrike" baseline="0" dirty="0">
                <a:solidFill>
                  <a:schemeClr val="accent2"/>
                </a:solidFill>
                <a:latin typeface="Verdana" panose="020B0604030504040204" pitchFamily="34" charset="0"/>
              </a:rPr>
              <a:t>.</a:t>
            </a:r>
          </a:p>
          <a:p>
            <a:pPr algn="l"/>
            <a:r>
              <a:rPr lang="en-US" sz="2000" dirty="0">
                <a:solidFill>
                  <a:schemeClr val="accent2"/>
                </a:solidFill>
                <a:latin typeface="Verdana" panose="020B0604030504040204" pitchFamily="34" charset="0"/>
              </a:rPr>
              <a:t>CLINICAL FEATURES:</a:t>
            </a:r>
          </a:p>
          <a:p>
            <a:pPr algn="l"/>
            <a:r>
              <a:rPr lang="en-US" sz="2000" b="0" i="0" u="none" strike="noStrike" baseline="0" dirty="0">
                <a:solidFill>
                  <a:schemeClr val="accent2"/>
                </a:solidFill>
                <a:latin typeface="Verdana" panose="020B0604030504040204" pitchFamily="34" charset="0"/>
              </a:rPr>
              <a:t>Bilateral lower motor neuron paralysis and muscular atrophy in the </a:t>
            </a:r>
            <a:r>
              <a:rPr lang="en-GB" sz="2000" b="0" i="0" u="none" strike="noStrike" baseline="0" dirty="0">
                <a:solidFill>
                  <a:schemeClr val="accent2"/>
                </a:solidFill>
                <a:latin typeface="Verdana" panose="020B0604030504040204" pitchFamily="34" charset="0"/>
              </a:rPr>
              <a:t>segment of the lesion.</a:t>
            </a:r>
            <a:endParaRPr lang="en-US" sz="2000" b="0" i="0" u="none" strike="noStrike" baseline="0" dirty="0">
              <a:solidFill>
                <a:schemeClr val="accent2"/>
              </a:solidFill>
              <a:latin typeface="Verdana" panose="020B0604030504040204" pitchFamily="34" charset="0"/>
            </a:endParaRPr>
          </a:p>
          <a:p>
            <a:pPr algn="l"/>
            <a:r>
              <a:rPr lang="en-US" sz="2000" b="0" i="0" u="none" strike="noStrike" baseline="0" dirty="0">
                <a:solidFill>
                  <a:schemeClr val="accent2"/>
                </a:solidFill>
                <a:latin typeface="Verdana" panose="020B0604030504040204" pitchFamily="34" charset="0"/>
              </a:rPr>
              <a:t>Bilateral spastic paralysis below the level of the lesion.</a:t>
            </a:r>
            <a:endParaRPr lang="en-US" sz="2000" dirty="0">
              <a:solidFill>
                <a:schemeClr val="accent2"/>
              </a:solidFill>
              <a:latin typeface="Verdana" panose="020B0604030504040204" pitchFamily="34" charset="0"/>
            </a:endParaRPr>
          </a:p>
          <a:p>
            <a:pPr algn="l"/>
            <a:r>
              <a:rPr lang="en-US" sz="2000" b="0" i="0" u="none" strike="noStrike" baseline="0" dirty="0">
                <a:solidFill>
                  <a:schemeClr val="accent2"/>
                </a:solidFill>
                <a:latin typeface="Verdana" panose="020B0604030504040204" pitchFamily="34" charset="0"/>
              </a:rPr>
              <a:t>Bilateral loss of all sensations below the level of the lesion.</a:t>
            </a:r>
          </a:p>
          <a:p>
            <a:pPr algn="l"/>
            <a:r>
              <a:rPr lang="en-US" sz="2000" b="0" i="0" u="none" strike="noStrike" baseline="0" dirty="0">
                <a:solidFill>
                  <a:schemeClr val="accent2"/>
                </a:solidFill>
                <a:latin typeface="Verdana" panose="020B0604030504040204" pitchFamily="34" charset="0"/>
              </a:rPr>
              <a:t> The Bladder and bowel functions are no longer under voluntary control since all the descending autonomic </a:t>
            </a:r>
            <a:r>
              <a:rPr lang="en-US" sz="2000" b="0" i="0" u="none" strike="noStrike" baseline="0" dirty="0" err="1">
                <a:solidFill>
                  <a:schemeClr val="accent2"/>
                </a:solidFill>
                <a:latin typeface="Verdana" panose="020B0604030504040204" pitchFamily="34" charset="0"/>
              </a:rPr>
              <a:t>fibres</a:t>
            </a:r>
            <a:r>
              <a:rPr lang="en-US" sz="2000" b="0" i="0" u="none" strike="noStrike" baseline="0" dirty="0">
                <a:solidFill>
                  <a:schemeClr val="accent2"/>
                </a:solidFill>
                <a:latin typeface="Verdana" panose="020B0604030504040204" pitchFamily="34" charset="0"/>
              </a:rPr>
              <a:t> have been destroyed.</a:t>
            </a:r>
            <a:endParaRPr lang="en-GB" sz="3200" dirty="0">
              <a:solidFill>
                <a:schemeClr val="accent2"/>
              </a:solidFill>
            </a:endParaRPr>
          </a:p>
        </p:txBody>
      </p:sp>
      <p:sp>
        <p:nvSpPr>
          <p:cNvPr id="3" name="Title 2">
            <a:extLst>
              <a:ext uri="{FF2B5EF4-FFF2-40B4-BE49-F238E27FC236}">
                <a16:creationId xmlns:a16="http://schemas.microsoft.com/office/drawing/2014/main" id="{59072321-E396-2A8F-DFC7-686D271AB2D5}"/>
              </a:ext>
            </a:extLst>
          </p:cNvPr>
          <p:cNvSpPr>
            <a:spLocks noGrp="1"/>
          </p:cNvSpPr>
          <p:nvPr>
            <p:ph type="title"/>
          </p:nvPr>
        </p:nvSpPr>
        <p:spPr>
          <a:xfrm>
            <a:off x="594519" y="447868"/>
            <a:ext cx="11002962" cy="741169"/>
          </a:xfrm>
        </p:spPr>
        <p:txBody>
          <a:bodyPr>
            <a:normAutofit fontScale="90000"/>
          </a:bodyPr>
          <a:lstStyle/>
          <a:p>
            <a:r>
              <a:rPr lang="en-GB" sz="3600" i="0" u="none" strike="noStrike" baseline="0" dirty="0">
                <a:solidFill>
                  <a:schemeClr val="bg1"/>
                </a:solidFill>
                <a:latin typeface="Verdana-Bold"/>
              </a:rPr>
              <a:t>Complete Cord Transection Syndrome</a:t>
            </a:r>
            <a:br>
              <a:rPr lang="en-US" sz="3200" dirty="0">
                <a:solidFill>
                  <a:schemeClr val="bg1"/>
                </a:solidFill>
                <a:latin typeface="Verdana" panose="020B0604030504040204" pitchFamily="34" charset="0"/>
              </a:rPr>
            </a:br>
            <a:endParaRPr lang="en-GB" dirty="0"/>
          </a:p>
        </p:txBody>
      </p:sp>
      <p:sp>
        <p:nvSpPr>
          <p:cNvPr id="4" name="Footer Placeholder 3">
            <a:extLst>
              <a:ext uri="{FF2B5EF4-FFF2-40B4-BE49-F238E27FC236}">
                <a16:creationId xmlns:a16="http://schemas.microsoft.com/office/drawing/2014/main" id="{3510B111-C65A-422F-433C-834BDCAF8ABB}"/>
              </a:ext>
            </a:extLst>
          </p:cNvPr>
          <p:cNvSpPr>
            <a:spLocks noGrp="1"/>
          </p:cNvSpPr>
          <p:nvPr>
            <p:ph type="ftr" sz="quarter" idx="10"/>
          </p:nvPr>
        </p:nvSpPr>
        <p:spPr/>
        <p:txBody>
          <a:bodyPr/>
          <a:lstStyle/>
          <a:p>
            <a:r>
              <a:rPr lang="en-US"/>
              <a:t>Add a Footer</a:t>
            </a:r>
            <a:endParaRPr lang="en-US" dirty="0"/>
          </a:p>
        </p:txBody>
      </p:sp>
      <p:sp>
        <p:nvSpPr>
          <p:cNvPr id="5" name="Slide Number Placeholder 4">
            <a:extLst>
              <a:ext uri="{FF2B5EF4-FFF2-40B4-BE49-F238E27FC236}">
                <a16:creationId xmlns:a16="http://schemas.microsoft.com/office/drawing/2014/main" id="{113DBD34-C76D-C482-57E8-F50C6F00EF8D}"/>
              </a:ext>
            </a:extLst>
          </p:cNvPr>
          <p:cNvSpPr>
            <a:spLocks noGrp="1"/>
          </p:cNvSpPr>
          <p:nvPr>
            <p:ph type="sldNum" sz="quarter" idx="11"/>
          </p:nvPr>
        </p:nvSpPr>
        <p:spPr/>
        <p:txBody>
          <a:bodyPr/>
          <a:lstStyle/>
          <a:p>
            <a:fld id="{8C2E478F-E849-4A8C-AF1F-CBCC78A7CBFA}" type="slidenum">
              <a:rPr lang="en-US" smtClean="0"/>
              <a:pPr/>
              <a:t>7</a:t>
            </a:fld>
            <a:endParaRPr lang="en-US" dirty="0"/>
          </a:p>
        </p:txBody>
      </p:sp>
    </p:spTree>
    <p:extLst>
      <p:ext uri="{BB962C8B-B14F-4D97-AF65-F5344CB8AC3E}">
        <p14:creationId xmlns:p14="http://schemas.microsoft.com/office/powerpoint/2010/main" val="2809975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5321ED-5863-A154-4FEC-A48995F238ED}"/>
              </a:ext>
            </a:extLst>
          </p:cNvPr>
          <p:cNvSpPr>
            <a:spLocks noGrp="1"/>
          </p:cNvSpPr>
          <p:nvPr>
            <p:ph idx="1"/>
          </p:nvPr>
        </p:nvSpPr>
        <p:spPr/>
        <p:txBody>
          <a:bodyPr>
            <a:normAutofit/>
          </a:bodyPr>
          <a:lstStyle/>
          <a:p>
            <a:pPr algn="l">
              <a:lnSpc>
                <a:spcPct val="150000"/>
              </a:lnSpc>
            </a:pPr>
            <a:r>
              <a:rPr lang="en-US" sz="2000" b="0" i="0" u="none" strike="noStrike" baseline="0" dirty="0">
                <a:solidFill>
                  <a:schemeClr val="accent2"/>
                </a:solidFill>
                <a:latin typeface="Verdana" panose="020B0604030504040204" pitchFamily="34" charset="0"/>
              </a:rPr>
              <a:t>Anterior cord syndrome can be caused by cord contusion during vertebral fracture or dislocation, from injury to the anterior spinal artery or its feeder arteries with resultant ischemia of the cord, or by a </a:t>
            </a:r>
            <a:r>
              <a:rPr lang="en-GB" sz="2000" b="0" i="0" u="none" strike="noStrike" baseline="0" dirty="0">
                <a:solidFill>
                  <a:schemeClr val="accent2"/>
                </a:solidFill>
                <a:latin typeface="Verdana" panose="020B0604030504040204" pitchFamily="34" charset="0"/>
              </a:rPr>
              <a:t>herniated intervertebral disc.</a:t>
            </a:r>
          </a:p>
          <a:p>
            <a:pPr algn="l">
              <a:lnSpc>
                <a:spcPct val="150000"/>
              </a:lnSpc>
            </a:pPr>
            <a:r>
              <a:rPr lang="en-GB" sz="1800" b="1" i="0" u="none" strike="noStrike" baseline="0" dirty="0">
                <a:solidFill>
                  <a:schemeClr val="accent2"/>
                </a:solidFill>
                <a:latin typeface="Verdana" panose="020B0604030504040204" pitchFamily="34" charset="0"/>
              </a:rPr>
              <a:t>CLINICAL FEATURES</a:t>
            </a:r>
          </a:p>
          <a:p>
            <a:pPr algn="l">
              <a:lnSpc>
                <a:spcPct val="150000"/>
              </a:lnSpc>
            </a:pPr>
            <a:r>
              <a:rPr lang="en-US" sz="1800" b="0" i="0" u="none" strike="noStrike" baseline="0" dirty="0">
                <a:solidFill>
                  <a:schemeClr val="accent2"/>
                </a:solidFill>
                <a:latin typeface="Verdana" panose="020B0604030504040204" pitchFamily="34" charset="0"/>
              </a:rPr>
              <a:t>Bilateral lower motor neuron paralysis in the segment of the lesion and muscular atrophy. </a:t>
            </a:r>
          </a:p>
          <a:p>
            <a:pPr algn="l">
              <a:lnSpc>
                <a:spcPct val="150000"/>
              </a:lnSpc>
            </a:pPr>
            <a:r>
              <a:rPr lang="en-US" sz="1800" b="0" i="0" u="none" strike="noStrike" baseline="0" dirty="0">
                <a:solidFill>
                  <a:schemeClr val="accent2"/>
                </a:solidFill>
                <a:latin typeface="Verdana" panose="020B0604030504040204" pitchFamily="34" charset="0"/>
              </a:rPr>
              <a:t>Bilateral spastic paralysis below the level of the lesion.</a:t>
            </a:r>
          </a:p>
          <a:p>
            <a:pPr algn="l">
              <a:lnSpc>
                <a:spcPct val="150000"/>
              </a:lnSpc>
            </a:pPr>
            <a:r>
              <a:rPr lang="en-US" sz="1800" b="0" i="0" u="none" strike="noStrike" baseline="0" dirty="0">
                <a:solidFill>
                  <a:schemeClr val="accent2"/>
                </a:solidFill>
                <a:latin typeface="Verdana" panose="020B0604030504040204" pitchFamily="34" charset="0"/>
              </a:rPr>
              <a:t>Bilateral loss of pain, temperature, and light touch sensations below the level of the lesion.</a:t>
            </a:r>
          </a:p>
          <a:p>
            <a:pPr algn="l">
              <a:lnSpc>
                <a:spcPct val="150000"/>
              </a:lnSpc>
            </a:pPr>
            <a:r>
              <a:rPr lang="en-US" sz="1800" b="0" i="0" u="none" strike="noStrike" baseline="0" dirty="0">
                <a:solidFill>
                  <a:schemeClr val="accent2"/>
                </a:solidFill>
                <a:latin typeface="Verdana" panose="020B0604030504040204" pitchFamily="34" charset="0"/>
              </a:rPr>
              <a:t>Tactile discrimination and vibratory and proprioceptive sensations are preserved because the posterior white columns on both sides are </a:t>
            </a:r>
            <a:r>
              <a:rPr lang="en-GB" sz="1800" b="0" i="0" u="none" strike="noStrike" baseline="0" dirty="0">
                <a:solidFill>
                  <a:schemeClr val="accent2"/>
                </a:solidFill>
                <a:latin typeface="Verdana" panose="020B0604030504040204" pitchFamily="34" charset="0"/>
              </a:rPr>
              <a:t>undamaged.</a:t>
            </a:r>
            <a:endParaRPr lang="en-GB" sz="3200" dirty="0">
              <a:solidFill>
                <a:schemeClr val="accent2"/>
              </a:solidFill>
            </a:endParaRPr>
          </a:p>
        </p:txBody>
      </p:sp>
      <p:sp>
        <p:nvSpPr>
          <p:cNvPr id="3" name="Title 2">
            <a:extLst>
              <a:ext uri="{FF2B5EF4-FFF2-40B4-BE49-F238E27FC236}">
                <a16:creationId xmlns:a16="http://schemas.microsoft.com/office/drawing/2014/main" id="{59072321-E396-2A8F-DFC7-686D271AB2D5}"/>
              </a:ext>
            </a:extLst>
          </p:cNvPr>
          <p:cNvSpPr>
            <a:spLocks noGrp="1"/>
          </p:cNvSpPr>
          <p:nvPr>
            <p:ph type="title"/>
          </p:nvPr>
        </p:nvSpPr>
        <p:spPr>
          <a:xfrm>
            <a:off x="594519" y="289248"/>
            <a:ext cx="11002962" cy="899789"/>
          </a:xfrm>
        </p:spPr>
        <p:txBody>
          <a:bodyPr>
            <a:normAutofit fontScale="90000"/>
          </a:bodyPr>
          <a:lstStyle/>
          <a:p>
            <a:r>
              <a:rPr lang="en-GB" sz="3600" i="0" u="none" strike="noStrike" baseline="0" dirty="0">
                <a:solidFill>
                  <a:schemeClr val="bg1"/>
                </a:solidFill>
                <a:latin typeface="Verdana-Bold"/>
              </a:rPr>
              <a:t>Anterior Cord Syndrome</a:t>
            </a:r>
            <a:br>
              <a:rPr lang="en-GB" sz="3600" i="0" u="none" strike="noStrike" baseline="0" dirty="0">
                <a:solidFill>
                  <a:schemeClr val="bg1"/>
                </a:solidFill>
                <a:latin typeface="Verdana-Bold"/>
              </a:rPr>
            </a:br>
            <a:endParaRPr lang="en-GB" dirty="0"/>
          </a:p>
        </p:txBody>
      </p:sp>
      <p:sp>
        <p:nvSpPr>
          <p:cNvPr id="4" name="Footer Placeholder 3">
            <a:extLst>
              <a:ext uri="{FF2B5EF4-FFF2-40B4-BE49-F238E27FC236}">
                <a16:creationId xmlns:a16="http://schemas.microsoft.com/office/drawing/2014/main" id="{3510B111-C65A-422F-433C-834BDCAF8ABB}"/>
              </a:ext>
            </a:extLst>
          </p:cNvPr>
          <p:cNvSpPr>
            <a:spLocks noGrp="1"/>
          </p:cNvSpPr>
          <p:nvPr>
            <p:ph type="ftr" sz="quarter" idx="10"/>
          </p:nvPr>
        </p:nvSpPr>
        <p:spPr/>
        <p:txBody>
          <a:bodyPr/>
          <a:lstStyle/>
          <a:p>
            <a:r>
              <a:rPr lang="en-US"/>
              <a:t>Add a Footer</a:t>
            </a:r>
            <a:endParaRPr lang="en-US" dirty="0"/>
          </a:p>
        </p:txBody>
      </p:sp>
      <p:sp>
        <p:nvSpPr>
          <p:cNvPr id="5" name="Slide Number Placeholder 4">
            <a:extLst>
              <a:ext uri="{FF2B5EF4-FFF2-40B4-BE49-F238E27FC236}">
                <a16:creationId xmlns:a16="http://schemas.microsoft.com/office/drawing/2014/main" id="{113DBD34-C76D-C482-57E8-F50C6F00EF8D}"/>
              </a:ext>
            </a:extLst>
          </p:cNvPr>
          <p:cNvSpPr>
            <a:spLocks noGrp="1"/>
          </p:cNvSpPr>
          <p:nvPr>
            <p:ph type="sldNum" sz="quarter" idx="11"/>
          </p:nvPr>
        </p:nvSpPr>
        <p:spPr/>
        <p:txBody>
          <a:bodyPr/>
          <a:lstStyle/>
          <a:p>
            <a:fld id="{8C2E478F-E849-4A8C-AF1F-CBCC78A7CBFA}" type="slidenum">
              <a:rPr lang="en-US" smtClean="0"/>
              <a:pPr/>
              <a:t>8</a:t>
            </a:fld>
            <a:endParaRPr lang="en-US" dirty="0"/>
          </a:p>
        </p:txBody>
      </p:sp>
    </p:spTree>
    <p:extLst>
      <p:ext uri="{BB962C8B-B14F-4D97-AF65-F5344CB8AC3E}">
        <p14:creationId xmlns:p14="http://schemas.microsoft.com/office/powerpoint/2010/main" val="2033879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5321ED-5863-A154-4FEC-A48995F238ED}"/>
              </a:ext>
            </a:extLst>
          </p:cNvPr>
          <p:cNvSpPr>
            <a:spLocks noGrp="1"/>
          </p:cNvSpPr>
          <p:nvPr>
            <p:ph idx="1"/>
          </p:nvPr>
        </p:nvSpPr>
        <p:spPr/>
        <p:txBody>
          <a:bodyPr/>
          <a:lstStyle/>
          <a:p>
            <a:pPr algn="l"/>
            <a:r>
              <a:rPr lang="en-US" sz="1800" b="0" i="0" u="none" strike="noStrike" baseline="0" dirty="0">
                <a:solidFill>
                  <a:schemeClr val="accent2"/>
                </a:solidFill>
                <a:latin typeface="Verdana" panose="020B0604030504040204" pitchFamily="34" charset="0"/>
              </a:rPr>
              <a:t>Central cord syndrome is most often caused by hyperextension of the cervical region of the spine.</a:t>
            </a:r>
          </a:p>
          <a:p>
            <a:pPr algn="l"/>
            <a:r>
              <a:rPr lang="en-US" sz="1800" b="0" i="0" u="none" strike="noStrike" baseline="0" dirty="0">
                <a:solidFill>
                  <a:schemeClr val="accent2"/>
                </a:solidFill>
                <a:latin typeface="Verdana" panose="020B0604030504040204" pitchFamily="34" charset="0"/>
              </a:rPr>
              <a:t> The cord is pressed on anteriorly by the vertebral bodies and posteriorly by the ligamentum flavum, causing damage to the central region of the spinal </a:t>
            </a:r>
            <a:r>
              <a:rPr lang="en-GB" sz="1800" b="0" i="0" u="none" strike="noStrike" baseline="0" dirty="0">
                <a:solidFill>
                  <a:schemeClr val="accent2"/>
                </a:solidFill>
                <a:latin typeface="Verdana" panose="020B0604030504040204" pitchFamily="34" charset="0"/>
              </a:rPr>
              <a:t>cord.</a:t>
            </a:r>
          </a:p>
          <a:p>
            <a:pPr algn="l"/>
            <a:endParaRPr lang="en-GB" sz="1800" dirty="0">
              <a:solidFill>
                <a:schemeClr val="accent2"/>
              </a:solidFill>
              <a:latin typeface="Verdana" panose="020B0604030504040204" pitchFamily="34" charset="0"/>
            </a:endParaRPr>
          </a:p>
          <a:p>
            <a:pPr algn="l"/>
            <a:r>
              <a:rPr lang="en-GB" sz="1800" b="1" i="0" u="none" strike="noStrike" baseline="0" dirty="0">
                <a:solidFill>
                  <a:schemeClr val="accent2"/>
                </a:solidFill>
                <a:latin typeface="Verdana" panose="020B0604030504040204" pitchFamily="34" charset="0"/>
              </a:rPr>
              <a:t>Clinical features:</a:t>
            </a:r>
          </a:p>
          <a:p>
            <a:pPr algn="l"/>
            <a:r>
              <a:rPr lang="en-US" sz="1800" b="0" i="0" u="none" strike="noStrike" baseline="0" dirty="0">
                <a:solidFill>
                  <a:schemeClr val="accent2"/>
                </a:solidFill>
                <a:latin typeface="Verdana" panose="020B0604030504040204" pitchFamily="34" charset="0"/>
              </a:rPr>
              <a:t>Bilateral lower motor neuron paralysis in the segment of the lesion </a:t>
            </a:r>
            <a:r>
              <a:rPr lang="en-GB" sz="1800" b="0" i="0" u="none" strike="noStrike" baseline="0" dirty="0">
                <a:solidFill>
                  <a:schemeClr val="accent2"/>
                </a:solidFill>
                <a:latin typeface="Verdana" panose="020B0604030504040204" pitchFamily="34" charset="0"/>
              </a:rPr>
              <a:t>and muscular atrophy.</a:t>
            </a:r>
            <a:endParaRPr lang="en-GB" sz="1800" b="1" dirty="0">
              <a:solidFill>
                <a:schemeClr val="accent2"/>
              </a:solidFill>
              <a:latin typeface="Verdana" panose="020B0604030504040204" pitchFamily="34" charset="0"/>
            </a:endParaRPr>
          </a:p>
          <a:p>
            <a:pPr algn="l"/>
            <a:r>
              <a:rPr lang="en-US" sz="1800" b="0" i="0" u="none" strike="noStrike" baseline="0" dirty="0">
                <a:solidFill>
                  <a:schemeClr val="accent2"/>
                </a:solidFill>
                <a:latin typeface="Verdana" panose="020B0604030504040204" pitchFamily="34" charset="0"/>
              </a:rPr>
              <a:t>Bilateral spastic paralysis below the level of the lesion</a:t>
            </a:r>
          </a:p>
          <a:p>
            <a:pPr algn="l"/>
            <a:r>
              <a:rPr lang="en-US" sz="1800" b="0" i="0" u="none" strike="noStrike" baseline="0" dirty="0">
                <a:solidFill>
                  <a:schemeClr val="accent2"/>
                </a:solidFill>
                <a:latin typeface="Verdana" panose="020B0604030504040204" pitchFamily="34" charset="0"/>
              </a:rPr>
              <a:t>Bilateral loss of pain, temperature, light touch, and pressure sensations below the level of the lesion</a:t>
            </a:r>
          </a:p>
          <a:p>
            <a:pPr algn="l"/>
            <a:endParaRPr lang="en-GB" b="1" dirty="0">
              <a:solidFill>
                <a:schemeClr val="accent2"/>
              </a:solidFill>
            </a:endParaRPr>
          </a:p>
        </p:txBody>
      </p:sp>
      <p:sp>
        <p:nvSpPr>
          <p:cNvPr id="3" name="Title 2">
            <a:extLst>
              <a:ext uri="{FF2B5EF4-FFF2-40B4-BE49-F238E27FC236}">
                <a16:creationId xmlns:a16="http://schemas.microsoft.com/office/drawing/2014/main" id="{59072321-E396-2A8F-DFC7-686D271AB2D5}"/>
              </a:ext>
            </a:extLst>
          </p:cNvPr>
          <p:cNvSpPr>
            <a:spLocks noGrp="1"/>
          </p:cNvSpPr>
          <p:nvPr>
            <p:ph type="title"/>
          </p:nvPr>
        </p:nvSpPr>
        <p:spPr>
          <a:xfrm>
            <a:off x="594519" y="167950"/>
            <a:ext cx="11002962" cy="1021087"/>
          </a:xfrm>
        </p:spPr>
        <p:txBody>
          <a:bodyPr>
            <a:normAutofit fontScale="90000"/>
          </a:bodyPr>
          <a:lstStyle/>
          <a:p>
            <a:r>
              <a:rPr lang="en-GB" sz="3600" i="0" u="none" strike="noStrike" baseline="0" dirty="0">
                <a:solidFill>
                  <a:schemeClr val="bg1"/>
                </a:solidFill>
                <a:latin typeface="Verdana-Bold"/>
              </a:rPr>
              <a:t>Central Cord Syndrome</a:t>
            </a:r>
            <a:br>
              <a:rPr lang="en-GB" sz="3600" i="0" u="none" strike="noStrike" baseline="0" dirty="0">
                <a:solidFill>
                  <a:schemeClr val="bg1"/>
                </a:solidFill>
                <a:latin typeface="Verdana-Bold"/>
              </a:rPr>
            </a:br>
            <a:endParaRPr lang="en-GB" dirty="0"/>
          </a:p>
        </p:txBody>
      </p:sp>
      <p:sp>
        <p:nvSpPr>
          <p:cNvPr id="4" name="Footer Placeholder 3">
            <a:extLst>
              <a:ext uri="{FF2B5EF4-FFF2-40B4-BE49-F238E27FC236}">
                <a16:creationId xmlns:a16="http://schemas.microsoft.com/office/drawing/2014/main" id="{3510B111-C65A-422F-433C-834BDCAF8ABB}"/>
              </a:ext>
            </a:extLst>
          </p:cNvPr>
          <p:cNvSpPr>
            <a:spLocks noGrp="1"/>
          </p:cNvSpPr>
          <p:nvPr>
            <p:ph type="ftr" sz="quarter" idx="10"/>
          </p:nvPr>
        </p:nvSpPr>
        <p:spPr/>
        <p:txBody>
          <a:bodyPr/>
          <a:lstStyle/>
          <a:p>
            <a:r>
              <a:rPr lang="en-US"/>
              <a:t>Add a Footer</a:t>
            </a:r>
            <a:endParaRPr lang="en-US" dirty="0"/>
          </a:p>
        </p:txBody>
      </p:sp>
      <p:sp>
        <p:nvSpPr>
          <p:cNvPr id="5" name="Slide Number Placeholder 4">
            <a:extLst>
              <a:ext uri="{FF2B5EF4-FFF2-40B4-BE49-F238E27FC236}">
                <a16:creationId xmlns:a16="http://schemas.microsoft.com/office/drawing/2014/main" id="{113DBD34-C76D-C482-57E8-F50C6F00EF8D}"/>
              </a:ext>
            </a:extLst>
          </p:cNvPr>
          <p:cNvSpPr>
            <a:spLocks noGrp="1"/>
          </p:cNvSpPr>
          <p:nvPr>
            <p:ph type="sldNum" sz="quarter" idx="11"/>
          </p:nvPr>
        </p:nvSpPr>
        <p:spPr/>
        <p:txBody>
          <a:bodyPr/>
          <a:lstStyle/>
          <a:p>
            <a:fld id="{8C2E478F-E849-4A8C-AF1F-CBCC78A7CBFA}" type="slidenum">
              <a:rPr lang="en-US" smtClean="0"/>
              <a:pPr/>
              <a:t>9</a:t>
            </a:fld>
            <a:endParaRPr lang="en-US" dirty="0"/>
          </a:p>
        </p:txBody>
      </p:sp>
    </p:spTree>
    <p:extLst>
      <p:ext uri="{BB962C8B-B14F-4D97-AF65-F5344CB8AC3E}">
        <p14:creationId xmlns:p14="http://schemas.microsoft.com/office/powerpoint/2010/main" val="416385454"/>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5">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357351_Dark modernist presentation_mlw -v2" id="{02C8D846-7DC8-4EFF-94D8-823DF779E3A7}" vid="{402D83F6-A512-43E7-B905-390BB489C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7f9b5e87859ce6d7eedbdc6e4e4205c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5e0075ee7624d6a846e01eb6183742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A0F1FB-B1B3-48EC-BFEE-FC0094A34C28}">
  <ds:schemaRefs>
    <ds:schemaRef ds:uri="http://schemas.microsoft.com/sharepoint/v3/contenttype/forms"/>
  </ds:schemaRefs>
</ds:datastoreItem>
</file>

<file path=customXml/itemProps2.xml><?xml version="1.0" encoding="utf-8"?>
<ds:datastoreItem xmlns:ds="http://schemas.openxmlformats.org/officeDocument/2006/customXml" ds:itemID="{471340EA-4D3D-470F-B5D6-C0F623079401}">
  <ds:schemaRefs>
    <ds:schemaRef ds:uri="71af3243-3dd4-4a8d-8c0d-dd76da1f02a5"/>
    <ds:schemaRef ds:uri="http://purl.org/dc/elements/1.1/"/>
    <ds:schemaRef ds:uri="http://schemas.microsoft.com/office/infopath/2007/PartnerControls"/>
    <ds:schemaRef ds:uri="http://purl.org/dc/dcmitype/"/>
    <ds:schemaRef ds:uri="http://www.w3.org/XML/1998/namespace"/>
    <ds:schemaRef ds:uri="http://purl.org/dc/terms/"/>
    <ds:schemaRef ds:uri="http://schemas.microsoft.com/office/2006/documentManagement/types"/>
    <ds:schemaRef ds:uri="http://schemas.microsoft.com/office/2006/metadata/properties"/>
    <ds:schemaRef ds:uri="http://schemas.openxmlformats.org/package/2006/metadata/core-properties"/>
    <ds:schemaRef ds:uri="16c05727-aa75-4e4a-9b5f-8a80a1165891"/>
  </ds:schemaRefs>
</ds:datastoreItem>
</file>

<file path=customXml/itemProps3.xml><?xml version="1.0" encoding="utf-8"?>
<ds:datastoreItem xmlns:ds="http://schemas.openxmlformats.org/officeDocument/2006/customXml" ds:itemID="{1B834546-CF5A-40F0-B105-33C88EC059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Dark modernist presentation</Template>
  <TotalTime>1340</TotalTime>
  <Words>1116</Words>
  <Application>Microsoft Office PowerPoint</Application>
  <PresentationFormat>Widescreen</PresentationFormat>
  <Paragraphs>98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Verdana</vt:lpstr>
      <vt:lpstr>Verdana-Bold</vt:lpstr>
      <vt:lpstr>Office Theme</vt:lpstr>
      <vt:lpstr> Clinical Notes for spinal cord</vt:lpstr>
      <vt:lpstr>Lesions of the Anterior and Posterior Nerve Roots </vt:lpstr>
      <vt:lpstr>Tabes Dorsalis</vt:lpstr>
      <vt:lpstr>Spinal Cord Injuries</vt:lpstr>
      <vt:lpstr>Chronic Compression of the Spinal Cord</vt:lpstr>
      <vt:lpstr>Spinal Shock Syndrome </vt:lpstr>
      <vt:lpstr>Complete Cord Transection Syndrome </vt:lpstr>
      <vt:lpstr>Anterior Cord Syndrome </vt:lpstr>
      <vt:lpstr>Central Cord Syndrome </vt:lpstr>
      <vt:lpstr>Brown-SE’quard Syndrome or Hemisection of the Cord</vt:lpstr>
      <vt:lpstr>Syringomyelia </vt:lpstr>
      <vt:lpstr>Poliomyelitis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Clinical Notes for spinal cord</dc:title>
  <dc:creator>Sameera Mushtaq</dc:creator>
  <cp:lastModifiedBy>Sameera Mushtaq</cp:lastModifiedBy>
  <cp:revision>2</cp:revision>
  <dcterms:created xsi:type="dcterms:W3CDTF">2022-10-04T06:40:07Z</dcterms:created>
  <dcterms:modified xsi:type="dcterms:W3CDTF">2022-10-12T06:20:36Z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